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59" r:id="rId4"/>
    <p:sldId id="260" r:id="rId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1" autoAdjust="0"/>
    <p:restoredTop sz="75669" autoAdjust="0"/>
  </p:normalViewPr>
  <p:slideViewPr>
    <p:cSldViewPr snapToGrid="0">
      <p:cViewPr varScale="1">
        <p:scale>
          <a:sx n="132" d="100"/>
          <a:sy n="132" d="100"/>
        </p:scale>
        <p:origin x="1194" y="132"/>
      </p:cViewPr>
      <p:guideLst/>
    </p:cSldViewPr>
  </p:slideViewPr>
  <p:notesTextViewPr>
    <p:cViewPr>
      <p:scale>
        <a:sx n="1" d="1"/>
        <a:sy n="1" d="1"/>
      </p:scale>
      <p:origin x="0" y="0"/>
    </p:cViewPr>
  </p:notesTextViewPr>
  <p:notesViewPr>
    <p:cSldViewPr snapToGrid="0">
      <p:cViewPr varScale="1">
        <p:scale>
          <a:sx n="133" d="100"/>
          <a:sy n="133" d="100"/>
        </p:scale>
        <p:origin x="4770" y="12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A12342-2B51-47D3-BE40-2FFD6E083582}" type="datetimeFigureOut">
              <a:rPr lang="sv-SE" smtClean="0"/>
              <a:t>2023-02-14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80192B-B213-41F8-89E6-39339E2F9D39}" type="slidenum">
              <a:rPr lang="sv-SE" smtClean="0"/>
              <a:t>‹#›</a:t>
            </a:fld>
            <a:endParaRPr lang="sv-SE"/>
          </a:p>
        </p:txBody>
      </p:sp>
    </p:spTree>
    <p:extLst>
      <p:ext uri="{BB962C8B-B14F-4D97-AF65-F5344CB8AC3E}">
        <p14:creationId xmlns:p14="http://schemas.microsoft.com/office/powerpoint/2010/main" val="412619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sv.wikipedia.org/wiki/F%C3%B6rvaltningsr%C3%A4tt_(domstol)" TargetMode="External"/><Relationship Id="rId13" Type="http://schemas.openxmlformats.org/officeDocument/2006/relationships/hyperlink" Target="https://sv.wikipedia.org/wiki/Barnbidrag" TargetMode="External"/><Relationship Id="rId3" Type="http://schemas.openxmlformats.org/officeDocument/2006/relationships/hyperlink" Target="https://sv.wikipedia.org/wiki/Tv%C3%A5ngsv%C3%A5rd" TargetMode="External"/><Relationship Id="rId7" Type="http://schemas.openxmlformats.org/officeDocument/2006/relationships/hyperlink" Target="https://sv.wikipedia.org/wiki/Beslut" TargetMode="External"/><Relationship Id="rId12" Type="http://schemas.openxmlformats.org/officeDocument/2006/relationships/hyperlink" Target="https://sv.wikipedia.org/w/index.php?title=Allm%C3%A4n_f%C3%B6rs%C3%A4kring&amp;action=edit&amp;redlink=1"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s://sv.wikipedia.org/wiki/Socialtj%C3%A4nstlagen" TargetMode="External"/><Relationship Id="rId11" Type="http://schemas.openxmlformats.org/officeDocument/2006/relationships/hyperlink" Target="https://sv.wikipedia.org/wiki/Balk_(juridik)" TargetMode="External"/><Relationship Id="rId5" Type="http://schemas.openxmlformats.org/officeDocument/2006/relationships/hyperlink" Target="https://sv.wikipedia.org/wiki/Tv%C3%A5ngslag" TargetMode="External"/><Relationship Id="rId15" Type="http://schemas.openxmlformats.org/officeDocument/2006/relationships/hyperlink" Target="https://sv.wikipedia.org/wiki/Arbetsskadef%C3%B6rs%C3%A4kring" TargetMode="External"/><Relationship Id="rId10" Type="http://schemas.openxmlformats.org/officeDocument/2006/relationships/hyperlink" Target="https://sv.wikipedia.org/wiki/Socialf%C3%B6rs%C3%A4kringar" TargetMode="External"/><Relationship Id="rId4" Type="http://schemas.openxmlformats.org/officeDocument/2006/relationships/hyperlink" Target="https://sv.wikipedia.org/wiki/Sverige" TargetMode="External"/><Relationship Id="rId9" Type="http://schemas.openxmlformats.org/officeDocument/2006/relationships/hyperlink" Target="https://sv.wikipedia.org/wiki/LVU" TargetMode="External"/><Relationship Id="rId14" Type="http://schemas.openxmlformats.org/officeDocument/2006/relationships/hyperlink" Target="https://sv.wikipedia.org/wiki/Bostadsbidrag"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dirty="0" err="1"/>
              <a:t>SoL</a:t>
            </a:r>
            <a:r>
              <a:rPr lang="sv-SE" sz="1200" b="1" dirty="0"/>
              <a:t>, </a:t>
            </a:r>
            <a:r>
              <a:rPr lang="sv-SE" sz="1200" dirty="0"/>
              <a:t>rättighetslagstiftning som</a:t>
            </a:r>
            <a:r>
              <a:rPr lang="sv-SE" sz="1200" baseline="0" dirty="0"/>
              <a:t> ger rätt till överklagan. Styr hur socialtjänsten i kommunen ska arbete. Innehåller bestämmelser för alla kommunens medborgare som behöver socialtjänstens stöd. Ska arbeta för att främja människors: </a:t>
            </a:r>
          </a:p>
          <a:p>
            <a:pPr marL="285750" indent="-285750">
              <a:buFont typeface="Arial" panose="020B0604020202020204" pitchFamily="34" charset="0"/>
              <a:buChar char="•"/>
            </a:pPr>
            <a:r>
              <a:rPr lang="sv-SE" sz="1200" dirty="0"/>
              <a:t>ekonomiska och sociala trygghet,</a:t>
            </a:r>
          </a:p>
          <a:p>
            <a:pPr marL="285750" indent="-285750">
              <a:buFont typeface="Arial" panose="020B0604020202020204" pitchFamily="34" charset="0"/>
              <a:buChar char="•"/>
            </a:pPr>
            <a:r>
              <a:rPr lang="sv-SE" sz="1200" dirty="0"/>
              <a:t>jämlikhet i levnadsvillkor,</a:t>
            </a:r>
          </a:p>
          <a:p>
            <a:pPr marL="285750" indent="-285750">
              <a:buFont typeface="Arial" panose="020B0604020202020204" pitchFamily="34" charset="0"/>
              <a:buChar char="•"/>
            </a:pPr>
            <a:r>
              <a:rPr lang="sv-SE" sz="1200" dirty="0"/>
              <a:t>aktiva deltagande i samhällslivet.</a:t>
            </a:r>
          </a:p>
          <a:p>
            <a:r>
              <a:rPr lang="sv-SE" sz="1200" dirty="0"/>
              <a:t>Socialtjänsten skall under hänsynstagande till människans ansvar för sin och andras sociala situation </a:t>
            </a:r>
            <a:r>
              <a:rPr lang="sv-SE" sz="1200" b="1" dirty="0"/>
              <a:t>inriktas på att frigöra och utveckla enskildas och gruppers egna resurser.</a:t>
            </a:r>
          </a:p>
          <a:p>
            <a:r>
              <a:rPr lang="sv-SE" sz="1200" dirty="0"/>
              <a:t>Verksamheten skall bygga på </a:t>
            </a:r>
            <a:r>
              <a:rPr lang="sv-SE" sz="1200" b="1" dirty="0"/>
              <a:t>respekt för människornas självbestämmanderätt och integritet</a:t>
            </a:r>
            <a:r>
              <a:rPr lang="sv-SE" sz="1200" dirty="0"/>
              <a:t>.</a:t>
            </a:r>
            <a:endParaRPr lang="sv-SE" sz="1200" baseline="0" dirty="0"/>
          </a:p>
          <a:p>
            <a:endParaRPr lang="sv-SE" sz="1200" b="1" dirty="0"/>
          </a:p>
          <a:p>
            <a:r>
              <a:rPr lang="sv-SE" sz="1200" b="1" dirty="0"/>
              <a:t>LVU,</a:t>
            </a:r>
            <a:r>
              <a:rPr lang="sv-SE" sz="1200" b="1" baseline="0" dirty="0"/>
              <a:t> </a:t>
            </a:r>
            <a:r>
              <a:rPr lang="sv-SE" sz="1200" u="none" dirty="0">
                <a:solidFill>
                  <a:schemeClr val="tx1"/>
                </a:solidFill>
              </a:rPr>
              <a:t>reglerar </a:t>
            </a:r>
            <a:r>
              <a:rPr lang="sv-SE" sz="1200" b="0" u="none" dirty="0">
                <a:solidFill>
                  <a:schemeClr val="tx1"/>
                </a:solidFill>
                <a:hlinkClick r:id="rId3" tooltip="Tvångsvård"/>
              </a:rPr>
              <a:t>tvångsomhändertagande</a:t>
            </a:r>
            <a:r>
              <a:rPr lang="sv-SE" sz="1200" b="0" u="none" dirty="0">
                <a:solidFill>
                  <a:schemeClr val="tx1"/>
                </a:solidFill>
              </a:rPr>
              <a:t> av unga människor i </a:t>
            </a:r>
            <a:r>
              <a:rPr lang="sv-SE" sz="1200" b="0" u="none" dirty="0">
                <a:solidFill>
                  <a:schemeClr val="tx1"/>
                </a:solidFill>
                <a:hlinkClick r:id="rId4" tooltip="Sverige"/>
              </a:rPr>
              <a:t>Sverige</a:t>
            </a:r>
            <a:r>
              <a:rPr lang="sv-SE" sz="1200" b="0" u="none" dirty="0">
                <a:solidFill>
                  <a:schemeClr val="tx1"/>
                </a:solidFill>
              </a:rPr>
              <a:t> under 18 år och i vissa fall av unga under 21. Grunderna för omhändertagande kan vara bristande hemförhållanden eller den unges egna vårdslösa beteende</a:t>
            </a:r>
          </a:p>
          <a:p>
            <a:endParaRPr lang="sv-SE" sz="1200" b="0" u="none" dirty="0">
              <a:solidFill>
                <a:schemeClr val="tx1"/>
              </a:solidFill>
            </a:endParaRPr>
          </a:p>
          <a:p>
            <a:r>
              <a:rPr lang="sv-SE" sz="1200" b="0" u="none" dirty="0">
                <a:solidFill>
                  <a:schemeClr val="tx1"/>
                </a:solidFill>
              </a:rPr>
              <a:t>LVM,</a:t>
            </a:r>
            <a:r>
              <a:rPr lang="sv-SE" sz="1200" b="0" u="none" baseline="0" dirty="0">
                <a:solidFill>
                  <a:schemeClr val="tx1"/>
                </a:solidFill>
              </a:rPr>
              <a:t> </a:t>
            </a:r>
            <a:r>
              <a:rPr lang="sv-SE" sz="1200" b="0" u="none" dirty="0">
                <a:solidFill>
                  <a:schemeClr val="tx1"/>
                </a:solidFill>
              </a:rPr>
              <a:t>är i Sverige en </a:t>
            </a:r>
            <a:r>
              <a:rPr lang="sv-SE" sz="1200" b="0" u="none" dirty="0">
                <a:solidFill>
                  <a:schemeClr val="tx1"/>
                </a:solidFill>
                <a:hlinkClick r:id="rId5" tooltip="Tvångslag"/>
              </a:rPr>
              <a:t>tvångslag</a:t>
            </a:r>
            <a:r>
              <a:rPr lang="sv-SE" sz="1200" b="0" u="none" dirty="0">
                <a:solidFill>
                  <a:schemeClr val="tx1"/>
                </a:solidFill>
              </a:rPr>
              <a:t> som kompletterar </a:t>
            </a:r>
            <a:r>
              <a:rPr lang="sv-SE" sz="1200" b="0" u="none" dirty="0">
                <a:solidFill>
                  <a:schemeClr val="tx1"/>
                </a:solidFill>
                <a:hlinkClick r:id="rId6" tooltip="Socialtjänstlagen"/>
              </a:rPr>
              <a:t>Socialtjänstlagen</a:t>
            </a:r>
            <a:r>
              <a:rPr lang="sv-SE" sz="1200" b="0" u="none" dirty="0">
                <a:solidFill>
                  <a:schemeClr val="tx1"/>
                </a:solidFill>
              </a:rPr>
              <a:t>. Lagen möjliggör sluten </a:t>
            </a:r>
            <a:r>
              <a:rPr lang="sv-SE" sz="1200" b="0" u="none" dirty="0">
                <a:solidFill>
                  <a:schemeClr val="tx1"/>
                </a:solidFill>
                <a:hlinkClick r:id="rId3" tooltip="Tvångsvård"/>
              </a:rPr>
              <a:t>tvångsvård</a:t>
            </a:r>
            <a:r>
              <a:rPr lang="sv-SE" sz="1200" b="0" u="none" dirty="0">
                <a:solidFill>
                  <a:schemeClr val="tx1"/>
                </a:solidFill>
              </a:rPr>
              <a:t> av vuxna missbrukare efter </a:t>
            </a:r>
            <a:r>
              <a:rPr lang="sv-SE" sz="1200" b="0" u="none" dirty="0">
                <a:solidFill>
                  <a:schemeClr val="tx1"/>
                </a:solidFill>
                <a:hlinkClick r:id="rId7" tooltip="Beslut"/>
              </a:rPr>
              <a:t>beslut</a:t>
            </a:r>
            <a:r>
              <a:rPr lang="sv-SE" sz="1200" b="0" u="none" dirty="0">
                <a:solidFill>
                  <a:schemeClr val="tx1"/>
                </a:solidFill>
              </a:rPr>
              <a:t> av </a:t>
            </a:r>
            <a:r>
              <a:rPr lang="sv-SE" sz="1200" b="0" u="none" dirty="0">
                <a:solidFill>
                  <a:schemeClr val="tx1"/>
                </a:solidFill>
                <a:hlinkClick r:id="rId8" tooltip="Förvaltningsrätt (domstol)"/>
              </a:rPr>
              <a:t>förvaltningsrätt</a:t>
            </a:r>
            <a:r>
              <a:rPr lang="sv-SE" sz="1200" b="0" u="none" dirty="0">
                <a:solidFill>
                  <a:schemeClr val="tx1"/>
                </a:solidFill>
              </a:rPr>
              <a:t>. För missbrukare under 18 år ska istället </a:t>
            </a:r>
            <a:r>
              <a:rPr lang="sv-SE" sz="1200" b="0" u="none" dirty="0">
                <a:solidFill>
                  <a:schemeClr val="tx1"/>
                </a:solidFill>
                <a:hlinkClick r:id="rId9" tooltip="LVU"/>
              </a:rPr>
              <a:t>LVU</a:t>
            </a:r>
            <a:r>
              <a:rPr lang="sv-SE" sz="1200" b="0" u="none" dirty="0">
                <a:solidFill>
                  <a:schemeClr val="tx1"/>
                </a:solidFill>
              </a:rPr>
              <a:t> tillämpas. </a:t>
            </a:r>
          </a:p>
          <a:p>
            <a:endParaRPr lang="sv-SE" sz="1200" b="0" u="none" dirty="0">
              <a:solidFill>
                <a:schemeClr val="tx1"/>
              </a:solidFill>
            </a:endParaRPr>
          </a:p>
          <a:p>
            <a:r>
              <a:rPr lang="sv-SE" sz="1200" b="0" u="none" dirty="0">
                <a:solidFill>
                  <a:schemeClr val="tx1"/>
                </a:solidFill>
              </a:rPr>
              <a:t>HSL, skyldighetslagstiftning beslut</a:t>
            </a:r>
            <a:r>
              <a:rPr lang="sv-SE" sz="1200" b="0" u="none" baseline="0" dirty="0">
                <a:solidFill>
                  <a:schemeClr val="tx1"/>
                </a:solidFill>
              </a:rPr>
              <a:t> enligt denna kan inte överklagas. Reglerar hälso- och sjukvård.</a:t>
            </a:r>
            <a:endParaRPr lang="sv-SE" sz="1200" b="0" u="none" dirty="0">
              <a:solidFill>
                <a:schemeClr val="tx1"/>
              </a:solidFill>
            </a:endParaRPr>
          </a:p>
          <a:p>
            <a:endParaRPr lang="sv-SE" sz="1200" b="0" u="none" dirty="0">
              <a:solidFill>
                <a:schemeClr val="tx1"/>
              </a:solidFill>
            </a:endParaRPr>
          </a:p>
          <a:p>
            <a:r>
              <a:rPr lang="sv-SE" sz="1200" b="0" u="none" dirty="0">
                <a:solidFill>
                  <a:schemeClr val="tx1"/>
                </a:solidFill>
              </a:rPr>
              <a:t>LSS, rättighetslagstiftning som</a:t>
            </a:r>
            <a:r>
              <a:rPr lang="sv-SE" sz="1200" b="0" u="none" baseline="0" dirty="0">
                <a:solidFill>
                  <a:schemeClr val="tx1"/>
                </a:solidFill>
              </a:rPr>
              <a:t> ger rätt till överklagan – MER OM DEN PÅ NÄSTA SIDA</a:t>
            </a:r>
            <a:endParaRPr lang="sv-SE" sz="1200" b="0" u="none" dirty="0">
              <a:solidFill>
                <a:schemeClr val="tx1"/>
              </a:solidFill>
            </a:endParaRPr>
          </a:p>
          <a:p>
            <a:endParaRPr lang="sv-SE" sz="1050" b="0" u="none" dirty="0">
              <a:solidFill>
                <a:schemeClr val="tx1"/>
              </a:solidFill>
            </a:endParaRPr>
          </a:p>
          <a:p>
            <a:r>
              <a:rPr lang="sv-SE" sz="1050" b="0" u="none" dirty="0">
                <a:solidFill>
                  <a:schemeClr val="tx1"/>
                </a:solidFill>
              </a:rPr>
              <a:t>SFB</a:t>
            </a:r>
            <a:r>
              <a:rPr lang="sv-SE" sz="1050" b="0" u="none" baseline="0" dirty="0">
                <a:solidFill>
                  <a:schemeClr val="tx1"/>
                </a:solidFill>
              </a:rPr>
              <a:t> </a:t>
            </a:r>
            <a:r>
              <a:rPr lang="sv-SE" sz="1050" b="0" u="none" dirty="0">
                <a:solidFill>
                  <a:schemeClr val="tx1"/>
                </a:solidFill>
              </a:rPr>
              <a:t>Socialförsäkringsbalken Lagen är ett försök att samla lagstiftningen på </a:t>
            </a:r>
            <a:r>
              <a:rPr lang="sv-SE" sz="1050" b="0" u="none" dirty="0">
                <a:solidFill>
                  <a:schemeClr val="tx1"/>
                </a:solidFill>
                <a:hlinkClick r:id="rId10"/>
              </a:rPr>
              <a:t>socialförsäkringsområdet</a:t>
            </a:r>
            <a:r>
              <a:rPr lang="sv-SE" sz="1050" b="0" u="none" dirty="0">
                <a:solidFill>
                  <a:schemeClr val="tx1"/>
                </a:solidFill>
              </a:rPr>
              <a:t> i en </a:t>
            </a:r>
            <a:r>
              <a:rPr lang="sv-SE" sz="1050" b="0" u="none" dirty="0">
                <a:solidFill>
                  <a:schemeClr val="tx1"/>
                </a:solidFill>
                <a:hlinkClick r:id="rId11" tooltip="Balk (juridik)"/>
              </a:rPr>
              <a:t>balk</a:t>
            </a:r>
            <a:r>
              <a:rPr lang="sv-SE" sz="1050" b="0" u="none" dirty="0">
                <a:solidFill>
                  <a:schemeClr val="tx1"/>
                </a:solidFill>
              </a:rPr>
              <a:t>. Den ersätter ett 30-tal andra lagar och författningar som till exempel lagarna om </a:t>
            </a:r>
            <a:r>
              <a:rPr lang="sv-SE" sz="1050" b="0" u="none" dirty="0">
                <a:solidFill>
                  <a:schemeClr val="tx1"/>
                </a:solidFill>
                <a:hlinkClick r:id="rId12" tooltip="Allmän försäkring [inte skriven än]"/>
              </a:rPr>
              <a:t>allmän försäkring</a:t>
            </a:r>
            <a:r>
              <a:rPr lang="sv-SE" sz="1050" b="0" u="none" dirty="0">
                <a:solidFill>
                  <a:schemeClr val="tx1"/>
                </a:solidFill>
              </a:rPr>
              <a:t> (sjukförsäkring och föräldraförsäkring), </a:t>
            </a:r>
            <a:r>
              <a:rPr lang="sv-SE" sz="1050" b="0" u="none" dirty="0">
                <a:solidFill>
                  <a:schemeClr val="tx1"/>
                </a:solidFill>
                <a:hlinkClick r:id="rId13" tooltip="Barnbidrag"/>
              </a:rPr>
              <a:t>barnbidrag</a:t>
            </a:r>
            <a:r>
              <a:rPr lang="sv-SE" sz="1050" b="0" u="none" dirty="0">
                <a:solidFill>
                  <a:schemeClr val="tx1"/>
                </a:solidFill>
              </a:rPr>
              <a:t>, </a:t>
            </a:r>
            <a:r>
              <a:rPr lang="sv-SE" sz="1050" b="0" u="none" dirty="0">
                <a:solidFill>
                  <a:schemeClr val="tx1"/>
                </a:solidFill>
                <a:hlinkClick r:id="rId14" tooltip="Bostadsbidrag"/>
              </a:rPr>
              <a:t>bostadsbidrag</a:t>
            </a:r>
            <a:r>
              <a:rPr lang="sv-SE" sz="1050" b="0" u="none" dirty="0">
                <a:solidFill>
                  <a:schemeClr val="tx1"/>
                </a:solidFill>
              </a:rPr>
              <a:t>, </a:t>
            </a:r>
            <a:r>
              <a:rPr lang="sv-SE" sz="1050" b="0" u="none" dirty="0">
                <a:solidFill>
                  <a:schemeClr val="tx1"/>
                </a:solidFill>
                <a:hlinkClick r:id="rId15" tooltip="Arbetsskadeförsäkring"/>
              </a:rPr>
              <a:t>arbetsskadeförsäkring</a:t>
            </a:r>
            <a:r>
              <a:rPr lang="sv-SE" sz="1050" b="0" u="none" dirty="0">
                <a:solidFill>
                  <a:schemeClr val="tx1"/>
                </a:solidFill>
              </a:rPr>
              <a:t>, förmåner vid funktionshinder samt olika ålderspensioner och efterlevandepensioner. Avsikten är att ge en bättre överskådlighet och en större säkerhet mot bristande enhetlighet i fråga om gemensamma regler och begrepp. Balken har även fått en omfattande lagteknisk och språklig bearbetning. Könsneutrala uttryck har eftersträvats. </a:t>
            </a:r>
          </a:p>
          <a:p>
            <a:endParaRPr lang="sv-SE" sz="1050" dirty="0"/>
          </a:p>
          <a:p>
            <a:endParaRPr lang="sv-SE" sz="1050" dirty="0"/>
          </a:p>
          <a:p>
            <a:endParaRPr lang="sv-SE" dirty="0"/>
          </a:p>
        </p:txBody>
      </p:sp>
      <p:sp>
        <p:nvSpPr>
          <p:cNvPr id="4" name="Platshållare för bildnummer 3"/>
          <p:cNvSpPr>
            <a:spLocks noGrp="1"/>
          </p:cNvSpPr>
          <p:nvPr>
            <p:ph type="sldNum" sz="quarter" idx="5"/>
          </p:nvPr>
        </p:nvSpPr>
        <p:spPr/>
        <p:txBody>
          <a:bodyPr/>
          <a:lstStyle/>
          <a:p>
            <a:fld id="{4580192B-B213-41F8-89E6-39339E2F9D39}" type="slidenum">
              <a:rPr lang="sv-SE" smtClean="0"/>
              <a:t>2</a:t>
            </a:fld>
            <a:endParaRPr lang="sv-SE"/>
          </a:p>
        </p:txBody>
      </p:sp>
    </p:spTree>
    <p:extLst>
      <p:ext uri="{BB962C8B-B14F-4D97-AF65-F5344CB8AC3E}">
        <p14:creationId xmlns:p14="http://schemas.microsoft.com/office/powerpoint/2010/main" val="3496939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Omställning till god och nära vård</a:t>
            </a:r>
          </a:p>
          <a:p>
            <a:pPr marL="171450" indent="-171450">
              <a:buFontTx/>
              <a:buChar char="-"/>
            </a:pPr>
            <a:r>
              <a:rPr lang="sv-SE" dirty="0"/>
              <a:t>Mer avancerad sjukvård ska ske i eller i närheten av hemmet. </a:t>
            </a:r>
          </a:p>
          <a:p>
            <a:pPr marL="171450" indent="-171450">
              <a:buFontTx/>
              <a:buChar char="-"/>
            </a:pPr>
            <a:endParaRPr lang="sv-SE" dirty="0"/>
          </a:p>
          <a:p>
            <a:pPr marL="0" indent="0">
              <a:buFontTx/>
              <a:buNone/>
            </a:pPr>
            <a:r>
              <a:rPr lang="sv-SE" dirty="0"/>
              <a:t>Omställning ett mer förebyggande arbete</a:t>
            </a:r>
          </a:p>
          <a:p>
            <a:pPr marL="171450" indent="-171450">
              <a:buFontTx/>
              <a:buChar char="-"/>
            </a:pPr>
            <a:r>
              <a:rPr lang="sv-SE" dirty="0"/>
              <a:t>Familjecentral</a:t>
            </a:r>
          </a:p>
          <a:p>
            <a:pPr marL="171450" indent="-171450">
              <a:buFontTx/>
              <a:buChar char="-"/>
            </a:pPr>
            <a:r>
              <a:rPr lang="sv-SE" dirty="0"/>
              <a:t>Ungdomsenhet/fältassistenter</a:t>
            </a:r>
          </a:p>
          <a:p>
            <a:pPr marL="171450" indent="-171450">
              <a:buFontTx/>
              <a:buChar char="-"/>
            </a:pPr>
            <a:r>
              <a:rPr lang="sv-SE" dirty="0"/>
              <a:t>Anhörigstöd</a:t>
            </a:r>
          </a:p>
          <a:p>
            <a:pPr marL="171450" indent="-171450">
              <a:buFontTx/>
              <a:buChar char="-"/>
            </a:pPr>
            <a:endParaRPr lang="sv-SE" dirty="0"/>
          </a:p>
          <a:p>
            <a:pPr marL="171450" indent="-171450">
              <a:buFontTx/>
              <a:buChar char="-"/>
            </a:pPr>
            <a:endParaRPr lang="sv-SE" dirty="0"/>
          </a:p>
          <a:p>
            <a:pPr marL="0" indent="0">
              <a:buFontTx/>
              <a:buNone/>
            </a:pPr>
            <a:r>
              <a:rPr lang="sv-SE" dirty="0"/>
              <a:t>Anpassning utifrån lagstiftning</a:t>
            </a:r>
          </a:p>
          <a:p>
            <a:pPr marL="171450" indent="-171450">
              <a:buFontTx/>
              <a:buChar char="-"/>
            </a:pPr>
            <a:r>
              <a:rPr lang="sv-SE" dirty="0"/>
              <a:t>Skyddad yrkestitel</a:t>
            </a:r>
          </a:p>
          <a:p>
            <a:pPr marL="171450" indent="-171450">
              <a:buFontTx/>
              <a:buChar char="-"/>
            </a:pPr>
            <a:r>
              <a:rPr lang="sv-SE" dirty="0"/>
              <a:t>Fast omsorgskontakt</a:t>
            </a:r>
          </a:p>
          <a:p>
            <a:pPr marL="171450" indent="-171450">
              <a:buFontTx/>
              <a:buChar char="-"/>
            </a:pPr>
            <a:r>
              <a:rPr lang="sv-SE" dirty="0"/>
              <a:t>Omhändertagande av lagstiftning, ”Äldreomsorgslag”, Ny socialtjänstlag, LSS utredning m.m. </a:t>
            </a:r>
          </a:p>
          <a:p>
            <a:pPr marL="171450" indent="-171450">
              <a:buFontTx/>
              <a:buChar cha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Garamond" panose="02020404030301010803" pitchFamily="18" charset="0"/>
                <a:ea typeface="Calibri" panose="020F0502020204030204" pitchFamily="34" charset="0"/>
                <a:cs typeface="Times New Roman" panose="02020603050405020304" pitchFamily="18" charset="0"/>
              </a:rPr>
              <a:t>Även en ny äldreomsorgslag är under utredning på regeringsnivå. Utredningens förslag tar avstamp i strukturella problem och utmaningar för vården och omsorgen till äldre personer. Förslagen avser också tillvarata de möjligheter som finns i att utveckla både äldreomsorg som kommunal primärvård, och inte minst det hälsofrämjande, förebyggande och personcentrerade förhållningssättet. Utredningen föreslår att äldreomsorgslagen ska träda i kraft den 1 januari 2024.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Garamond" panose="02020404030301010803" pitchFamily="18" charset="0"/>
                <a:ea typeface="Calibri" panose="020F0502020204030204" pitchFamily="34" charset="0"/>
                <a:cs typeface="Times New Roman" panose="02020603050405020304" pitchFamily="18" charset="0"/>
              </a:rPr>
              <a:t>En ny socialtjänstlag utreds vilken kommer innebära att verksamheterna ska arbeta mer förebyggande. Den nya socialtjänstlagen innebär en förändrad inriktning från ett myndighetsfokus till fler öppna insatser som kommunen ska erbjuda den enskilde på dennes begäran. Detta innebär att verksamheterna behöver ställa om. Ännu är den nya lagen inte antagen och det är oklart när så kommer ske.</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FontTx/>
              <a:buNone/>
            </a:pPr>
            <a:endParaRPr lang="sv-SE" dirty="0"/>
          </a:p>
        </p:txBody>
      </p:sp>
      <p:sp>
        <p:nvSpPr>
          <p:cNvPr id="4" name="Platshållare för bildnummer 3"/>
          <p:cNvSpPr>
            <a:spLocks noGrp="1"/>
          </p:cNvSpPr>
          <p:nvPr>
            <p:ph type="sldNum" sz="quarter" idx="5"/>
          </p:nvPr>
        </p:nvSpPr>
        <p:spPr/>
        <p:txBody>
          <a:bodyPr/>
          <a:lstStyle/>
          <a:p>
            <a:fld id="{4580192B-B213-41F8-89E6-39339E2F9D39}" type="slidenum">
              <a:rPr lang="sv-SE" smtClean="0"/>
              <a:t>3</a:t>
            </a:fld>
            <a:endParaRPr lang="sv-SE"/>
          </a:p>
        </p:txBody>
      </p:sp>
    </p:spTree>
    <p:extLst>
      <p:ext uri="{BB962C8B-B14F-4D97-AF65-F5344CB8AC3E}">
        <p14:creationId xmlns:p14="http://schemas.microsoft.com/office/powerpoint/2010/main" val="1443580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Garamond" panose="02020404030301010803"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Garamond" panose="02020404030301010803"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Garamond" panose="02020404030301010803"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Garamond" panose="02020404030301010803" pitchFamily="18" charset="0"/>
                <a:ea typeface="Calibri" panose="020F0502020204030204" pitchFamily="34" charset="0"/>
                <a:cs typeface="Times New Roman" panose="02020603050405020304" pitchFamily="18" charset="0"/>
              </a:rPr>
              <a:t>Bland det viktigaste är att tillse att den fortsatta kompetensförsörjningen blir ombesörjd. Nämnden behöver fortsatt arbeta med kompetensutveckling för våra medarbetare, arbeta med och förbättra arbetsmiljön för att behålla och attrahera medarbetare samt för ökad frisknärvaro. </a:t>
            </a:r>
            <a:endParaRPr lang="sv-SE" sz="1800" dirty="0">
              <a:effectLst/>
              <a:latin typeface="Garamond" panose="02020404030301010803" pitchFamily="18"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Garamond" panose="02020404030301010803" pitchFamily="18"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Garamond" panose="02020404030301010803" pitchFamily="18"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Garamond" panose="02020404030301010803" pitchFamily="18" charset="0"/>
                <a:ea typeface="Times New Roman" panose="02020603050405020304" pitchFamily="18" charset="0"/>
                <a:cs typeface="Times New Roman" panose="02020603050405020304" pitchFamily="18" charset="0"/>
              </a:rPr>
              <a:t>De kommande åren fram till 2030 kommer andelen personer över 80 år att öka med 30 % enligt befolkningsprognosen. Av den anledningen finns behov av boendeformer för äldre. Bland annat har socialnämnden uttryckt behov av fler platser för personer med demensdiagnos.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Garamond" panose="02020404030301010803"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Garamond" panose="02020404030301010803" pitchFamily="18" charset="0"/>
                <a:ea typeface="Calibri" panose="020F0502020204030204" pitchFamily="34" charset="0"/>
                <a:cs typeface="Times New Roman" panose="02020603050405020304" pitchFamily="18" charset="0"/>
              </a:rPr>
              <a:t>NPF diagnos ökar och ställer krav på kompetens och ändamålsenliga lokaler och verksamheter.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Garamond" panose="02020404030301010803"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Garamond" panose="02020404030301010803"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Garamond" panose="02020404030301010803" pitchFamily="18" charset="0"/>
                <a:ea typeface="Calibri" panose="020F0502020204030204" pitchFamily="34" charset="0"/>
                <a:cs typeface="Times New Roman" panose="02020603050405020304" pitchFamily="18" charset="0"/>
              </a:rPr>
              <a:t>Socialnämndens verksamhetsområde ska i högre grad använda välfärdsteknik. I och med att socialnämnden antog samverkansavtalet för digitala hjälpmedel som möjliggör hyrandet av även digitala hjälpmedel via hjälpmedelscentralen vilket underlättar för verksamheterna.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4580192B-B213-41F8-89E6-39339E2F9D39}" type="slidenum">
              <a:rPr lang="sv-SE" smtClean="0"/>
              <a:t>4</a:t>
            </a:fld>
            <a:endParaRPr lang="sv-SE"/>
          </a:p>
        </p:txBody>
      </p:sp>
    </p:spTree>
    <p:extLst>
      <p:ext uri="{BB962C8B-B14F-4D97-AF65-F5344CB8AC3E}">
        <p14:creationId xmlns:p14="http://schemas.microsoft.com/office/powerpoint/2010/main" val="2421222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488319" y="527776"/>
            <a:ext cx="9144000" cy="923337"/>
          </a:xfrm>
        </p:spPr>
        <p:txBody>
          <a:bodyPr anchor="b">
            <a:normAutofit/>
          </a:bodyPr>
          <a:lstStyle>
            <a:lvl1pPr algn="l">
              <a:defRPr sz="4800"/>
            </a:lvl1pPr>
          </a:lstStyle>
          <a:p>
            <a:r>
              <a:rPr lang="sv-SE" dirty="0"/>
              <a:t>Rubrik</a:t>
            </a:r>
          </a:p>
        </p:txBody>
      </p:sp>
      <p:sp>
        <p:nvSpPr>
          <p:cNvPr id="3" name="Underrubrik 2"/>
          <p:cNvSpPr>
            <a:spLocks noGrp="1"/>
          </p:cNvSpPr>
          <p:nvPr>
            <p:ph type="subTitle" idx="1"/>
          </p:nvPr>
        </p:nvSpPr>
        <p:spPr>
          <a:xfrm>
            <a:off x="1496785" y="1562431"/>
            <a:ext cx="9144000" cy="2998766"/>
          </a:xfrm>
          <a:prstGeom prst="rect">
            <a:avLst/>
          </a:prstGeom>
        </p:spPr>
        <p:txBody>
          <a:bodyPr/>
          <a:lstStyle>
            <a:lvl1pPr marL="0" indent="0" algn="l">
              <a:buNone/>
              <a:defRPr sz="28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5" name="Platshållare för sidfot 4"/>
          <p:cNvSpPr>
            <a:spLocks noGrp="1"/>
          </p:cNvSpPr>
          <p:nvPr>
            <p:ph type="ftr" sz="quarter" idx="10"/>
          </p:nvPr>
        </p:nvSpPr>
        <p:spPr/>
        <p:txBody>
          <a:bodyPr/>
          <a:lstStyle/>
          <a:p>
            <a:r>
              <a:rPr lang="sv-SE" dirty="0"/>
              <a:t>Presentationsnamn</a:t>
            </a:r>
          </a:p>
        </p:txBody>
      </p:sp>
    </p:spTree>
    <p:extLst>
      <p:ext uri="{BB962C8B-B14F-4D97-AF65-F5344CB8AC3E}">
        <p14:creationId xmlns:p14="http://schemas.microsoft.com/office/powerpoint/2010/main" val="2582446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477395" y="545800"/>
            <a:ext cx="3639911" cy="901338"/>
          </a:xfrm>
        </p:spPr>
        <p:txBody>
          <a:bodyPr anchor="b"/>
          <a:lstStyle>
            <a:lvl1pPr>
              <a:defRPr sz="4800"/>
            </a:lvl1pPr>
          </a:lstStyle>
          <a:p>
            <a:r>
              <a:rPr lang="sv-SE" dirty="0"/>
              <a:t>Rubrik</a:t>
            </a:r>
          </a:p>
        </p:txBody>
      </p:sp>
      <p:sp>
        <p:nvSpPr>
          <p:cNvPr id="3" name="Platshållare för innehåll 2"/>
          <p:cNvSpPr>
            <a:spLocks noGrp="1"/>
          </p:cNvSpPr>
          <p:nvPr>
            <p:ph idx="1"/>
          </p:nvPr>
        </p:nvSpPr>
        <p:spPr>
          <a:xfrm>
            <a:off x="5373688" y="545799"/>
            <a:ext cx="6172200" cy="3882118"/>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p:cNvSpPr>
            <a:spLocks noGrp="1"/>
          </p:cNvSpPr>
          <p:nvPr>
            <p:ph type="body" sz="half" idx="2"/>
          </p:nvPr>
        </p:nvSpPr>
        <p:spPr>
          <a:xfrm>
            <a:off x="1477394" y="1536700"/>
            <a:ext cx="3639911" cy="2891217"/>
          </a:xfrm>
          <a:prstGeom prst="rect">
            <a:avLst/>
          </a:prstGeom>
        </p:spPr>
        <p:txBody>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6" name="Platshållare för sidfot 5"/>
          <p:cNvSpPr>
            <a:spLocks noGrp="1"/>
          </p:cNvSpPr>
          <p:nvPr>
            <p:ph type="ftr" sz="quarter" idx="11"/>
          </p:nvPr>
        </p:nvSpPr>
        <p:spPr/>
        <p:txBody>
          <a:bodyPr/>
          <a:lstStyle/>
          <a:p>
            <a:r>
              <a:rPr lang="sv-SE"/>
              <a:t>Presentationsnamn</a:t>
            </a:r>
          </a:p>
        </p:txBody>
      </p:sp>
    </p:spTree>
    <p:extLst>
      <p:ext uri="{BB962C8B-B14F-4D97-AF65-F5344CB8AC3E}">
        <p14:creationId xmlns:p14="http://schemas.microsoft.com/office/powerpoint/2010/main" val="1035299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487108" y="525435"/>
            <a:ext cx="9702801" cy="925678"/>
          </a:xfrm>
        </p:spPr>
        <p:txBody>
          <a:bodyPr anchor="b">
            <a:normAutofit/>
          </a:bodyPr>
          <a:lstStyle>
            <a:lvl1pPr>
              <a:defRPr sz="4800"/>
            </a:lvl1pPr>
          </a:lstStyle>
          <a:p>
            <a:r>
              <a:rPr lang="sv-SE" dirty="0"/>
              <a:t>Rubrik</a:t>
            </a:r>
          </a:p>
        </p:txBody>
      </p:sp>
      <p:sp>
        <p:nvSpPr>
          <p:cNvPr id="3" name="Platshållare för text 2"/>
          <p:cNvSpPr>
            <a:spLocks noGrp="1"/>
          </p:cNvSpPr>
          <p:nvPr>
            <p:ph type="body" idx="1"/>
          </p:nvPr>
        </p:nvSpPr>
        <p:spPr>
          <a:xfrm>
            <a:off x="1499806" y="1562431"/>
            <a:ext cx="9702801" cy="3464957"/>
          </a:xfrm>
          <a:prstGeom prst="rect">
            <a:avLst/>
          </a:prstGeom>
        </p:spPr>
        <p:txBody>
          <a:bodyPr/>
          <a:lstStyle>
            <a:lvl1pPr marL="0" indent="0">
              <a:buNone/>
              <a:defRPr sz="2800">
                <a:solidFill>
                  <a:schemeClr val="tx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5" name="Platshållare för sidfot 4"/>
          <p:cNvSpPr>
            <a:spLocks noGrp="1"/>
          </p:cNvSpPr>
          <p:nvPr>
            <p:ph type="ftr" sz="quarter" idx="11"/>
          </p:nvPr>
        </p:nvSpPr>
        <p:spPr/>
        <p:txBody>
          <a:bodyPr/>
          <a:lstStyle/>
          <a:p>
            <a:r>
              <a:rPr lang="sv-SE"/>
              <a:t>Presentationsnamn</a:t>
            </a:r>
          </a:p>
        </p:txBody>
      </p:sp>
    </p:spTree>
    <p:extLst>
      <p:ext uri="{BB962C8B-B14F-4D97-AF65-F5344CB8AC3E}">
        <p14:creationId xmlns:p14="http://schemas.microsoft.com/office/powerpoint/2010/main" val="3167778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486333" y="655200"/>
            <a:ext cx="9531506" cy="847167"/>
          </a:xfrm>
        </p:spPr>
        <p:txBody>
          <a:bodyPr/>
          <a:lstStyle>
            <a:lvl1pPr>
              <a:defRPr sz="4800"/>
            </a:lvl1pPr>
          </a:lstStyle>
          <a:p>
            <a:r>
              <a:rPr lang="sv-SE" dirty="0"/>
              <a:t>Rubrik</a:t>
            </a:r>
          </a:p>
        </p:txBody>
      </p:sp>
      <p:sp>
        <p:nvSpPr>
          <p:cNvPr id="3" name="Platshållare för innehåll 2"/>
          <p:cNvSpPr>
            <a:spLocks noGrp="1"/>
          </p:cNvSpPr>
          <p:nvPr>
            <p:ph sz="half" idx="1"/>
          </p:nvPr>
        </p:nvSpPr>
        <p:spPr>
          <a:xfrm>
            <a:off x="1497766" y="1627200"/>
            <a:ext cx="4633686" cy="3008301"/>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6279618" y="1627200"/>
            <a:ext cx="4745421" cy="3008301"/>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6" name="Platshållare för sidfot 5"/>
          <p:cNvSpPr>
            <a:spLocks noGrp="1"/>
          </p:cNvSpPr>
          <p:nvPr>
            <p:ph type="ftr" sz="quarter" idx="11"/>
          </p:nvPr>
        </p:nvSpPr>
        <p:spPr/>
        <p:txBody>
          <a:bodyPr/>
          <a:lstStyle/>
          <a:p>
            <a:r>
              <a:rPr lang="sv-SE"/>
              <a:t>Presentationsnamn</a:t>
            </a:r>
          </a:p>
        </p:txBody>
      </p:sp>
    </p:spTree>
    <p:extLst>
      <p:ext uri="{BB962C8B-B14F-4D97-AF65-F5344CB8AC3E}">
        <p14:creationId xmlns:p14="http://schemas.microsoft.com/office/powerpoint/2010/main" val="2345240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490738" y="586242"/>
            <a:ext cx="9495220" cy="980165"/>
          </a:xfrm>
        </p:spPr>
        <p:txBody>
          <a:bodyPr>
            <a:normAutofit/>
          </a:bodyPr>
          <a:lstStyle>
            <a:lvl1pPr>
              <a:defRPr sz="4800"/>
            </a:lvl1pPr>
          </a:lstStyle>
          <a:p>
            <a:r>
              <a:rPr lang="sv-SE" dirty="0"/>
              <a:t>Rubrik</a:t>
            </a:r>
          </a:p>
        </p:txBody>
      </p:sp>
      <p:sp>
        <p:nvSpPr>
          <p:cNvPr id="3" name="Platshållare för sidfot 2"/>
          <p:cNvSpPr>
            <a:spLocks noGrp="1"/>
          </p:cNvSpPr>
          <p:nvPr>
            <p:ph type="ftr" sz="quarter" idx="10"/>
          </p:nvPr>
        </p:nvSpPr>
        <p:spPr/>
        <p:txBody>
          <a:bodyPr/>
          <a:lstStyle/>
          <a:p>
            <a:r>
              <a:rPr lang="sv-SE" dirty="0"/>
              <a:t>Presentationsnamn</a:t>
            </a:r>
          </a:p>
        </p:txBody>
      </p:sp>
    </p:spTree>
    <p:extLst>
      <p:ext uri="{BB962C8B-B14F-4D97-AF65-F5344CB8AC3E}">
        <p14:creationId xmlns:p14="http://schemas.microsoft.com/office/powerpoint/2010/main" val="586741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1_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484687" y="552674"/>
            <a:ext cx="9144000" cy="898439"/>
          </a:xfrm>
        </p:spPr>
        <p:txBody>
          <a:bodyPr anchor="b">
            <a:noAutofit/>
          </a:bodyPr>
          <a:lstStyle>
            <a:lvl1pPr algn="ctr">
              <a:defRPr sz="4800"/>
            </a:lvl1pPr>
          </a:lstStyle>
          <a:p>
            <a:r>
              <a:rPr lang="sv-SE" dirty="0"/>
              <a:t>Rubrik</a:t>
            </a:r>
          </a:p>
        </p:txBody>
      </p:sp>
      <p:sp>
        <p:nvSpPr>
          <p:cNvPr id="3" name="Underrubrik 2"/>
          <p:cNvSpPr>
            <a:spLocks noGrp="1"/>
          </p:cNvSpPr>
          <p:nvPr>
            <p:ph type="subTitle" idx="1"/>
          </p:nvPr>
        </p:nvSpPr>
        <p:spPr>
          <a:xfrm>
            <a:off x="1488920" y="1641420"/>
            <a:ext cx="9144000" cy="2746829"/>
          </a:xfrm>
          <a:prstGeom prst="rect">
            <a:avLst/>
          </a:prstGeom>
        </p:spPr>
        <p:txBody>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5" name="Platshållare för sidfot 4"/>
          <p:cNvSpPr>
            <a:spLocks noGrp="1"/>
          </p:cNvSpPr>
          <p:nvPr>
            <p:ph type="ftr" sz="quarter" idx="11"/>
          </p:nvPr>
        </p:nvSpPr>
        <p:spPr/>
        <p:txBody>
          <a:bodyPr/>
          <a:lstStyle/>
          <a:p>
            <a:r>
              <a:rPr lang="sv-SE"/>
              <a:t>Presentationsnamn</a:t>
            </a:r>
          </a:p>
        </p:txBody>
      </p:sp>
    </p:spTree>
    <p:extLst>
      <p:ext uri="{BB962C8B-B14F-4D97-AF65-F5344CB8AC3E}">
        <p14:creationId xmlns:p14="http://schemas.microsoft.com/office/powerpoint/2010/main" val="2607989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490279" y="570953"/>
            <a:ext cx="9605142" cy="1009345"/>
          </a:xfrm>
        </p:spPr>
        <p:txBody>
          <a:bodyPr>
            <a:normAutofit/>
          </a:bodyPr>
          <a:lstStyle>
            <a:lvl1pPr>
              <a:defRPr sz="4800"/>
            </a:lvl1pPr>
          </a:lstStyle>
          <a:p>
            <a:r>
              <a:rPr lang="sv-SE" dirty="0"/>
              <a:t>Rubrik</a:t>
            </a:r>
          </a:p>
        </p:txBody>
      </p:sp>
      <p:sp>
        <p:nvSpPr>
          <p:cNvPr id="3" name="Platshållare för innehåll 2"/>
          <p:cNvSpPr>
            <a:spLocks noGrp="1"/>
          </p:cNvSpPr>
          <p:nvPr>
            <p:ph idx="1"/>
          </p:nvPr>
        </p:nvSpPr>
        <p:spPr>
          <a:xfrm>
            <a:off x="1490279" y="1712370"/>
            <a:ext cx="9605142" cy="3463471"/>
          </a:xfrm>
          <a:prstGeom prst="rect">
            <a:avLst/>
          </a:prstGeom>
        </p:spPr>
        <p:txBody>
          <a:bodyPr/>
          <a:lstStyle>
            <a:lvl1pPr>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sidfot 4"/>
          <p:cNvSpPr>
            <a:spLocks noGrp="1"/>
          </p:cNvSpPr>
          <p:nvPr>
            <p:ph type="ftr" sz="quarter" idx="11"/>
          </p:nvPr>
        </p:nvSpPr>
        <p:spPr/>
        <p:txBody>
          <a:bodyPr/>
          <a:lstStyle/>
          <a:p>
            <a:r>
              <a:rPr lang="sv-SE"/>
              <a:t>Presentationsnamn</a:t>
            </a:r>
          </a:p>
        </p:txBody>
      </p:sp>
    </p:spTree>
    <p:extLst>
      <p:ext uri="{BB962C8B-B14F-4D97-AF65-F5344CB8AC3E}">
        <p14:creationId xmlns:p14="http://schemas.microsoft.com/office/powerpoint/2010/main" val="4172735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488320" y="570138"/>
            <a:ext cx="10065658" cy="1011918"/>
          </a:xfrm>
        </p:spPr>
        <p:txBody>
          <a:bodyPr/>
          <a:lstStyle>
            <a:lvl1pPr>
              <a:defRPr sz="4800"/>
            </a:lvl1pPr>
          </a:lstStyle>
          <a:p>
            <a:r>
              <a:rPr lang="sv-SE" dirty="0"/>
              <a:t>Rubrik</a:t>
            </a:r>
          </a:p>
        </p:txBody>
      </p:sp>
      <p:sp>
        <p:nvSpPr>
          <p:cNvPr id="3" name="Platshållare för text 2"/>
          <p:cNvSpPr>
            <a:spLocks noGrp="1"/>
          </p:cNvSpPr>
          <p:nvPr>
            <p:ph type="body" idx="1"/>
          </p:nvPr>
        </p:nvSpPr>
        <p:spPr>
          <a:xfrm>
            <a:off x="1496786" y="1691604"/>
            <a:ext cx="4974770" cy="64112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1496786" y="2434639"/>
            <a:ext cx="4974771" cy="3133725"/>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6613070" y="1691603"/>
            <a:ext cx="4949373" cy="64112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613070" y="2434638"/>
            <a:ext cx="4949373" cy="3133725"/>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sidfot 7"/>
          <p:cNvSpPr>
            <a:spLocks noGrp="1"/>
          </p:cNvSpPr>
          <p:nvPr>
            <p:ph type="ftr" sz="quarter" idx="11"/>
          </p:nvPr>
        </p:nvSpPr>
        <p:spPr/>
        <p:txBody>
          <a:bodyPr/>
          <a:lstStyle/>
          <a:p>
            <a:r>
              <a:rPr lang="sv-SE"/>
              <a:t>Presentationsnamn</a:t>
            </a:r>
          </a:p>
        </p:txBody>
      </p:sp>
    </p:spTree>
    <p:extLst>
      <p:ext uri="{BB962C8B-B14F-4D97-AF65-F5344CB8AC3E}">
        <p14:creationId xmlns:p14="http://schemas.microsoft.com/office/powerpoint/2010/main" val="258580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sidfot 2"/>
          <p:cNvSpPr>
            <a:spLocks noGrp="1"/>
          </p:cNvSpPr>
          <p:nvPr>
            <p:ph type="ftr" sz="quarter" idx="11"/>
          </p:nvPr>
        </p:nvSpPr>
        <p:spPr/>
        <p:txBody>
          <a:bodyPr/>
          <a:lstStyle/>
          <a:p>
            <a:r>
              <a:rPr lang="sv-SE"/>
              <a:t>Presentationsnamn</a:t>
            </a:r>
          </a:p>
        </p:txBody>
      </p:sp>
    </p:spTree>
    <p:extLst>
      <p:ext uri="{BB962C8B-B14F-4D97-AF65-F5344CB8AC3E}">
        <p14:creationId xmlns:p14="http://schemas.microsoft.com/office/powerpoint/2010/main" val="1785592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487860" y="716643"/>
            <a:ext cx="9605142" cy="718457"/>
          </a:xfrm>
        </p:spPr>
        <p:txBody>
          <a:bodyPr/>
          <a:lstStyle>
            <a:lvl1pPr>
              <a:defRPr sz="4800"/>
            </a:lvl1pPr>
          </a:lstStyle>
          <a:p>
            <a:r>
              <a:rPr lang="sv-SE" dirty="0"/>
              <a:t>Rubrik</a:t>
            </a:r>
          </a:p>
        </p:txBody>
      </p:sp>
      <p:sp>
        <p:nvSpPr>
          <p:cNvPr id="4" name="Platshållare för sidfot 3"/>
          <p:cNvSpPr>
            <a:spLocks noGrp="1"/>
          </p:cNvSpPr>
          <p:nvPr>
            <p:ph type="ftr" sz="quarter" idx="11"/>
          </p:nvPr>
        </p:nvSpPr>
        <p:spPr/>
        <p:txBody>
          <a:bodyPr/>
          <a:lstStyle/>
          <a:p>
            <a:r>
              <a:rPr lang="sv-SE"/>
              <a:t>Presentationsnamn</a:t>
            </a:r>
          </a:p>
        </p:txBody>
      </p:sp>
    </p:spTree>
    <p:extLst>
      <p:ext uri="{BB962C8B-B14F-4D97-AF65-F5344CB8AC3E}">
        <p14:creationId xmlns:p14="http://schemas.microsoft.com/office/powerpoint/2010/main" val="2926587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493158" y="540657"/>
            <a:ext cx="9495220" cy="1110342"/>
          </a:xfrm>
          <a:prstGeom prst="rect">
            <a:avLst/>
          </a:prstGeom>
        </p:spPr>
        <p:txBody>
          <a:bodyPr vert="horz" lIns="91440" tIns="45720" rIns="91440" bIns="45720" rtlCol="0" anchor="ctr">
            <a:normAutofit/>
          </a:bodyPr>
          <a:lstStyle/>
          <a:p>
            <a:r>
              <a:rPr lang="sv-SE" dirty="0"/>
              <a:t>RUBRIK</a:t>
            </a:r>
          </a:p>
        </p:txBody>
      </p:sp>
      <p:sp>
        <p:nvSpPr>
          <p:cNvPr id="3" name="Platshållare för sidfot 2"/>
          <p:cNvSpPr>
            <a:spLocks noGrp="1"/>
          </p:cNvSpPr>
          <p:nvPr>
            <p:ph type="ftr" sz="quarter" idx="3"/>
          </p:nvPr>
        </p:nvSpPr>
        <p:spPr>
          <a:xfrm>
            <a:off x="9484157" y="6428734"/>
            <a:ext cx="2613875" cy="365125"/>
          </a:xfrm>
          <a:prstGeom prst="rect">
            <a:avLst/>
          </a:prstGeom>
        </p:spPr>
        <p:txBody>
          <a:bodyPr vert="horz" lIns="91440" tIns="45720" rIns="91440" bIns="45720" rtlCol="0" anchor="ctr"/>
          <a:lstStyle>
            <a:lvl1pPr algn="l">
              <a:defRPr sz="1800">
                <a:solidFill>
                  <a:schemeClr val="tx1"/>
                </a:solidFill>
                <a:latin typeface="Arial" panose="020B0604020202020204" pitchFamily="34" charset="0"/>
                <a:cs typeface="Arial" panose="020B0604020202020204" pitchFamily="34" charset="0"/>
              </a:defRPr>
            </a:lvl1pPr>
          </a:lstStyle>
          <a:p>
            <a:r>
              <a:rPr lang="sv-SE" dirty="0"/>
              <a:t>Presentationsnamn</a:t>
            </a:r>
          </a:p>
        </p:txBody>
      </p:sp>
    </p:spTree>
    <p:extLst>
      <p:ext uri="{BB962C8B-B14F-4D97-AF65-F5344CB8AC3E}">
        <p14:creationId xmlns:p14="http://schemas.microsoft.com/office/powerpoint/2010/main" val="1305963621"/>
      </p:ext>
    </p:extLst>
  </p:cSld>
  <p:clrMap bg1="lt1" tx1="dk1" bg2="lt2" tx2="dk2" accent1="accent1" accent2="accent2" accent3="accent3" accent4="accent4" accent5="accent5" accent6="accent6" hlink="hlink" folHlink="folHlink"/>
  <p:sldLayoutIdLst>
    <p:sldLayoutId id="2147483649" r:id="rId1"/>
    <p:sldLayoutId id="2147483665" r:id="rId2"/>
    <p:sldLayoutId id="2147483666" r:id="rId3"/>
    <p:sldLayoutId id="2147483661" r:id="rId4"/>
    <p:sldLayoutId id="2147483663" r:id="rId5"/>
    <p:sldLayoutId id="2147483664" r:id="rId6"/>
    <p:sldLayoutId id="2147483667" r:id="rId7"/>
    <p:sldLayoutId id="2147483669" r:id="rId8"/>
    <p:sldLayoutId id="2147483668" r:id="rId9"/>
    <p:sldLayoutId id="2147483670" r:id="rId10"/>
  </p:sldLayoutIdLst>
  <p:hf sldNum="0" hdr="0" dt="0"/>
  <p:txStyles>
    <p:titleStyle>
      <a:lvl1pPr algn="l" defTabSz="914400" rtl="0" eaLnBrk="1" latinLnBrk="0" hangingPunct="1">
        <a:lnSpc>
          <a:spcPct val="90000"/>
        </a:lnSpc>
        <a:spcBef>
          <a:spcPct val="0"/>
        </a:spcBef>
        <a:buNone/>
        <a:defRPr sz="6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EA08596D-E08A-F78A-3E28-66283352A381}"/>
              </a:ext>
            </a:extLst>
          </p:cNvPr>
          <p:cNvSpPr/>
          <p:nvPr/>
        </p:nvSpPr>
        <p:spPr>
          <a:xfrm>
            <a:off x="2801949" y="192962"/>
            <a:ext cx="6588102" cy="412546"/>
          </a:xfrm>
          <a:prstGeom prst="rect">
            <a:avLst/>
          </a:prstGeom>
          <a:solidFill>
            <a:schemeClr val="bg1">
              <a:lumMod val="95000"/>
            </a:schemeClr>
          </a:solidFill>
          <a:ln w="19050">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sv-SE" b="1" dirty="0">
                <a:latin typeface="Arial" panose="020B0604020202020204" pitchFamily="34" charset="0"/>
                <a:cs typeface="Arial" panose="020B0604020202020204" pitchFamily="34" charset="0"/>
              </a:rPr>
              <a:t>Socialnämnden </a:t>
            </a:r>
            <a:endParaRPr lang="sv-SE" dirty="0">
              <a:latin typeface="Arial" panose="020B0604020202020204" pitchFamily="34" charset="0"/>
              <a:cs typeface="Arial" panose="020B0604020202020204" pitchFamily="34" charset="0"/>
            </a:endParaRPr>
          </a:p>
        </p:txBody>
      </p:sp>
      <p:sp>
        <p:nvSpPr>
          <p:cNvPr id="5" name="Rektangel 4">
            <a:extLst>
              <a:ext uri="{FF2B5EF4-FFF2-40B4-BE49-F238E27FC236}">
                <a16:creationId xmlns:a16="http://schemas.microsoft.com/office/drawing/2014/main" id="{0615F3D4-5F54-6429-8A31-D2F043B31779}"/>
              </a:ext>
            </a:extLst>
          </p:cNvPr>
          <p:cNvSpPr/>
          <p:nvPr/>
        </p:nvSpPr>
        <p:spPr>
          <a:xfrm>
            <a:off x="5342708" y="1395861"/>
            <a:ext cx="1506583" cy="644434"/>
          </a:xfrm>
          <a:prstGeom prst="rect">
            <a:avLst/>
          </a:prstGeom>
          <a:ln w="19050"/>
        </p:spPr>
        <p:style>
          <a:lnRef idx="2">
            <a:schemeClr val="accent4"/>
          </a:lnRef>
          <a:fillRef idx="1">
            <a:schemeClr val="lt1"/>
          </a:fillRef>
          <a:effectRef idx="0">
            <a:schemeClr val="accent4"/>
          </a:effectRef>
          <a:fontRef idx="minor">
            <a:schemeClr val="dk1"/>
          </a:fontRef>
        </p:style>
        <p:txBody>
          <a:bodyPr rtlCol="0" anchor="ctr"/>
          <a:lstStyle/>
          <a:p>
            <a:pPr algn="ctr"/>
            <a:r>
              <a:rPr lang="sv-SE" sz="1000" b="1" dirty="0">
                <a:latin typeface="Arial" panose="020B0604020202020204" pitchFamily="34" charset="0"/>
                <a:cs typeface="Arial" panose="020B0604020202020204" pitchFamily="34" charset="0"/>
              </a:rPr>
              <a:t>Socialförvaltningen</a:t>
            </a:r>
            <a:r>
              <a:rPr lang="sv-SE" sz="1000" dirty="0">
                <a:latin typeface="Garamond" panose="02020404030301010803" pitchFamily="18" charset="0"/>
              </a:rPr>
              <a:t> Förvaltningschef </a:t>
            </a:r>
          </a:p>
          <a:p>
            <a:pPr algn="ctr"/>
            <a:r>
              <a:rPr lang="sv-SE" sz="1000" dirty="0">
                <a:latin typeface="Garamond" panose="02020404030301010803" pitchFamily="18" charset="0"/>
              </a:rPr>
              <a:t>Rickard Olsson </a:t>
            </a:r>
          </a:p>
        </p:txBody>
      </p:sp>
      <p:sp>
        <p:nvSpPr>
          <p:cNvPr id="6" name="Rektangel 5">
            <a:extLst>
              <a:ext uri="{FF2B5EF4-FFF2-40B4-BE49-F238E27FC236}">
                <a16:creationId xmlns:a16="http://schemas.microsoft.com/office/drawing/2014/main" id="{DEBDD69E-CD70-BE65-9034-EC2EFB09209A}"/>
              </a:ext>
            </a:extLst>
          </p:cNvPr>
          <p:cNvSpPr/>
          <p:nvPr/>
        </p:nvSpPr>
        <p:spPr>
          <a:xfrm>
            <a:off x="3554358" y="786188"/>
            <a:ext cx="1095103" cy="412613"/>
          </a:xfrm>
          <a:prstGeom prst="rect">
            <a:avLst/>
          </a:prstGeom>
          <a:ln w="19050">
            <a:solidFill>
              <a:schemeClr val="accent3">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sv-SE" sz="1000" b="1" dirty="0">
                <a:latin typeface="Arial" panose="020B0604020202020204" pitchFamily="34" charset="0"/>
                <a:cs typeface="Arial" panose="020B0604020202020204" pitchFamily="34" charset="0"/>
              </a:rPr>
              <a:t>Socialt utskott </a:t>
            </a:r>
            <a:endParaRPr lang="sv-SE" sz="1000" dirty="0">
              <a:solidFill>
                <a:srgbClr val="C00000"/>
              </a:solidFill>
              <a:latin typeface="Arial" panose="020B0604020202020204" pitchFamily="34" charset="0"/>
              <a:cs typeface="Arial" panose="020B0604020202020204" pitchFamily="34" charset="0"/>
            </a:endParaRPr>
          </a:p>
        </p:txBody>
      </p:sp>
      <p:cxnSp>
        <p:nvCxnSpPr>
          <p:cNvPr id="8" name="Rak koppling 7">
            <a:extLst>
              <a:ext uri="{FF2B5EF4-FFF2-40B4-BE49-F238E27FC236}">
                <a16:creationId xmlns:a16="http://schemas.microsoft.com/office/drawing/2014/main" id="{44CE8EC4-4213-9219-2114-B16284B16589}"/>
              </a:ext>
            </a:extLst>
          </p:cNvPr>
          <p:cNvCxnSpPr>
            <a:cxnSpLocks/>
            <a:stCxn id="4" idx="2"/>
            <a:endCxn id="5" idx="0"/>
          </p:cNvCxnSpPr>
          <p:nvPr/>
        </p:nvCxnSpPr>
        <p:spPr>
          <a:xfrm>
            <a:off x="6096000" y="605508"/>
            <a:ext cx="0" cy="790353"/>
          </a:xfrm>
          <a:prstGeom prst="line">
            <a:avLst/>
          </a:prstGeom>
          <a:ln w="19050"/>
        </p:spPr>
        <p:style>
          <a:lnRef idx="1">
            <a:schemeClr val="dk1"/>
          </a:lnRef>
          <a:fillRef idx="0">
            <a:schemeClr val="dk1"/>
          </a:fillRef>
          <a:effectRef idx="0">
            <a:schemeClr val="dk1"/>
          </a:effectRef>
          <a:fontRef idx="minor">
            <a:schemeClr val="tx1"/>
          </a:fontRef>
        </p:style>
      </p:cxnSp>
      <p:sp>
        <p:nvSpPr>
          <p:cNvPr id="9" name="Rektangel 8">
            <a:extLst>
              <a:ext uri="{FF2B5EF4-FFF2-40B4-BE49-F238E27FC236}">
                <a16:creationId xmlns:a16="http://schemas.microsoft.com/office/drawing/2014/main" id="{53D0AFAA-5AA0-0B94-DB03-FDC976C93287}"/>
              </a:ext>
            </a:extLst>
          </p:cNvPr>
          <p:cNvSpPr/>
          <p:nvPr/>
        </p:nvSpPr>
        <p:spPr>
          <a:xfrm>
            <a:off x="7883468" y="1395861"/>
            <a:ext cx="1506583" cy="644434"/>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sv-SE" sz="1000" b="1" dirty="0">
                <a:latin typeface="Arial" panose="020B0604020202020204" pitchFamily="34" charset="0"/>
                <a:cs typeface="Arial" panose="020B0604020202020204" pitchFamily="34" charset="0"/>
              </a:rPr>
              <a:t>Utvecklingsenheten</a:t>
            </a:r>
            <a:r>
              <a:rPr lang="sv-SE" sz="1000" b="1" dirty="0"/>
              <a:t> </a:t>
            </a:r>
          </a:p>
          <a:p>
            <a:pPr algn="ctr"/>
            <a:r>
              <a:rPr lang="sv-SE" sz="1000" dirty="0"/>
              <a:t>Sophia Svenjeby </a:t>
            </a:r>
          </a:p>
        </p:txBody>
      </p:sp>
      <p:sp>
        <p:nvSpPr>
          <p:cNvPr id="10" name="Rektangel 9">
            <a:extLst>
              <a:ext uri="{FF2B5EF4-FFF2-40B4-BE49-F238E27FC236}">
                <a16:creationId xmlns:a16="http://schemas.microsoft.com/office/drawing/2014/main" id="{C73563E8-D95F-5849-6F59-76C3487F5097}"/>
              </a:ext>
            </a:extLst>
          </p:cNvPr>
          <p:cNvSpPr/>
          <p:nvPr/>
        </p:nvSpPr>
        <p:spPr>
          <a:xfrm>
            <a:off x="2798544" y="1395861"/>
            <a:ext cx="1506583" cy="644434"/>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sv-SE" sz="1000" b="1" dirty="0">
                <a:latin typeface="Arial" panose="020B0604020202020204" pitchFamily="34" charset="0"/>
                <a:cs typeface="Arial" panose="020B0604020202020204" pitchFamily="34" charset="0"/>
              </a:rPr>
              <a:t>Bemanningsenheten</a:t>
            </a:r>
            <a:r>
              <a:rPr lang="sv-SE" sz="1000" b="1" dirty="0">
                <a:latin typeface="Garamond" panose="02020404030301010803" pitchFamily="18" charset="0"/>
              </a:rPr>
              <a:t>  </a:t>
            </a:r>
          </a:p>
          <a:p>
            <a:pPr algn="ctr"/>
            <a:r>
              <a:rPr lang="sv-SE" sz="1000" dirty="0">
                <a:latin typeface="Garamond" panose="02020404030301010803" pitchFamily="18" charset="0"/>
              </a:rPr>
              <a:t>Christina Hjalmarsson  </a:t>
            </a:r>
          </a:p>
        </p:txBody>
      </p:sp>
      <p:cxnSp>
        <p:nvCxnSpPr>
          <p:cNvPr id="21" name="Rak koppling 20">
            <a:extLst>
              <a:ext uri="{FF2B5EF4-FFF2-40B4-BE49-F238E27FC236}">
                <a16:creationId xmlns:a16="http://schemas.microsoft.com/office/drawing/2014/main" id="{C42A3087-B60F-ED72-5501-82F184946326}"/>
              </a:ext>
            </a:extLst>
          </p:cNvPr>
          <p:cNvCxnSpPr>
            <a:stCxn id="5" idx="3"/>
            <a:endCxn id="9" idx="1"/>
          </p:cNvCxnSpPr>
          <p:nvPr/>
        </p:nvCxnSpPr>
        <p:spPr>
          <a:xfrm>
            <a:off x="6849291" y="1718078"/>
            <a:ext cx="1034177"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3" name="Rak koppling 22">
            <a:extLst>
              <a:ext uri="{FF2B5EF4-FFF2-40B4-BE49-F238E27FC236}">
                <a16:creationId xmlns:a16="http://schemas.microsoft.com/office/drawing/2014/main" id="{3EB19C55-2B4E-D309-2C89-33899DF9F994}"/>
              </a:ext>
            </a:extLst>
          </p:cNvPr>
          <p:cNvCxnSpPr>
            <a:stCxn id="5" idx="1"/>
            <a:endCxn id="10" idx="3"/>
          </p:cNvCxnSpPr>
          <p:nvPr/>
        </p:nvCxnSpPr>
        <p:spPr>
          <a:xfrm flipH="1">
            <a:off x="4305127" y="1718078"/>
            <a:ext cx="1037581"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5" name="Rak koppling 24">
            <a:extLst>
              <a:ext uri="{FF2B5EF4-FFF2-40B4-BE49-F238E27FC236}">
                <a16:creationId xmlns:a16="http://schemas.microsoft.com/office/drawing/2014/main" id="{668BC500-EA66-56D9-ACDF-0D247EE85EEC}"/>
              </a:ext>
            </a:extLst>
          </p:cNvPr>
          <p:cNvCxnSpPr>
            <a:stCxn id="6" idx="3"/>
          </p:cNvCxnSpPr>
          <p:nvPr/>
        </p:nvCxnSpPr>
        <p:spPr>
          <a:xfrm flipV="1">
            <a:off x="4649461" y="992494"/>
            <a:ext cx="1446538" cy="1"/>
          </a:xfrm>
          <a:prstGeom prst="line">
            <a:avLst/>
          </a:prstGeom>
          <a:ln w="19050"/>
        </p:spPr>
        <p:style>
          <a:lnRef idx="1">
            <a:schemeClr val="dk1"/>
          </a:lnRef>
          <a:fillRef idx="0">
            <a:schemeClr val="dk1"/>
          </a:fillRef>
          <a:effectRef idx="0">
            <a:schemeClr val="dk1"/>
          </a:effectRef>
          <a:fontRef idx="minor">
            <a:schemeClr val="tx1"/>
          </a:fontRef>
        </p:style>
      </p:cxnSp>
      <p:sp>
        <p:nvSpPr>
          <p:cNvPr id="39" name="Rektangel 38">
            <a:extLst>
              <a:ext uri="{FF2B5EF4-FFF2-40B4-BE49-F238E27FC236}">
                <a16:creationId xmlns:a16="http://schemas.microsoft.com/office/drawing/2014/main" id="{FB2D1880-B6A6-ED73-0EAB-9D7F3439FA4A}"/>
              </a:ext>
            </a:extLst>
          </p:cNvPr>
          <p:cNvSpPr/>
          <p:nvPr/>
        </p:nvSpPr>
        <p:spPr>
          <a:xfrm>
            <a:off x="2806130" y="2643669"/>
            <a:ext cx="2997994" cy="687907"/>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sv-SE" sz="1000" b="1" dirty="0">
                <a:latin typeface="Arial" panose="020B0604020202020204" pitchFamily="34" charset="0"/>
                <a:cs typeface="Arial" panose="020B0604020202020204" pitchFamily="34" charset="0"/>
              </a:rPr>
              <a:t>Verksamhetschef IFO/FN</a:t>
            </a:r>
          </a:p>
          <a:p>
            <a:pPr algn="ctr"/>
            <a:r>
              <a:rPr lang="sv-SE" sz="1000" dirty="0">
                <a:latin typeface="Garamond" panose="02020404030301010803" pitchFamily="18" charset="0"/>
              </a:rPr>
              <a:t>Joel Smedberg  </a:t>
            </a:r>
          </a:p>
        </p:txBody>
      </p:sp>
      <p:sp>
        <p:nvSpPr>
          <p:cNvPr id="40" name="Rektangel 39">
            <a:extLst>
              <a:ext uri="{FF2B5EF4-FFF2-40B4-BE49-F238E27FC236}">
                <a16:creationId xmlns:a16="http://schemas.microsoft.com/office/drawing/2014/main" id="{F3B24343-C02D-9CAB-0CD6-F6A501F2EC8D}"/>
              </a:ext>
            </a:extLst>
          </p:cNvPr>
          <p:cNvSpPr/>
          <p:nvPr/>
        </p:nvSpPr>
        <p:spPr>
          <a:xfrm>
            <a:off x="2798542" y="5849976"/>
            <a:ext cx="3005578" cy="480534"/>
          </a:xfrm>
          <a:prstGeom prst="rect">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sv-SE" sz="1000" b="1" dirty="0">
                <a:latin typeface="Garamond" panose="02020404030301010803" pitchFamily="18" charset="0"/>
              </a:rPr>
              <a:t>Personlig assistans och övriga LSS-insatser </a:t>
            </a:r>
          </a:p>
          <a:p>
            <a:pPr algn="ctr"/>
            <a:r>
              <a:rPr lang="sv-SE" sz="1000" dirty="0">
                <a:latin typeface="Garamond" panose="02020404030301010803" pitchFamily="18" charset="0"/>
              </a:rPr>
              <a:t>EC Pia Brown-Stjärnå  </a:t>
            </a:r>
          </a:p>
        </p:txBody>
      </p:sp>
      <p:sp>
        <p:nvSpPr>
          <p:cNvPr id="41" name="Rektangel 40">
            <a:extLst>
              <a:ext uri="{FF2B5EF4-FFF2-40B4-BE49-F238E27FC236}">
                <a16:creationId xmlns:a16="http://schemas.microsoft.com/office/drawing/2014/main" id="{CAD06CE8-D4CA-16C3-F294-65576FECAEFF}"/>
              </a:ext>
            </a:extLst>
          </p:cNvPr>
          <p:cNvSpPr/>
          <p:nvPr/>
        </p:nvSpPr>
        <p:spPr>
          <a:xfrm>
            <a:off x="2798544" y="3452712"/>
            <a:ext cx="3005580" cy="482238"/>
          </a:xfrm>
          <a:prstGeom prst="rect">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sv-SE" sz="1000" b="1" dirty="0">
                <a:latin typeface="Garamond" panose="02020404030301010803" pitchFamily="18" charset="0"/>
              </a:rPr>
              <a:t>Myndighet Vuxen </a:t>
            </a:r>
          </a:p>
          <a:p>
            <a:pPr algn="ctr"/>
            <a:r>
              <a:rPr lang="sv-SE" sz="1000" dirty="0">
                <a:latin typeface="Garamond" panose="02020404030301010803" pitchFamily="18" charset="0"/>
              </a:rPr>
              <a:t>EC Sara Hjert  </a:t>
            </a:r>
          </a:p>
        </p:txBody>
      </p:sp>
      <p:sp>
        <p:nvSpPr>
          <p:cNvPr id="42" name="Rektangel 41">
            <a:extLst>
              <a:ext uri="{FF2B5EF4-FFF2-40B4-BE49-F238E27FC236}">
                <a16:creationId xmlns:a16="http://schemas.microsoft.com/office/drawing/2014/main" id="{04B05122-5E9C-A248-4A6E-DCC12336764E}"/>
              </a:ext>
            </a:extLst>
          </p:cNvPr>
          <p:cNvSpPr/>
          <p:nvPr/>
        </p:nvSpPr>
        <p:spPr>
          <a:xfrm>
            <a:off x="2798542" y="5251938"/>
            <a:ext cx="3005578" cy="480534"/>
          </a:xfrm>
          <a:prstGeom prst="rect">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sv-SE" sz="1000" b="1" dirty="0">
                <a:latin typeface="Garamond" panose="02020404030301010803" pitchFamily="18" charset="0"/>
              </a:rPr>
              <a:t>Gruppbostad, daglig verksamhet och serviceboende </a:t>
            </a:r>
          </a:p>
          <a:p>
            <a:pPr algn="ctr"/>
            <a:r>
              <a:rPr lang="sv-SE" sz="1000" dirty="0">
                <a:solidFill>
                  <a:schemeClr val="tx1"/>
                </a:solidFill>
                <a:latin typeface="Garamond" panose="02020404030301010803" pitchFamily="18" charset="0"/>
              </a:rPr>
              <a:t>EC Charlotta Sunding   </a:t>
            </a:r>
          </a:p>
        </p:txBody>
      </p:sp>
      <p:sp>
        <p:nvSpPr>
          <p:cNvPr id="43" name="Rektangel 42">
            <a:extLst>
              <a:ext uri="{FF2B5EF4-FFF2-40B4-BE49-F238E27FC236}">
                <a16:creationId xmlns:a16="http://schemas.microsoft.com/office/drawing/2014/main" id="{AC69A931-DBE8-CDF5-E5E9-843017174977}"/>
              </a:ext>
            </a:extLst>
          </p:cNvPr>
          <p:cNvSpPr/>
          <p:nvPr/>
        </p:nvSpPr>
        <p:spPr>
          <a:xfrm>
            <a:off x="2798542" y="4652196"/>
            <a:ext cx="3005579" cy="482238"/>
          </a:xfrm>
          <a:prstGeom prst="rect">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sv-SE" sz="1000" b="1" dirty="0">
                <a:latin typeface="Garamond" panose="02020404030301010803" pitchFamily="18" charset="0"/>
              </a:rPr>
              <a:t>IFO/Resurs </a:t>
            </a:r>
          </a:p>
          <a:p>
            <a:pPr algn="ctr"/>
            <a:r>
              <a:rPr lang="sv-SE" sz="1000" dirty="0">
                <a:latin typeface="Garamond" panose="02020404030301010803" pitchFamily="18" charset="0"/>
              </a:rPr>
              <a:t>EC Maria Johansson </a:t>
            </a:r>
          </a:p>
          <a:p>
            <a:pPr algn="ctr"/>
            <a:r>
              <a:rPr lang="sv-SE" sz="1000" dirty="0">
                <a:latin typeface="Garamond" panose="02020404030301010803" pitchFamily="18" charset="0"/>
              </a:rPr>
              <a:t>EC Shaho Ghanbari  </a:t>
            </a:r>
          </a:p>
        </p:txBody>
      </p:sp>
      <p:sp>
        <p:nvSpPr>
          <p:cNvPr id="44" name="Rektangel 43">
            <a:extLst>
              <a:ext uri="{FF2B5EF4-FFF2-40B4-BE49-F238E27FC236}">
                <a16:creationId xmlns:a16="http://schemas.microsoft.com/office/drawing/2014/main" id="{C0D01855-CB76-5F0F-7CE0-4E759AD9396F}"/>
              </a:ext>
            </a:extLst>
          </p:cNvPr>
          <p:cNvSpPr/>
          <p:nvPr/>
        </p:nvSpPr>
        <p:spPr>
          <a:xfrm>
            <a:off x="2798543" y="4052454"/>
            <a:ext cx="3005579" cy="482238"/>
          </a:xfrm>
          <a:prstGeom prst="rect">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sv-SE" sz="1000" b="1" dirty="0">
                <a:latin typeface="Garamond" panose="02020404030301010803" pitchFamily="18" charset="0"/>
              </a:rPr>
              <a:t>Myndighet barn och unga </a:t>
            </a:r>
          </a:p>
          <a:p>
            <a:pPr algn="ctr"/>
            <a:r>
              <a:rPr lang="sv-SE" sz="1000" dirty="0">
                <a:latin typeface="Garamond" panose="02020404030301010803" pitchFamily="18" charset="0"/>
              </a:rPr>
              <a:t>EC Lisa Kennevik   </a:t>
            </a:r>
          </a:p>
        </p:txBody>
      </p:sp>
      <p:sp>
        <p:nvSpPr>
          <p:cNvPr id="88" name="Rektangel 87">
            <a:extLst>
              <a:ext uri="{FF2B5EF4-FFF2-40B4-BE49-F238E27FC236}">
                <a16:creationId xmlns:a16="http://schemas.microsoft.com/office/drawing/2014/main" id="{B9FF2A6D-24FD-2E9F-A8F2-0A6AE11FE12C}"/>
              </a:ext>
            </a:extLst>
          </p:cNvPr>
          <p:cNvSpPr/>
          <p:nvPr/>
        </p:nvSpPr>
        <p:spPr>
          <a:xfrm>
            <a:off x="6387876" y="4652195"/>
            <a:ext cx="2997993" cy="482238"/>
          </a:xfrm>
          <a:prstGeom prst="rect">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sv-SE" sz="1000" b="1" dirty="0" err="1">
                <a:latin typeface="Garamond" panose="02020404030301010803" pitchFamily="18" charset="0"/>
              </a:rPr>
              <a:t>Bollegårdens</a:t>
            </a:r>
            <a:r>
              <a:rPr lang="sv-SE" sz="1000" b="1" dirty="0">
                <a:latin typeface="Garamond" panose="02020404030301010803" pitchFamily="18" charset="0"/>
              </a:rPr>
              <a:t> äldreboende och korttid </a:t>
            </a:r>
          </a:p>
          <a:p>
            <a:pPr algn="ctr"/>
            <a:r>
              <a:rPr lang="sv-SE" sz="1000" dirty="0">
                <a:latin typeface="Garamond" panose="02020404030301010803" pitchFamily="18" charset="0"/>
              </a:rPr>
              <a:t>EC Vakant </a:t>
            </a:r>
          </a:p>
          <a:p>
            <a:pPr algn="ctr"/>
            <a:r>
              <a:rPr lang="sv-SE" sz="1000" dirty="0">
                <a:latin typeface="Garamond" panose="02020404030301010803" pitchFamily="18" charset="0"/>
              </a:rPr>
              <a:t>EC Veronica Björk  </a:t>
            </a:r>
          </a:p>
        </p:txBody>
      </p:sp>
      <p:sp>
        <p:nvSpPr>
          <p:cNvPr id="89" name="Rektangel 88">
            <a:extLst>
              <a:ext uri="{FF2B5EF4-FFF2-40B4-BE49-F238E27FC236}">
                <a16:creationId xmlns:a16="http://schemas.microsoft.com/office/drawing/2014/main" id="{36ECE968-B118-C316-D0DC-9845A46D8865}"/>
              </a:ext>
            </a:extLst>
          </p:cNvPr>
          <p:cNvSpPr/>
          <p:nvPr/>
        </p:nvSpPr>
        <p:spPr>
          <a:xfrm>
            <a:off x="6395464" y="5251936"/>
            <a:ext cx="2997994" cy="480533"/>
          </a:xfrm>
          <a:prstGeom prst="rect">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sv-SE" sz="1000" b="1" dirty="0" err="1">
                <a:latin typeface="Garamond" panose="02020404030301010803" pitchFamily="18" charset="0"/>
              </a:rPr>
              <a:t>Bollegårdens</a:t>
            </a:r>
            <a:r>
              <a:rPr lang="sv-SE" sz="1000" b="1" dirty="0">
                <a:latin typeface="Garamond" panose="02020404030301010803" pitchFamily="18" charset="0"/>
              </a:rPr>
              <a:t> demensboende och dagverksamhet </a:t>
            </a:r>
          </a:p>
          <a:p>
            <a:pPr algn="ctr"/>
            <a:r>
              <a:rPr lang="sv-SE" sz="1000" dirty="0">
                <a:latin typeface="Garamond" panose="02020404030301010803" pitchFamily="18" charset="0"/>
              </a:rPr>
              <a:t>EC Jerry Hammarberg </a:t>
            </a:r>
          </a:p>
          <a:p>
            <a:pPr algn="ctr"/>
            <a:r>
              <a:rPr lang="sv-SE" sz="1000" dirty="0">
                <a:latin typeface="Garamond" panose="02020404030301010803" pitchFamily="18" charset="0"/>
              </a:rPr>
              <a:t>EC Christoffer Rabén  </a:t>
            </a:r>
          </a:p>
        </p:txBody>
      </p:sp>
      <p:sp>
        <p:nvSpPr>
          <p:cNvPr id="90" name="Rektangel 89">
            <a:extLst>
              <a:ext uri="{FF2B5EF4-FFF2-40B4-BE49-F238E27FC236}">
                <a16:creationId xmlns:a16="http://schemas.microsoft.com/office/drawing/2014/main" id="{7F05692F-D72D-2FA4-D005-2731C32038C1}"/>
              </a:ext>
            </a:extLst>
          </p:cNvPr>
          <p:cNvSpPr/>
          <p:nvPr/>
        </p:nvSpPr>
        <p:spPr>
          <a:xfrm>
            <a:off x="6387878" y="3452713"/>
            <a:ext cx="2997994" cy="482238"/>
          </a:xfrm>
          <a:prstGeom prst="rect">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sv-SE" sz="1000" b="1" dirty="0">
                <a:latin typeface="Garamond" panose="02020404030301010803" pitchFamily="18" charset="0"/>
              </a:rPr>
              <a:t>Hemtjänst </a:t>
            </a:r>
          </a:p>
          <a:p>
            <a:pPr algn="ctr"/>
            <a:r>
              <a:rPr lang="sv-SE" sz="1000" dirty="0">
                <a:latin typeface="Garamond" panose="02020404030301010803" pitchFamily="18" charset="0"/>
              </a:rPr>
              <a:t>EC Meral </a:t>
            </a:r>
            <a:r>
              <a:rPr lang="sv-SE" sz="1000" dirty="0" err="1">
                <a:latin typeface="Garamond" panose="02020404030301010803" pitchFamily="18" charset="0"/>
              </a:rPr>
              <a:t>Ünlü</a:t>
            </a:r>
            <a:endParaRPr lang="sv-SE" sz="1000" dirty="0">
              <a:latin typeface="Garamond" panose="02020404030301010803" pitchFamily="18" charset="0"/>
            </a:endParaRPr>
          </a:p>
          <a:p>
            <a:pPr algn="ctr"/>
            <a:r>
              <a:rPr lang="sv-SE" sz="1000" dirty="0">
                <a:latin typeface="Garamond" panose="02020404030301010803" pitchFamily="18" charset="0"/>
              </a:rPr>
              <a:t>EC Magdalena </a:t>
            </a:r>
            <a:r>
              <a:rPr lang="sv-SE" sz="1000" dirty="0" err="1">
                <a:latin typeface="Garamond" panose="02020404030301010803" pitchFamily="18" charset="0"/>
              </a:rPr>
              <a:t>Czapla</a:t>
            </a:r>
            <a:r>
              <a:rPr lang="sv-SE" sz="1000" dirty="0">
                <a:latin typeface="Garamond" panose="02020404030301010803" pitchFamily="18" charset="0"/>
              </a:rPr>
              <a:t>  </a:t>
            </a:r>
          </a:p>
        </p:txBody>
      </p:sp>
      <p:sp>
        <p:nvSpPr>
          <p:cNvPr id="91" name="Rektangel 90">
            <a:extLst>
              <a:ext uri="{FF2B5EF4-FFF2-40B4-BE49-F238E27FC236}">
                <a16:creationId xmlns:a16="http://schemas.microsoft.com/office/drawing/2014/main" id="{E7CB63A6-2F91-3313-31ED-50AA02F5FA27}"/>
              </a:ext>
            </a:extLst>
          </p:cNvPr>
          <p:cNvSpPr/>
          <p:nvPr/>
        </p:nvSpPr>
        <p:spPr>
          <a:xfrm>
            <a:off x="6387877" y="4052454"/>
            <a:ext cx="2997993" cy="482238"/>
          </a:xfrm>
          <a:prstGeom prst="rect">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sv-SE" sz="1000" b="1" dirty="0">
                <a:latin typeface="Garamond" panose="02020404030301010803" pitchFamily="18" charset="0"/>
              </a:rPr>
              <a:t>Hemsjukvård och förebyggande verksamhet </a:t>
            </a:r>
          </a:p>
          <a:p>
            <a:pPr algn="ctr"/>
            <a:r>
              <a:rPr lang="sv-SE" sz="1000" dirty="0">
                <a:latin typeface="Garamond" panose="02020404030301010803" pitchFamily="18" charset="0"/>
              </a:rPr>
              <a:t>EC Lence Nikolova   </a:t>
            </a:r>
          </a:p>
        </p:txBody>
      </p:sp>
      <p:sp>
        <p:nvSpPr>
          <p:cNvPr id="105" name="Rektangel 104">
            <a:extLst>
              <a:ext uri="{FF2B5EF4-FFF2-40B4-BE49-F238E27FC236}">
                <a16:creationId xmlns:a16="http://schemas.microsoft.com/office/drawing/2014/main" id="{7E19F772-6898-B581-5955-A68A8E9A0509}"/>
              </a:ext>
            </a:extLst>
          </p:cNvPr>
          <p:cNvSpPr/>
          <p:nvPr/>
        </p:nvSpPr>
        <p:spPr>
          <a:xfrm>
            <a:off x="6392057" y="2646120"/>
            <a:ext cx="2997994" cy="687907"/>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sv-SE" sz="1000" b="1" dirty="0">
                <a:latin typeface="Arial" panose="020B0604020202020204" pitchFamily="34" charset="0"/>
                <a:cs typeface="Arial" panose="020B0604020202020204" pitchFamily="34" charset="0"/>
              </a:rPr>
              <a:t>Verksamhetschef ÄO  </a:t>
            </a:r>
          </a:p>
          <a:p>
            <a:pPr algn="ctr"/>
            <a:r>
              <a:rPr lang="sv-SE" sz="1000" dirty="0">
                <a:latin typeface="Garamond" panose="02020404030301010803" pitchFamily="18" charset="0"/>
              </a:rPr>
              <a:t>Tf. Christina Hjalmarsson  </a:t>
            </a:r>
          </a:p>
        </p:txBody>
      </p:sp>
      <p:cxnSp>
        <p:nvCxnSpPr>
          <p:cNvPr id="125" name="Rak koppling 124">
            <a:extLst>
              <a:ext uri="{FF2B5EF4-FFF2-40B4-BE49-F238E27FC236}">
                <a16:creationId xmlns:a16="http://schemas.microsoft.com/office/drawing/2014/main" id="{2E7E50A1-5A2F-0670-E60E-E4881F10BB9D}"/>
              </a:ext>
            </a:extLst>
          </p:cNvPr>
          <p:cNvCxnSpPr/>
          <p:nvPr/>
        </p:nvCxnSpPr>
        <p:spPr>
          <a:xfrm flipH="1">
            <a:off x="10748865" y="5293567"/>
            <a:ext cx="4750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Koppling: vinklad 140">
            <a:extLst>
              <a:ext uri="{FF2B5EF4-FFF2-40B4-BE49-F238E27FC236}">
                <a16:creationId xmlns:a16="http://schemas.microsoft.com/office/drawing/2014/main" id="{1C1E1D7D-E4D9-995D-2726-D6B69BA943B5}"/>
              </a:ext>
            </a:extLst>
          </p:cNvPr>
          <p:cNvCxnSpPr>
            <a:stCxn id="5" idx="2"/>
            <a:endCxn id="39" idx="0"/>
          </p:cNvCxnSpPr>
          <p:nvPr/>
        </p:nvCxnSpPr>
        <p:spPr>
          <a:xfrm rot="5400000">
            <a:off x="4898877" y="1446546"/>
            <a:ext cx="603374" cy="1790873"/>
          </a:xfrm>
          <a:prstGeom prst="bentConnector3">
            <a:avLst/>
          </a:prstGeom>
          <a:ln w="19050"/>
        </p:spPr>
        <p:style>
          <a:lnRef idx="1">
            <a:schemeClr val="dk1"/>
          </a:lnRef>
          <a:fillRef idx="0">
            <a:schemeClr val="dk1"/>
          </a:fillRef>
          <a:effectRef idx="0">
            <a:schemeClr val="dk1"/>
          </a:effectRef>
          <a:fontRef idx="minor">
            <a:schemeClr val="tx1"/>
          </a:fontRef>
        </p:style>
      </p:cxnSp>
      <p:cxnSp>
        <p:nvCxnSpPr>
          <p:cNvPr id="143" name="Koppling: vinklad 142">
            <a:extLst>
              <a:ext uri="{FF2B5EF4-FFF2-40B4-BE49-F238E27FC236}">
                <a16:creationId xmlns:a16="http://schemas.microsoft.com/office/drawing/2014/main" id="{21853880-FAA2-79A5-DC72-82F3B0854FEA}"/>
              </a:ext>
            </a:extLst>
          </p:cNvPr>
          <p:cNvCxnSpPr>
            <a:stCxn id="5" idx="2"/>
            <a:endCxn id="105" idx="0"/>
          </p:cNvCxnSpPr>
          <p:nvPr/>
        </p:nvCxnSpPr>
        <p:spPr>
          <a:xfrm rot="16200000" flipH="1">
            <a:off x="6690615" y="1445680"/>
            <a:ext cx="605825" cy="1795054"/>
          </a:xfrm>
          <a:prstGeom prst="bentConnector3">
            <a:avLst/>
          </a:prstGeom>
          <a:ln w="19050"/>
        </p:spPr>
        <p:style>
          <a:lnRef idx="1">
            <a:schemeClr val="dk1"/>
          </a:lnRef>
          <a:fillRef idx="0">
            <a:schemeClr val="dk1"/>
          </a:fillRef>
          <a:effectRef idx="0">
            <a:schemeClr val="dk1"/>
          </a:effectRef>
          <a:fontRef idx="minor">
            <a:schemeClr val="tx1"/>
          </a:fontRef>
        </p:style>
      </p:cxnSp>
      <p:sp>
        <p:nvSpPr>
          <p:cNvPr id="158" name="Rektangel: rundade hörn 157">
            <a:extLst>
              <a:ext uri="{FF2B5EF4-FFF2-40B4-BE49-F238E27FC236}">
                <a16:creationId xmlns:a16="http://schemas.microsoft.com/office/drawing/2014/main" id="{52C62EF2-6024-03DC-449E-877C23FD6B71}"/>
              </a:ext>
            </a:extLst>
          </p:cNvPr>
          <p:cNvSpPr/>
          <p:nvPr/>
        </p:nvSpPr>
        <p:spPr>
          <a:xfrm>
            <a:off x="10381419" y="5134433"/>
            <a:ext cx="1467780" cy="6270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sv-SE" dirty="0">
                <a:latin typeface="Garamond" panose="02020404030301010803" pitchFamily="18" charset="0"/>
              </a:rPr>
              <a:t>Totalt 250 medarbetare</a:t>
            </a:r>
          </a:p>
        </p:txBody>
      </p:sp>
      <p:sp>
        <p:nvSpPr>
          <p:cNvPr id="159" name="Ellips 158">
            <a:extLst>
              <a:ext uri="{FF2B5EF4-FFF2-40B4-BE49-F238E27FC236}">
                <a16:creationId xmlns:a16="http://schemas.microsoft.com/office/drawing/2014/main" id="{FDC18DBF-FA8A-1415-7BBC-50827228B160}"/>
              </a:ext>
            </a:extLst>
          </p:cNvPr>
          <p:cNvSpPr/>
          <p:nvPr/>
        </p:nvSpPr>
        <p:spPr>
          <a:xfrm>
            <a:off x="1777464" y="2617667"/>
            <a:ext cx="1288869" cy="844731"/>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sv-SE" sz="1050" dirty="0">
                <a:latin typeface="Garamond" panose="02020404030301010803" pitchFamily="18" charset="0"/>
              </a:rPr>
              <a:t>80 medarbetare </a:t>
            </a:r>
          </a:p>
        </p:txBody>
      </p:sp>
      <p:sp>
        <p:nvSpPr>
          <p:cNvPr id="166" name="Ellips 165">
            <a:extLst>
              <a:ext uri="{FF2B5EF4-FFF2-40B4-BE49-F238E27FC236}">
                <a16:creationId xmlns:a16="http://schemas.microsoft.com/office/drawing/2014/main" id="{2ACBCFD9-AFFA-762C-7C0F-A92D057F9AEC}"/>
              </a:ext>
            </a:extLst>
          </p:cNvPr>
          <p:cNvSpPr/>
          <p:nvPr/>
        </p:nvSpPr>
        <p:spPr>
          <a:xfrm>
            <a:off x="9253772" y="2588876"/>
            <a:ext cx="1288869" cy="844731"/>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sv-SE" sz="1050" dirty="0">
                <a:latin typeface="Garamond" panose="02020404030301010803" pitchFamily="18" charset="0"/>
              </a:rPr>
              <a:t>145 medarbetare </a:t>
            </a:r>
          </a:p>
        </p:txBody>
      </p:sp>
      <p:sp>
        <p:nvSpPr>
          <p:cNvPr id="167" name="Ellips 166">
            <a:extLst>
              <a:ext uri="{FF2B5EF4-FFF2-40B4-BE49-F238E27FC236}">
                <a16:creationId xmlns:a16="http://schemas.microsoft.com/office/drawing/2014/main" id="{A30A3C30-AFEF-D90B-09BC-DE633D3956A0}"/>
              </a:ext>
            </a:extLst>
          </p:cNvPr>
          <p:cNvSpPr/>
          <p:nvPr/>
        </p:nvSpPr>
        <p:spPr>
          <a:xfrm>
            <a:off x="6546667" y="663162"/>
            <a:ext cx="1288869" cy="844731"/>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sv-SE" sz="1050" dirty="0">
                <a:latin typeface="Garamond" panose="02020404030301010803" pitchFamily="18" charset="0"/>
              </a:rPr>
              <a:t>25 medarbetare </a:t>
            </a:r>
          </a:p>
        </p:txBody>
      </p:sp>
    </p:spTree>
    <p:extLst>
      <p:ext uri="{BB962C8B-B14F-4D97-AF65-F5344CB8AC3E}">
        <p14:creationId xmlns:p14="http://schemas.microsoft.com/office/powerpoint/2010/main" val="839035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D6863A79-38F4-2038-7B88-DB65CED214FD}"/>
              </a:ext>
            </a:extLst>
          </p:cNvPr>
          <p:cNvSpPr>
            <a:spLocks noGrp="1"/>
          </p:cNvSpPr>
          <p:nvPr>
            <p:ph type="title"/>
          </p:nvPr>
        </p:nvSpPr>
        <p:spPr/>
        <p:txBody>
          <a:bodyPr/>
          <a:lstStyle/>
          <a:p>
            <a:r>
              <a:rPr lang="sv-SE" dirty="0"/>
              <a:t>Vad styr våra verksamheterna</a:t>
            </a:r>
          </a:p>
        </p:txBody>
      </p:sp>
      <p:sp>
        <p:nvSpPr>
          <p:cNvPr id="6" name="Platshållare för innehåll 5">
            <a:extLst>
              <a:ext uri="{FF2B5EF4-FFF2-40B4-BE49-F238E27FC236}">
                <a16:creationId xmlns:a16="http://schemas.microsoft.com/office/drawing/2014/main" id="{9870EEE1-450C-B85B-2BB9-71DD4D5BEBC6}"/>
              </a:ext>
            </a:extLst>
          </p:cNvPr>
          <p:cNvSpPr>
            <a:spLocks noGrp="1"/>
          </p:cNvSpPr>
          <p:nvPr>
            <p:ph sz="half" idx="1"/>
          </p:nvPr>
        </p:nvSpPr>
        <p:spPr/>
        <p:txBody>
          <a:bodyPr/>
          <a:lstStyle/>
          <a:p>
            <a:pPr marL="0" indent="0">
              <a:buNone/>
            </a:pPr>
            <a:r>
              <a:rPr lang="sv-SE" dirty="0"/>
              <a:t>Lagar</a:t>
            </a:r>
          </a:p>
          <a:p>
            <a:r>
              <a:rPr lang="sv-SE" sz="1800" dirty="0"/>
              <a:t>Socialtjänstlagen, </a:t>
            </a:r>
            <a:r>
              <a:rPr lang="sv-SE" sz="1800" dirty="0" err="1"/>
              <a:t>SoL</a:t>
            </a:r>
            <a:endParaRPr lang="sv-SE" sz="1800" dirty="0"/>
          </a:p>
          <a:p>
            <a:r>
              <a:rPr lang="sv-SE" sz="1800" dirty="0"/>
              <a:t>Lag med särskilda bestämmelser om vård av unga, LVU</a:t>
            </a:r>
          </a:p>
          <a:p>
            <a:r>
              <a:rPr lang="sv-SE" sz="1800" dirty="0"/>
              <a:t>Lagen om vård av missbrukare, LVM</a:t>
            </a:r>
          </a:p>
          <a:p>
            <a:r>
              <a:rPr lang="sv-SE" sz="1800" dirty="0"/>
              <a:t>Hälso- och sjukvårdslagen, HSL</a:t>
            </a:r>
          </a:p>
          <a:p>
            <a:r>
              <a:rPr lang="sv-SE" sz="1800" dirty="0"/>
              <a:t>Socialförsäkringsbalken, SFB</a:t>
            </a:r>
          </a:p>
          <a:p>
            <a:r>
              <a:rPr lang="sv-SE" sz="1800" dirty="0"/>
              <a:t>Lagen om stöd och service för vissa funktionsnedsatta, LSS</a:t>
            </a:r>
          </a:p>
          <a:p>
            <a:pPr marL="0" indent="0">
              <a:buNone/>
            </a:pPr>
            <a:endParaRPr lang="sv-SE" sz="1800" dirty="0"/>
          </a:p>
          <a:p>
            <a:r>
              <a:rPr lang="sv-SE" sz="1800" i="1" dirty="0"/>
              <a:t>Med många flera lagstiftningar </a:t>
            </a:r>
          </a:p>
          <a:p>
            <a:pPr marL="0" indent="0">
              <a:buNone/>
            </a:pPr>
            <a:endParaRPr lang="sv-SE" dirty="0"/>
          </a:p>
        </p:txBody>
      </p:sp>
      <p:sp>
        <p:nvSpPr>
          <p:cNvPr id="7" name="Platshållare för innehåll 6">
            <a:extLst>
              <a:ext uri="{FF2B5EF4-FFF2-40B4-BE49-F238E27FC236}">
                <a16:creationId xmlns:a16="http://schemas.microsoft.com/office/drawing/2014/main" id="{3E484ACB-C279-7739-08EB-30B0606F29A2}"/>
              </a:ext>
            </a:extLst>
          </p:cNvPr>
          <p:cNvSpPr>
            <a:spLocks noGrp="1"/>
          </p:cNvSpPr>
          <p:nvPr>
            <p:ph sz="half" idx="2"/>
          </p:nvPr>
        </p:nvSpPr>
        <p:spPr/>
        <p:txBody>
          <a:bodyPr/>
          <a:lstStyle/>
          <a:p>
            <a:pPr marL="0" indent="0">
              <a:buNone/>
            </a:pPr>
            <a:r>
              <a:rPr lang="sv-SE" dirty="0"/>
              <a:t>Medborgarna i Bollebygd</a:t>
            </a:r>
          </a:p>
          <a:p>
            <a:r>
              <a:rPr lang="sv-SE" sz="1800" dirty="0"/>
              <a:t>Mål och budget, verksamhetsplan</a:t>
            </a:r>
          </a:p>
          <a:p>
            <a:r>
              <a:rPr lang="sv-SE" sz="1800" dirty="0"/>
              <a:t>Politiska beslut i nämnder och fullmäktige</a:t>
            </a:r>
          </a:p>
          <a:p>
            <a:r>
              <a:rPr lang="sv-SE" sz="1800" dirty="0"/>
              <a:t>Reglementen</a:t>
            </a:r>
          </a:p>
          <a:p>
            <a:endParaRPr lang="sv-SE" sz="1800" dirty="0"/>
          </a:p>
          <a:p>
            <a:r>
              <a:rPr lang="sv-SE" sz="1800" i="1" dirty="0"/>
              <a:t>Samt ytterligare kommunövergripande planer</a:t>
            </a:r>
          </a:p>
          <a:p>
            <a:endParaRPr lang="sv-SE" sz="1800" dirty="0"/>
          </a:p>
          <a:p>
            <a:pPr marL="0" indent="0">
              <a:buNone/>
            </a:pPr>
            <a:endParaRPr lang="sv-SE" sz="1800" i="1" dirty="0"/>
          </a:p>
          <a:p>
            <a:pPr marL="0" indent="0">
              <a:buNone/>
            </a:pPr>
            <a:endParaRPr lang="sv-SE" dirty="0"/>
          </a:p>
        </p:txBody>
      </p:sp>
      <p:sp>
        <p:nvSpPr>
          <p:cNvPr id="4" name="Platshållare för sidfot 3">
            <a:extLst>
              <a:ext uri="{FF2B5EF4-FFF2-40B4-BE49-F238E27FC236}">
                <a16:creationId xmlns:a16="http://schemas.microsoft.com/office/drawing/2014/main" id="{6CE36350-0980-E68C-0BED-582271AED630}"/>
              </a:ext>
            </a:extLst>
          </p:cNvPr>
          <p:cNvSpPr>
            <a:spLocks noGrp="1"/>
          </p:cNvSpPr>
          <p:nvPr>
            <p:ph type="ftr" sz="quarter" idx="11"/>
          </p:nvPr>
        </p:nvSpPr>
        <p:spPr/>
        <p:txBody>
          <a:bodyPr/>
          <a:lstStyle/>
          <a:p>
            <a:r>
              <a:rPr lang="sv-SE"/>
              <a:t>Presentationsnamn</a:t>
            </a:r>
          </a:p>
        </p:txBody>
      </p:sp>
    </p:spTree>
    <p:extLst>
      <p:ext uri="{BB962C8B-B14F-4D97-AF65-F5344CB8AC3E}">
        <p14:creationId xmlns:p14="http://schemas.microsoft.com/office/powerpoint/2010/main" val="2644009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191EADF-51C9-CBAE-238E-4ECE7E7F59D9}"/>
              </a:ext>
            </a:extLst>
          </p:cNvPr>
          <p:cNvSpPr>
            <a:spLocks noGrp="1"/>
          </p:cNvSpPr>
          <p:nvPr>
            <p:ph type="ctrTitle"/>
          </p:nvPr>
        </p:nvSpPr>
        <p:spPr/>
        <p:txBody>
          <a:bodyPr/>
          <a:lstStyle/>
          <a:p>
            <a:r>
              <a:rPr lang="sv-SE" dirty="0"/>
              <a:t>Nuläge</a:t>
            </a:r>
          </a:p>
        </p:txBody>
      </p:sp>
      <p:sp>
        <p:nvSpPr>
          <p:cNvPr id="7" name="Underrubrik 6">
            <a:extLst>
              <a:ext uri="{FF2B5EF4-FFF2-40B4-BE49-F238E27FC236}">
                <a16:creationId xmlns:a16="http://schemas.microsoft.com/office/drawing/2014/main" id="{F3E24533-C46C-CAD5-0D33-63E02246935E}"/>
              </a:ext>
            </a:extLst>
          </p:cNvPr>
          <p:cNvSpPr>
            <a:spLocks noGrp="1"/>
          </p:cNvSpPr>
          <p:nvPr>
            <p:ph type="subTitle" idx="1"/>
          </p:nvPr>
        </p:nvSpPr>
        <p:spPr/>
        <p:txBody>
          <a:bodyPr/>
          <a:lstStyle/>
          <a:p>
            <a:pPr marL="457200" indent="-457200">
              <a:buFont typeface="Arial" panose="020B0604020202020204" pitchFamily="34" charset="0"/>
              <a:buChar char="•"/>
            </a:pPr>
            <a:r>
              <a:rPr lang="sv-SE" dirty="0"/>
              <a:t>Omställning till god och nära vård</a:t>
            </a:r>
          </a:p>
          <a:p>
            <a:pPr marL="457200" indent="-457200">
              <a:buFont typeface="Arial" panose="020B0604020202020204" pitchFamily="34" charset="0"/>
              <a:buChar char="•"/>
            </a:pPr>
            <a:r>
              <a:rPr lang="sv-SE" dirty="0"/>
              <a:t>Omställning till ett mer förebyggande arbete</a:t>
            </a:r>
          </a:p>
          <a:p>
            <a:pPr marL="457200" indent="-457200">
              <a:buFont typeface="Arial" panose="020B0604020202020204" pitchFamily="34" charset="0"/>
              <a:buChar char="•"/>
            </a:pPr>
            <a:r>
              <a:rPr lang="sv-SE" dirty="0"/>
              <a:t>Anpassning utifrån lagstiftning</a:t>
            </a:r>
          </a:p>
          <a:p>
            <a:pPr marL="457200" indent="-457200">
              <a:buFont typeface="Arial" panose="020B0604020202020204" pitchFamily="34" charset="0"/>
              <a:buChar char="•"/>
            </a:pPr>
            <a:r>
              <a:rPr lang="sv-SE" dirty="0"/>
              <a:t>Genomlysning LSS</a:t>
            </a:r>
          </a:p>
          <a:p>
            <a:pPr marL="457200" indent="-457200">
              <a:buFont typeface="Arial" panose="020B0604020202020204" pitchFamily="34" charset="0"/>
              <a:buChar char="•"/>
            </a:pPr>
            <a:r>
              <a:rPr lang="sv-SE" dirty="0"/>
              <a:t>Verksamhetssystem </a:t>
            </a:r>
          </a:p>
          <a:p>
            <a:pPr marL="457200" indent="-457200">
              <a:buFont typeface="Arial" panose="020B0604020202020204" pitchFamily="34" charset="0"/>
              <a:buChar char="•"/>
            </a:pPr>
            <a:r>
              <a:rPr lang="sv-SE" dirty="0"/>
              <a:t>Attraktiv arbetsgivare</a:t>
            </a:r>
          </a:p>
          <a:p>
            <a:r>
              <a:rPr lang="sv-SE" dirty="0"/>
              <a:t>	- Heltid som norm, nya regler för dygnsvilan, 	 	  Tillitsfull dialog </a:t>
            </a:r>
            <a:r>
              <a:rPr lang="sv-SE" dirty="0">
                <a:sym typeface="Wingdings" panose="05000000000000000000" pitchFamily="2" charset="2"/>
              </a:rPr>
              <a:t> Hållbar organisation </a:t>
            </a:r>
            <a:endParaRPr lang="sv-SE" dirty="0"/>
          </a:p>
          <a:p>
            <a:pPr marL="457200" indent="-457200">
              <a:buFont typeface="Arial" panose="020B0604020202020204" pitchFamily="34" charset="0"/>
              <a:buChar char="•"/>
            </a:pPr>
            <a:endParaRPr lang="sv-SE" dirty="0"/>
          </a:p>
        </p:txBody>
      </p:sp>
      <p:sp>
        <p:nvSpPr>
          <p:cNvPr id="5" name="Platshållare för sidfot 4">
            <a:extLst>
              <a:ext uri="{FF2B5EF4-FFF2-40B4-BE49-F238E27FC236}">
                <a16:creationId xmlns:a16="http://schemas.microsoft.com/office/drawing/2014/main" id="{B11605D3-0C40-6CA9-3C67-2F720E766167}"/>
              </a:ext>
            </a:extLst>
          </p:cNvPr>
          <p:cNvSpPr>
            <a:spLocks noGrp="1"/>
          </p:cNvSpPr>
          <p:nvPr>
            <p:ph type="ftr" sz="quarter" idx="10"/>
          </p:nvPr>
        </p:nvSpPr>
        <p:spPr/>
        <p:txBody>
          <a:bodyPr/>
          <a:lstStyle/>
          <a:p>
            <a:r>
              <a:rPr lang="sv-SE"/>
              <a:t>Presentationsnamn</a:t>
            </a:r>
          </a:p>
        </p:txBody>
      </p:sp>
    </p:spTree>
    <p:extLst>
      <p:ext uri="{BB962C8B-B14F-4D97-AF65-F5344CB8AC3E}">
        <p14:creationId xmlns:p14="http://schemas.microsoft.com/office/powerpoint/2010/main" val="3120101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73D7150-36D2-2440-DEA9-F515FE762194}"/>
              </a:ext>
            </a:extLst>
          </p:cNvPr>
          <p:cNvSpPr>
            <a:spLocks noGrp="1"/>
          </p:cNvSpPr>
          <p:nvPr>
            <p:ph type="title"/>
          </p:nvPr>
        </p:nvSpPr>
        <p:spPr/>
        <p:txBody>
          <a:bodyPr/>
          <a:lstStyle/>
          <a:p>
            <a:r>
              <a:rPr lang="sv-SE" dirty="0"/>
              <a:t>Utmaningar</a:t>
            </a:r>
          </a:p>
        </p:txBody>
      </p:sp>
      <p:sp>
        <p:nvSpPr>
          <p:cNvPr id="3" name="Platshållare för text 2">
            <a:extLst>
              <a:ext uri="{FF2B5EF4-FFF2-40B4-BE49-F238E27FC236}">
                <a16:creationId xmlns:a16="http://schemas.microsoft.com/office/drawing/2014/main" id="{D87F4C93-66DD-16FC-7B9E-661C82A12CA5}"/>
              </a:ext>
            </a:extLst>
          </p:cNvPr>
          <p:cNvSpPr>
            <a:spLocks noGrp="1"/>
          </p:cNvSpPr>
          <p:nvPr>
            <p:ph type="body" idx="1"/>
          </p:nvPr>
        </p:nvSpPr>
        <p:spPr/>
        <p:txBody>
          <a:bodyPr/>
          <a:lstStyle/>
          <a:p>
            <a:pPr marL="457200" indent="-457200">
              <a:buFont typeface="Arial" panose="020B0604020202020204" pitchFamily="34" charset="0"/>
              <a:buChar char="•"/>
            </a:pPr>
            <a:r>
              <a:rPr lang="sv-SE" dirty="0"/>
              <a:t>Kompetensförsörjning</a:t>
            </a:r>
          </a:p>
          <a:p>
            <a:pPr marL="457200" indent="-457200">
              <a:buFont typeface="Arial" panose="020B0604020202020204" pitchFamily="34" charset="0"/>
              <a:buChar char="•"/>
            </a:pPr>
            <a:r>
              <a:rPr lang="sv-SE" dirty="0"/>
              <a:t>Demografi</a:t>
            </a:r>
          </a:p>
          <a:p>
            <a:pPr marL="457200" indent="-457200">
              <a:buFont typeface="Arial" panose="020B0604020202020204" pitchFamily="34" charset="0"/>
              <a:buChar char="•"/>
            </a:pPr>
            <a:r>
              <a:rPr lang="sv-SE" dirty="0"/>
              <a:t>Förändrade målgrupper</a:t>
            </a:r>
          </a:p>
          <a:p>
            <a:pPr marL="457200" indent="-457200">
              <a:buFont typeface="Arial" panose="020B0604020202020204" pitchFamily="34" charset="0"/>
              <a:buChar char="•"/>
            </a:pPr>
            <a:r>
              <a:rPr lang="sv-SE" dirty="0"/>
              <a:t>Lokaler</a:t>
            </a:r>
          </a:p>
          <a:p>
            <a:pPr marL="457200" indent="-457200">
              <a:buFont typeface="Arial" panose="020B0604020202020204" pitchFamily="34" charset="0"/>
              <a:buChar char="•"/>
            </a:pPr>
            <a:r>
              <a:rPr lang="sv-SE" dirty="0"/>
              <a:t>Välfärdsteknik</a:t>
            </a:r>
          </a:p>
          <a:p>
            <a:pPr marL="457200" indent="-457200">
              <a:buFont typeface="Arial" panose="020B0604020202020204" pitchFamily="34" charset="0"/>
              <a:buChar char="•"/>
            </a:pPr>
            <a:r>
              <a:rPr lang="sv-SE" dirty="0"/>
              <a:t>Införande av Millenium </a:t>
            </a:r>
            <a:r>
              <a:rPr lang="sv-SE" i="1" dirty="0"/>
              <a:t>(tidigare FVM) </a:t>
            </a:r>
          </a:p>
        </p:txBody>
      </p:sp>
      <p:sp>
        <p:nvSpPr>
          <p:cNvPr id="4" name="Platshållare för sidfot 3">
            <a:extLst>
              <a:ext uri="{FF2B5EF4-FFF2-40B4-BE49-F238E27FC236}">
                <a16:creationId xmlns:a16="http://schemas.microsoft.com/office/drawing/2014/main" id="{3909B22F-C7E7-64DF-8C53-A27D6CD44167}"/>
              </a:ext>
            </a:extLst>
          </p:cNvPr>
          <p:cNvSpPr>
            <a:spLocks noGrp="1"/>
          </p:cNvSpPr>
          <p:nvPr>
            <p:ph type="ftr" sz="quarter" idx="11"/>
          </p:nvPr>
        </p:nvSpPr>
        <p:spPr/>
        <p:txBody>
          <a:bodyPr/>
          <a:lstStyle/>
          <a:p>
            <a:r>
              <a:rPr lang="sv-SE"/>
              <a:t>Presentationsnamn</a:t>
            </a:r>
          </a:p>
        </p:txBody>
      </p:sp>
    </p:spTree>
    <p:extLst>
      <p:ext uri="{BB962C8B-B14F-4D97-AF65-F5344CB8AC3E}">
        <p14:creationId xmlns:p14="http://schemas.microsoft.com/office/powerpoint/2010/main" val="94447006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npassat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llebygds kommun Powerpoint mall vit 2018 [Skrivskyddad]" id="{486928C0-BCF5-454C-9CF6-8FFD1DCEDF08}" vid="{581EA01B-C0A8-477B-B365-6697BCD0843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Mall Powerpoint</Template>
  <TotalTime>67</TotalTime>
  <Words>813</Words>
  <Application>Microsoft Office PowerPoint</Application>
  <PresentationFormat>Bredbild</PresentationFormat>
  <Paragraphs>122</Paragraphs>
  <Slides>4</Slides>
  <Notes>3</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4</vt:i4>
      </vt:variant>
    </vt:vector>
  </HeadingPairs>
  <TitlesOfParts>
    <vt:vector size="8" baseType="lpstr">
      <vt:lpstr>Arial</vt:lpstr>
      <vt:lpstr>Calibri</vt:lpstr>
      <vt:lpstr>Garamond</vt:lpstr>
      <vt:lpstr>Office-tema</vt:lpstr>
      <vt:lpstr>PowerPoint-presentation</vt:lpstr>
      <vt:lpstr>Vad styr våra verksamheterna</vt:lpstr>
      <vt:lpstr>Nuläge</vt:lpstr>
      <vt:lpstr>Utmaningar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Rickard Olsson</dc:creator>
  <cp:lastModifiedBy>Rickard Olsson</cp:lastModifiedBy>
  <cp:revision>4</cp:revision>
  <dcterms:created xsi:type="dcterms:W3CDTF">2023-02-14T12:32:28Z</dcterms:created>
  <dcterms:modified xsi:type="dcterms:W3CDTF">2023-02-14T13:40:06Z</dcterms:modified>
</cp:coreProperties>
</file>