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8" r:id="rId2"/>
    <p:sldId id="274" r:id="rId3"/>
    <p:sldId id="275" r:id="rId4"/>
    <p:sldId id="276" r:id="rId5"/>
    <p:sldId id="277" r:id="rId6"/>
    <p:sldId id="267" r:id="rId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p:scale>
          <a:sx n="68" d="100"/>
          <a:sy n="68" d="100"/>
        </p:scale>
        <p:origin x="750" y="885"/>
      </p:cViewPr>
      <p:guideLst/>
    </p:cSldViewPr>
  </p:slideViewPr>
  <p:notesTextViewPr>
    <p:cViewPr>
      <p:scale>
        <a:sx n="1" d="1"/>
        <a:sy n="1" d="1"/>
      </p:scale>
      <p:origin x="0" y="0"/>
    </p:cViewPr>
  </p:notesTextViewPr>
  <p:notesViewPr>
    <p:cSldViewPr snapToGrid="0">
      <p:cViewPr varScale="1">
        <p:scale>
          <a:sx n="69" d="100"/>
          <a:sy n="69" d="100"/>
        </p:scale>
        <p:origin x="2034" y="3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A12342-2B51-47D3-BE40-2FFD6E083582}" type="datetimeFigureOut">
              <a:rPr lang="sv-SE" smtClean="0"/>
              <a:t>2023-02-19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80192B-B213-41F8-89E6-39339E2F9D39}" type="slidenum">
              <a:rPr lang="sv-SE" smtClean="0"/>
              <a:t>‹#›</a:t>
            </a:fld>
            <a:endParaRPr lang="sv-SE"/>
          </a:p>
        </p:txBody>
      </p:sp>
    </p:spTree>
    <p:extLst>
      <p:ext uri="{BB962C8B-B14F-4D97-AF65-F5344CB8AC3E}">
        <p14:creationId xmlns:p14="http://schemas.microsoft.com/office/powerpoint/2010/main" val="412619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488319" y="527776"/>
            <a:ext cx="9144000" cy="923337"/>
          </a:xfrm>
        </p:spPr>
        <p:txBody>
          <a:bodyPr anchor="b">
            <a:normAutofit/>
          </a:bodyPr>
          <a:lstStyle>
            <a:lvl1pPr algn="l">
              <a:defRPr sz="4800"/>
            </a:lvl1pPr>
          </a:lstStyle>
          <a:p>
            <a:r>
              <a:rPr lang="sv-SE" dirty="0"/>
              <a:t>Rubrik</a:t>
            </a:r>
          </a:p>
        </p:txBody>
      </p:sp>
      <p:sp>
        <p:nvSpPr>
          <p:cNvPr id="3" name="Underrubrik 2"/>
          <p:cNvSpPr>
            <a:spLocks noGrp="1"/>
          </p:cNvSpPr>
          <p:nvPr>
            <p:ph type="subTitle" idx="1"/>
          </p:nvPr>
        </p:nvSpPr>
        <p:spPr>
          <a:xfrm>
            <a:off x="1496785" y="1562431"/>
            <a:ext cx="9144000" cy="2998766"/>
          </a:xfrm>
          <a:prstGeom prst="rect">
            <a:avLst/>
          </a:prstGeom>
        </p:spPr>
        <p:txBody>
          <a:bodyPr/>
          <a:lstStyle>
            <a:lvl1pPr marL="0" indent="0" algn="l">
              <a:buNone/>
              <a:defRPr sz="2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5" name="Platshållare för sidfot 4"/>
          <p:cNvSpPr>
            <a:spLocks noGrp="1"/>
          </p:cNvSpPr>
          <p:nvPr>
            <p:ph type="ftr" sz="quarter" idx="10"/>
          </p:nvPr>
        </p:nvSpPr>
        <p:spPr/>
        <p:txBody>
          <a:bodyPr/>
          <a:lstStyle/>
          <a:p>
            <a:r>
              <a:rPr lang="sv-SE" dirty="0"/>
              <a:t>Presentationsnamn</a:t>
            </a:r>
          </a:p>
        </p:txBody>
      </p:sp>
    </p:spTree>
    <p:extLst>
      <p:ext uri="{BB962C8B-B14F-4D97-AF65-F5344CB8AC3E}">
        <p14:creationId xmlns:p14="http://schemas.microsoft.com/office/powerpoint/2010/main" val="2582446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77395" y="545800"/>
            <a:ext cx="3639911" cy="901338"/>
          </a:xfrm>
        </p:spPr>
        <p:txBody>
          <a:bodyPr anchor="b"/>
          <a:lstStyle>
            <a:lvl1pPr>
              <a:defRPr sz="4800"/>
            </a:lvl1pPr>
          </a:lstStyle>
          <a:p>
            <a:r>
              <a:rPr lang="sv-SE" dirty="0"/>
              <a:t>Rubrik</a:t>
            </a:r>
          </a:p>
        </p:txBody>
      </p:sp>
      <p:sp>
        <p:nvSpPr>
          <p:cNvPr id="3" name="Platshållare för innehåll 2"/>
          <p:cNvSpPr>
            <a:spLocks noGrp="1"/>
          </p:cNvSpPr>
          <p:nvPr>
            <p:ph idx="1"/>
          </p:nvPr>
        </p:nvSpPr>
        <p:spPr>
          <a:xfrm>
            <a:off x="5373688" y="545799"/>
            <a:ext cx="6172200" cy="388211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p:cNvSpPr>
            <a:spLocks noGrp="1"/>
          </p:cNvSpPr>
          <p:nvPr>
            <p:ph type="body" sz="half" idx="2"/>
          </p:nvPr>
        </p:nvSpPr>
        <p:spPr>
          <a:xfrm>
            <a:off x="1477394" y="1536700"/>
            <a:ext cx="3639911" cy="2891217"/>
          </a:xfrm>
          <a:prstGeom prst="rect">
            <a:avLst/>
          </a:prstGeo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6" name="Platshållare för sidfot 5"/>
          <p:cNvSpPr>
            <a:spLocks noGrp="1"/>
          </p:cNvSpPr>
          <p:nvPr>
            <p:ph type="ftr" sz="quarter" idx="11"/>
          </p:nvPr>
        </p:nvSpPr>
        <p:spPr/>
        <p:txBody>
          <a:bodyPr/>
          <a:lstStyle/>
          <a:p>
            <a:r>
              <a:rPr lang="sv-SE"/>
              <a:t>Presentationsnamn</a:t>
            </a:r>
          </a:p>
        </p:txBody>
      </p:sp>
    </p:spTree>
    <p:extLst>
      <p:ext uri="{BB962C8B-B14F-4D97-AF65-F5344CB8AC3E}">
        <p14:creationId xmlns:p14="http://schemas.microsoft.com/office/powerpoint/2010/main" val="1035299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87108" y="525435"/>
            <a:ext cx="9702801" cy="925678"/>
          </a:xfrm>
        </p:spPr>
        <p:txBody>
          <a:bodyPr anchor="b">
            <a:normAutofit/>
          </a:bodyPr>
          <a:lstStyle>
            <a:lvl1pPr>
              <a:defRPr sz="4800"/>
            </a:lvl1pPr>
          </a:lstStyle>
          <a:p>
            <a:r>
              <a:rPr lang="sv-SE" dirty="0"/>
              <a:t>Rubrik</a:t>
            </a:r>
          </a:p>
        </p:txBody>
      </p:sp>
      <p:sp>
        <p:nvSpPr>
          <p:cNvPr id="3" name="Platshållare för text 2"/>
          <p:cNvSpPr>
            <a:spLocks noGrp="1"/>
          </p:cNvSpPr>
          <p:nvPr>
            <p:ph type="body" idx="1"/>
          </p:nvPr>
        </p:nvSpPr>
        <p:spPr>
          <a:xfrm>
            <a:off x="1499806" y="1562431"/>
            <a:ext cx="9702801" cy="3464957"/>
          </a:xfrm>
          <a:prstGeom prst="rect">
            <a:avLst/>
          </a:prstGeom>
        </p:spPr>
        <p:txBody>
          <a:bodyPr/>
          <a:lstStyle>
            <a:lvl1pPr marL="0" indent="0">
              <a:buNone/>
              <a:defRPr sz="2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p>
            <a:r>
              <a:rPr lang="sv-SE"/>
              <a:t>Presentationsnamn</a:t>
            </a:r>
          </a:p>
        </p:txBody>
      </p:sp>
    </p:spTree>
    <p:extLst>
      <p:ext uri="{BB962C8B-B14F-4D97-AF65-F5344CB8AC3E}">
        <p14:creationId xmlns:p14="http://schemas.microsoft.com/office/powerpoint/2010/main" val="3167778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86333" y="655200"/>
            <a:ext cx="9531506" cy="847167"/>
          </a:xfrm>
        </p:spPr>
        <p:txBody>
          <a:bodyPr/>
          <a:lstStyle>
            <a:lvl1pPr>
              <a:defRPr sz="4800"/>
            </a:lvl1pPr>
          </a:lstStyle>
          <a:p>
            <a:r>
              <a:rPr lang="sv-SE" dirty="0"/>
              <a:t>Rubrik</a:t>
            </a:r>
          </a:p>
        </p:txBody>
      </p:sp>
      <p:sp>
        <p:nvSpPr>
          <p:cNvPr id="3" name="Platshållare för innehåll 2"/>
          <p:cNvSpPr>
            <a:spLocks noGrp="1"/>
          </p:cNvSpPr>
          <p:nvPr>
            <p:ph sz="half" idx="1"/>
          </p:nvPr>
        </p:nvSpPr>
        <p:spPr>
          <a:xfrm>
            <a:off x="1497766" y="1627200"/>
            <a:ext cx="4633686" cy="3008301"/>
          </a:xfrm>
          <a:prstGeom prst="rect">
            <a:avLst/>
          </a:prstGeo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279618" y="1627200"/>
            <a:ext cx="4745421" cy="3008301"/>
          </a:xfrm>
          <a:prstGeom prst="rect">
            <a:avLst/>
          </a:prstGeo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r>
              <a:rPr lang="sv-SE"/>
              <a:t>Presentationsnamn</a:t>
            </a:r>
          </a:p>
        </p:txBody>
      </p:sp>
    </p:spTree>
    <p:extLst>
      <p:ext uri="{BB962C8B-B14F-4D97-AF65-F5344CB8AC3E}">
        <p14:creationId xmlns:p14="http://schemas.microsoft.com/office/powerpoint/2010/main" val="2345240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90738" y="586242"/>
            <a:ext cx="9495220" cy="980165"/>
          </a:xfrm>
        </p:spPr>
        <p:txBody>
          <a:bodyPr>
            <a:normAutofit/>
          </a:bodyPr>
          <a:lstStyle>
            <a:lvl1pPr>
              <a:defRPr sz="4800"/>
            </a:lvl1pPr>
          </a:lstStyle>
          <a:p>
            <a:r>
              <a:rPr lang="sv-SE" dirty="0"/>
              <a:t>Rubrik</a:t>
            </a:r>
          </a:p>
        </p:txBody>
      </p:sp>
      <p:sp>
        <p:nvSpPr>
          <p:cNvPr id="3" name="Platshållare för sidfot 2"/>
          <p:cNvSpPr>
            <a:spLocks noGrp="1"/>
          </p:cNvSpPr>
          <p:nvPr>
            <p:ph type="ftr" sz="quarter" idx="10"/>
          </p:nvPr>
        </p:nvSpPr>
        <p:spPr/>
        <p:txBody>
          <a:bodyPr/>
          <a:lstStyle/>
          <a:p>
            <a:r>
              <a:rPr lang="sv-SE" dirty="0"/>
              <a:t>Presentationsnamn</a:t>
            </a:r>
          </a:p>
        </p:txBody>
      </p:sp>
    </p:spTree>
    <p:extLst>
      <p:ext uri="{BB962C8B-B14F-4D97-AF65-F5344CB8AC3E}">
        <p14:creationId xmlns:p14="http://schemas.microsoft.com/office/powerpoint/2010/main" val="58674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484687" y="552674"/>
            <a:ext cx="9144000" cy="898439"/>
          </a:xfrm>
        </p:spPr>
        <p:txBody>
          <a:bodyPr anchor="b">
            <a:noAutofit/>
          </a:bodyPr>
          <a:lstStyle>
            <a:lvl1pPr algn="ctr">
              <a:defRPr sz="4800"/>
            </a:lvl1pPr>
          </a:lstStyle>
          <a:p>
            <a:r>
              <a:rPr lang="sv-SE" dirty="0"/>
              <a:t>Rubrik</a:t>
            </a:r>
          </a:p>
        </p:txBody>
      </p:sp>
      <p:sp>
        <p:nvSpPr>
          <p:cNvPr id="3" name="Underrubrik 2"/>
          <p:cNvSpPr>
            <a:spLocks noGrp="1"/>
          </p:cNvSpPr>
          <p:nvPr>
            <p:ph type="subTitle" idx="1"/>
          </p:nvPr>
        </p:nvSpPr>
        <p:spPr>
          <a:xfrm>
            <a:off x="1488920" y="1641420"/>
            <a:ext cx="9144000" cy="2746829"/>
          </a:xfrm>
          <a:prstGeom prst="rect">
            <a:avLst/>
          </a:prstGeom>
        </p:spPr>
        <p:txBody>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5" name="Platshållare för sidfot 4"/>
          <p:cNvSpPr>
            <a:spLocks noGrp="1"/>
          </p:cNvSpPr>
          <p:nvPr>
            <p:ph type="ftr" sz="quarter" idx="11"/>
          </p:nvPr>
        </p:nvSpPr>
        <p:spPr/>
        <p:txBody>
          <a:bodyPr/>
          <a:lstStyle/>
          <a:p>
            <a:r>
              <a:rPr lang="sv-SE"/>
              <a:t>Presentationsnamn</a:t>
            </a:r>
          </a:p>
        </p:txBody>
      </p:sp>
    </p:spTree>
    <p:extLst>
      <p:ext uri="{BB962C8B-B14F-4D97-AF65-F5344CB8AC3E}">
        <p14:creationId xmlns:p14="http://schemas.microsoft.com/office/powerpoint/2010/main" val="260798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90279" y="570953"/>
            <a:ext cx="9605142" cy="1009345"/>
          </a:xfrm>
        </p:spPr>
        <p:txBody>
          <a:bodyPr>
            <a:normAutofit/>
          </a:bodyPr>
          <a:lstStyle>
            <a:lvl1pPr>
              <a:defRPr sz="4800"/>
            </a:lvl1pPr>
          </a:lstStyle>
          <a:p>
            <a:r>
              <a:rPr lang="sv-SE" dirty="0"/>
              <a:t>Rubrik</a:t>
            </a:r>
          </a:p>
        </p:txBody>
      </p:sp>
      <p:sp>
        <p:nvSpPr>
          <p:cNvPr id="3" name="Platshållare för innehåll 2"/>
          <p:cNvSpPr>
            <a:spLocks noGrp="1"/>
          </p:cNvSpPr>
          <p:nvPr>
            <p:ph idx="1"/>
          </p:nvPr>
        </p:nvSpPr>
        <p:spPr>
          <a:xfrm>
            <a:off x="1490279" y="1712370"/>
            <a:ext cx="9605142" cy="3463471"/>
          </a:xfrm>
          <a:prstGeom prst="rect">
            <a:avLst/>
          </a:prstGeom>
        </p:spPr>
        <p:txBody>
          <a:bodyPr/>
          <a:lstStyle>
            <a:lvl1pPr>
              <a:defRPr/>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sidfot 4"/>
          <p:cNvSpPr>
            <a:spLocks noGrp="1"/>
          </p:cNvSpPr>
          <p:nvPr>
            <p:ph type="ftr" sz="quarter" idx="11"/>
          </p:nvPr>
        </p:nvSpPr>
        <p:spPr/>
        <p:txBody>
          <a:bodyPr/>
          <a:lstStyle/>
          <a:p>
            <a:r>
              <a:rPr lang="sv-SE"/>
              <a:t>Presentationsnamn</a:t>
            </a:r>
          </a:p>
        </p:txBody>
      </p:sp>
    </p:spTree>
    <p:extLst>
      <p:ext uri="{BB962C8B-B14F-4D97-AF65-F5344CB8AC3E}">
        <p14:creationId xmlns:p14="http://schemas.microsoft.com/office/powerpoint/2010/main" val="4172735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88320" y="570138"/>
            <a:ext cx="10065658" cy="1011918"/>
          </a:xfrm>
        </p:spPr>
        <p:txBody>
          <a:bodyPr/>
          <a:lstStyle>
            <a:lvl1pPr>
              <a:defRPr sz="4800"/>
            </a:lvl1pPr>
          </a:lstStyle>
          <a:p>
            <a:r>
              <a:rPr lang="sv-SE" dirty="0"/>
              <a:t>Rubrik</a:t>
            </a:r>
          </a:p>
        </p:txBody>
      </p:sp>
      <p:sp>
        <p:nvSpPr>
          <p:cNvPr id="3" name="Platshållare för text 2"/>
          <p:cNvSpPr>
            <a:spLocks noGrp="1"/>
          </p:cNvSpPr>
          <p:nvPr>
            <p:ph type="body" idx="1"/>
          </p:nvPr>
        </p:nvSpPr>
        <p:spPr>
          <a:xfrm>
            <a:off x="1496786" y="1691604"/>
            <a:ext cx="4974770" cy="64112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1496786" y="2434639"/>
            <a:ext cx="4974771" cy="3133725"/>
          </a:xfrm>
          <a:prstGeom prst="rect">
            <a:avLst/>
          </a:prstGeo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613070" y="1691603"/>
            <a:ext cx="4949373" cy="64112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613070" y="2434638"/>
            <a:ext cx="4949373" cy="3133725"/>
          </a:xfrm>
          <a:prstGeom prst="rect">
            <a:avLst/>
          </a:prstGeo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r>
              <a:rPr lang="sv-SE"/>
              <a:t>Presentationsnamn</a:t>
            </a:r>
          </a:p>
        </p:txBody>
      </p:sp>
    </p:spTree>
    <p:extLst>
      <p:ext uri="{BB962C8B-B14F-4D97-AF65-F5344CB8AC3E}">
        <p14:creationId xmlns:p14="http://schemas.microsoft.com/office/powerpoint/2010/main" val="2585804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a:t>Presentationsnamn</a:t>
            </a:r>
          </a:p>
        </p:txBody>
      </p:sp>
    </p:spTree>
    <p:extLst>
      <p:ext uri="{BB962C8B-B14F-4D97-AF65-F5344CB8AC3E}">
        <p14:creationId xmlns:p14="http://schemas.microsoft.com/office/powerpoint/2010/main" val="1785592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87860" y="716643"/>
            <a:ext cx="9605142" cy="718457"/>
          </a:xfrm>
        </p:spPr>
        <p:txBody>
          <a:bodyPr/>
          <a:lstStyle>
            <a:lvl1pPr>
              <a:defRPr sz="4800"/>
            </a:lvl1pPr>
          </a:lstStyle>
          <a:p>
            <a:r>
              <a:rPr lang="sv-SE" dirty="0"/>
              <a:t>Rubrik</a:t>
            </a:r>
          </a:p>
        </p:txBody>
      </p:sp>
      <p:sp>
        <p:nvSpPr>
          <p:cNvPr id="4" name="Platshållare för sidfot 3"/>
          <p:cNvSpPr>
            <a:spLocks noGrp="1"/>
          </p:cNvSpPr>
          <p:nvPr>
            <p:ph type="ftr" sz="quarter" idx="11"/>
          </p:nvPr>
        </p:nvSpPr>
        <p:spPr/>
        <p:txBody>
          <a:bodyPr/>
          <a:lstStyle/>
          <a:p>
            <a:r>
              <a:rPr lang="sv-SE"/>
              <a:t>Presentationsnamn</a:t>
            </a:r>
          </a:p>
        </p:txBody>
      </p:sp>
    </p:spTree>
    <p:extLst>
      <p:ext uri="{BB962C8B-B14F-4D97-AF65-F5344CB8AC3E}">
        <p14:creationId xmlns:p14="http://schemas.microsoft.com/office/powerpoint/2010/main" val="2926587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93158" y="540657"/>
            <a:ext cx="9495220" cy="1110342"/>
          </a:xfrm>
          <a:prstGeom prst="rect">
            <a:avLst/>
          </a:prstGeom>
        </p:spPr>
        <p:txBody>
          <a:bodyPr vert="horz" lIns="91440" tIns="45720" rIns="91440" bIns="45720" rtlCol="0" anchor="ctr">
            <a:normAutofit/>
          </a:bodyPr>
          <a:lstStyle/>
          <a:p>
            <a:r>
              <a:rPr lang="sv-SE" dirty="0"/>
              <a:t>RUBRIK</a:t>
            </a:r>
          </a:p>
        </p:txBody>
      </p:sp>
      <p:sp>
        <p:nvSpPr>
          <p:cNvPr id="3" name="Platshållare för sidfot 2"/>
          <p:cNvSpPr>
            <a:spLocks noGrp="1"/>
          </p:cNvSpPr>
          <p:nvPr>
            <p:ph type="ftr" sz="quarter" idx="3"/>
          </p:nvPr>
        </p:nvSpPr>
        <p:spPr>
          <a:xfrm>
            <a:off x="9484157" y="6428734"/>
            <a:ext cx="2613875" cy="365125"/>
          </a:xfrm>
          <a:prstGeom prst="rect">
            <a:avLst/>
          </a:prstGeom>
        </p:spPr>
        <p:txBody>
          <a:bodyPr vert="horz" lIns="91440" tIns="45720" rIns="91440" bIns="45720" rtlCol="0" anchor="ctr"/>
          <a:lstStyle>
            <a:lvl1pPr algn="l">
              <a:defRPr sz="1800">
                <a:solidFill>
                  <a:schemeClr val="tx1"/>
                </a:solidFill>
                <a:latin typeface="Arial" panose="020B0604020202020204" pitchFamily="34" charset="0"/>
                <a:cs typeface="Arial" panose="020B0604020202020204" pitchFamily="34" charset="0"/>
              </a:defRPr>
            </a:lvl1pPr>
          </a:lstStyle>
          <a:p>
            <a:r>
              <a:rPr lang="sv-SE" dirty="0"/>
              <a:t>Presentationsnamn</a:t>
            </a:r>
          </a:p>
        </p:txBody>
      </p:sp>
    </p:spTree>
    <p:extLst>
      <p:ext uri="{BB962C8B-B14F-4D97-AF65-F5344CB8AC3E}">
        <p14:creationId xmlns:p14="http://schemas.microsoft.com/office/powerpoint/2010/main" val="1305963621"/>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6" r:id="rId3"/>
    <p:sldLayoutId id="2147483661" r:id="rId4"/>
    <p:sldLayoutId id="2147483663" r:id="rId5"/>
    <p:sldLayoutId id="2147483664" r:id="rId6"/>
    <p:sldLayoutId id="2147483667" r:id="rId7"/>
    <p:sldLayoutId id="2147483669" r:id="rId8"/>
    <p:sldLayoutId id="2147483668" r:id="rId9"/>
    <p:sldLayoutId id="2147483670" r:id="rId10"/>
  </p:sldLayoutIdLst>
  <p:hf sldNum="0" hdr="0" dt="0"/>
  <p:txStyles>
    <p:titleStyle>
      <a:lvl1pPr algn="l"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7/06/relationships/model3d" Target="../media/model3d1.glb"/><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820567-154E-69A4-A399-171176DFCAE0}"/>
              </a:ext>
            </a:extLst>
          </p:cNvPr>
          <p:cNvSpPr>
            <a:spLocks noGrp="1"/>
          </p:cNvSpPr>
          <p:nvPr>
            <p:ph type="ctrTitle"/>
          </p:nvPr>
        </p:nvSpPr>
        <p:spPr/>
        <p:txBody>
          <a:bodyPr/>
          <a:lstStyle/>
          <a:p>
            <a:r>
              <a:rPr lang="sv-SE" dirty="0"/>
              <a:t>Samhällsbyggnadsförvaltningen</a:t>
            </a:r>
          </a:p>
        </p:txBody>
      </p:sp>
      <p:sp>
        <p:nvSpPr>
          <p:cNvPr id="4" name="Platshållare för sidfot 3">
            <a:extLst>
              <a:ext uri="{FF2B5EF4-FFF2-40B4-BE49-F238E27FC236}">
                <a16:creationId xmlns:a16="http://schemas.microsoft.com/office/drawing/2014/main" id="{61BE8C22-E4B6-DB41-7832-7ACC122E9A2A}"/>
              </a:ext>
            </a:extLst>
          </p:cNvPr>
          <p:cNvSpPr>
            <a:spLocks noGrp="1"/>
          </p:cNvSpPr>
          <p:nvPr>
            <p:ph type="ftr" sz="quarter" idx="10"/>
          </p:nvPr>
        </p:nvSpPr>
        <p:spPr/>
        <p:txBody>
          <a:bodyPr/>
          <a:lstStyle/>
          <a:p>
            <a:r>
              <a:rPr lang="sv-SE"/>
              <a:t>Presentationsnamn</a:t>
            </a:r>
            <a:endParaRPr lang="sv-SE" dirty="0"/>
          </a:p>
        </p:txBody>
      </p:sp>
      <p:pic>
        <p:nvPicPr>
          <p:cNvPr id="1028" name="Picture 4" descr="Grafiskt uppbyggd bild i 3D">
            <a:extLst>
              <a:ext uri="{FF2B5EF4-FFF2-40B4-BE49-F238E27FC236}">
                <a16:creationId xmlns:a16="http://schemas.microsoft.com/office/drawing/2014/main" id="{171F668B-5864-34FE-B874-79403671D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4307" y="1389552"/>
            <a:ext cx="8250701" cy="4573472"/>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rundade hörn 5">
            <a:extLst>
              <a:ext uri="{FF2B5EF4-FFF2-40B4-BE49-F238E27FC236}">
                <a16:creationId xmlns:a16="http://schemas.microsoft.com/office/drawing/2014/main" id="{213F0AB4-CDFE-79B6-7F3B-13E9C6E56B99}"/>
              </a:ext>
            </a:extLst>
          </p:cNvPr>
          <p:cNvSpPr/>
          <p:nvPr/>
        </p:nvSpPr>
        <p:spPr>
          <a:xfrm>
            <a:off x="5484972" y="1451113"/>
            <a:ext cx="5282419" cy="3235569"/>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1 §  Bestämmelserna i denna balk syftar till att främja en hållbar utveckling som innebär att nuvarande och kommande generationer tillförsäkras en hälsosam och god miljö. En sådan utveckling bygger på insikten att naturen har ett skyddsvärde och att människans rätt att förändra och bruka naturen är förenad med ett ansvar för att förvalta naturen väl.</a:t>
            </a:r>
          </a:p>
        </p:txBody>
      </p:sp>
      <p:sp>
        <p:nvSpPr>
          <p:cNvPr id="7" name="Rektangel: rundade hörn 6">
            <a:extLst>
              <a:ext uri="{FF2B5EF4-FFF2-40B4-BE49-F238E27FC236}">
                <a16:creationId xmlns:a16="http://schemas.microsoft.com/office/drawing/2014/main" id="{E36E9C80-EADE-EFE1-DF87-0C6CF74B6A76}"/>
              </a:ext>
            </a:extLst>
          </p:cNvPr>
          <p:cNvSpPr/>
          <p:nvPr/>
        </p:nvSpPr>
        <p:spPr>
          <a:xfrm>
            <a:off x="1229495" y="2439067"/>
            <a:ext cx="4396154" cy="32355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1 §</a:t>
            </a:r>
          </a:p>
          <a:p>
            <a:pPr algn="ctr"/>
            <a:r>
              <a:rPr lang="sv-SE" dirty="0"/>
              <a:t>  I denna lag finns bestämmelser om planläggning av mark och vatten och om byggande. Bestämmelserna syftar till att, med hänsyn till den enskilda människans frihet, främja en samhällsutveckling med jämlika och goda sociala levnadsförhållanden och en god och långsiktigt hållbar livsmiljö för människorna i dagens samhälle och för kommande generationer.</a:t>
            </a:r>
          </a:p>
        </p:txBody>
      </p:sp>
    </p:spTree>
    <p:extLst>
      <p:ext uri="{BB962C8B-B14F-4D97-AF65-F5344CB8AC3E}">
        <p14:creationId xmlns:p14="http://schemas.microsoft.com/office/powerpoint/2010/main" val="26346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a:extLst>
              <a:ext uri="{FF2B5EF4-FFF2-40B4-BE49-F238E27FC236}">
                <a16:creationId xmlns:a16="http://schemas.microsoft.com/office/drawing/2014/main" id="{BE26D99A-92B2-6BF9-59A9-BDA17C68839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927275" y="8780"/>
            <a:ext cx="5613308" cy="6785080"/>
          </a:xfrm>
        </p:spPr>
      </p:pic>
      <p:sp>
        <p:nvSpPr>
          <p:cNvPr id="4" name="Platshållare för sidfot 3">
            <a:extLst>
              <a:ext uri="{FF2B5EF4-FFF2-40B4-BE49-F238E27FC236}">
                <a16:creationId xmlns:a16="http://schemas.microsoft.com/office/drawing/2014/main" id="{CFE47686-2E32-6843-68A9-C88946AE21DE}"/>
              </a:ext>
            </a:extLst>
          </p:cNvPr>
          <p:cNvSpPr>
            <a:spLocks noGrp="1"/>
          </p:cNvSpPr>
          <p:nvPr>
            <p:ph type="ftr" sz="quarter" idx="11"/>
          </p:nvPr>
        </p:nvSpPr>
        <p:spPr>
          <a:xfrm>
            <a:off x="9484157" y="6428734"/>
            <a:ext cx="2613875" cy="365125"/>
          </a:xfrm>
        </p:spPr>
        <p:txBody>
          <a:bodyPr anchor="ctr">
            <a:normAutofit/>
          </a:bodyPr>
          <a:lstStyle/>
          <a:p>
            <a:pPr>
              <a:lnSpc>
                <a:spcPct val="90000"/>
              </a:lnSpc>
              <a:spcAft>
                <a:spcPts val="600"/>
              </a:spcAft>
            </a:pPr>
            <a:r>
              <a:rPr lang="sv-SE"/>
              <a:t>Presentationsnamn</a:t>
            </a:r>
          </a:p>
        </p:txBody>
      </p:sp>
      <p:sp>
        <p:nvSpPr>
          <p:cNvPr id="14" name="Tankebubbla: moln 13">
            <a:extLst>
              <a:ext uri="{FF2B5EF4-FFF2-40B4-BE49-F238E27FC236}">
                <a16:creationId xmlns:a16="http://schemas.microsoft.com/office/drawing/2014/main" id="{EA8E8D01-8908-5857-4274-5DCE531987F4}"/>
              </a:ext>
            </a:extLst>
          </p:cNvPr>
          <p:cNvSpPr/>
          <p:nvPr/>
        </p:nvSpPr>
        <p:spPr>
          <a:xfrm>
            <a:off x="7857405" y="1610752"/>
            <a:ext cx="1927273" cy="1178169"/>
          </a:xfrm>
          <a:prstGeom prst="cloudCallout">
            <a:avLst>
              <a:gd name="adj1" fmla="val -109519"/>
              <a:gd name="adj2" fmla="val 4876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KKS</a:t>
            </a:r>
          </a:p>
        </p:txBody>
      </p:sp>
      <p:sp>
        <p:nvSpPr>
          <p:cNvPr id="15" name="Tankebubbla: moln 14">
            <a:extLst>
              <a:ext uri="{FF2B5EF4-FFF2-40B4-BE49-F238E27FC236}">
                <a16:creationId xmlns:a16="http://schemas.microsoft.com/office/drawing/2014/main" id="{CFD1D4E6-3DA5-C501-9710-52B492C40407}"/>
              </a:ext>
            </a:extLst>
          </p:cNvPr>
          <p:cNvSpPr/>
          <p:nvPr/>
        </p:nvSpPr>
        <p:spPr>
          <a:xfrm>
            <a:off x="7804052" y="3710039"/>
            <a:ext cx="1927273" cy="1178169"/>
          </a:xfrm>
          <a:prstGeom prst="cloudCallout">
            <a:avLst>
              <a:gd name="adj1" fmla="val -111344"/>
              <a:gd name="adj2" fmla="val 4638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textruta 15">
            <a:extLst>
              <a:ext uri="{FF2B5EF4-FFF2-40B4-BE49-F238E27FC236}">
                <a16:creationId xmlns:a16="http://schemas.microsoft.com/office/drawing/2014/main" id="{B83C6B1C-E9AE-7731-1C24-07F91BBA2639}"/>
              </a:ext>
            </a:extLst>
          </p:cNvPr>
          <p:cNvSpPr txBox="1"/>
          <p:nvPr/>
        </p:nvSpPr>
        <p:spPr>
          <a:xfrm>
            <a:off x="8437698" y="1938226"/>
            <a:ext cx="963637" cy="523220"/>
          </a:xfrm>
          <a:prstGeom prst="rect">
            <a:avLst/>
          </a:prstGeom>
          <a:noFill/>
        </p:spPr>
        <p:txBody>
          <a:bodyPr wrap="square" rtlCol="0">
            <a:spAutoFit/>
          </a:bodyPr>
          <a:lstStyle/>
          <a:p>
            <a:r>
              <a:rPr lang="sv-SE" sz="2800" dirty="0"/>
              <a:t>KS</a:t>
            </a:r>
          </a:p>
        </p:txBody>
      </p:sp>
      <p:sp>
        <p:nvSpPr>
          <p:cNvPr id="17" name="textruta 16">
            <a:extLst>
              <a:ext uri="{FF2B5EF4-FFF2-40B4-BE49-F238E27FC236}">
                <a16:creationId xmlns:a16="http://schemas.microsoft.com/office/drawing/2014/main" id="{522E8570-8361-D516-9B9B-B35F1AB5F3E8}"/>
              </a:ext>
            </a:extLst>
          </p:cNvPr>
          <p:cNvSpPr txBox="1"/>
          <p:nvPr/>
        </p:nvSpPr>
        <p:spPr>
          <a:xfrm>
            <a:off x="8437698" y="4037513"/>
            <a:ext cx="654148" cy="523220"/>
          </a:xfrm>
          <a:prstGeom prst="rect">
            <a:avLst/>
          </a:prstGeom>
          <a:noFill/>
        </p:spPr>
        <p:txBody>
          <a:bodyPr wrap="square" rtlCol="0">
            <a:spAutoFit/>
          </a:bodyPr>
          <a:lstStyle/>
          <a:p>
            <a:r>
              <a:rPr lang="sv-SE" sz="2800" dirty="0"/>
              <a:t>JN</a:t>
            </a:r>
          </a:p>
        </p:txBody>
      </p:sp>
      <p:sp>
        <p:nvSpPr>
          <p:cNvPr id="18" name="Moln 17">
            <a:extLst>
              <a:ext uri="{FF2B5EF4-FFF2-40B4-BE49-F238E27FC236}">
                <a16:creationId xmlns:a16="http://schemas.microsoft.com/office/drawing/2014/main" id="{7B8F7738-60E4-9DB9-955C-7629241C6D94}"/>
              </a:ext>
            </a:extLst>
          </p:cNvPr>
          <p:cNvSpPr/>
          <p:nvPr/>
        </p:nvSpPr>
        <p:spPr>
          <a:xfrm>
            <a:off x="2848708" y="8780"/>
            <a:ext cx="2778369" cy="1060365"/>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a:extLst>
              <a:ext uri="{FF2B5EF4-FFF2-40B4-BE49-F238E27FC236}">
                <a16:creationId xmlns:a16="http://schemas.microsoft.com/office/drawing/2014/main" id="{CE515EDA-6D7D-EC2E-B4D5-B958611F7963}"/>
              </a:ext>
            </a:extLst>
          </p:cNvPr>
          <p:cNvSpPr txBox="1"/>
          <p:nvPr/>
        </p:nvSpPr>
        <p:spPr>
          <a:xfrm>
            <a:off x="1164102" y="1216855"/>
            <a:ext cx="1519311" cy="923330"/>
          </a:xfrm>
          <a:prstGeom prst="rect">
            <a:avLst/>
          </a:prstGeom>
          <a:noFill/>
        </p:spPr>
        <p:txBody>
          <a:bodyPr wrap="square" rtlCol="0">
            <a:spAutoFit/>
          </a:bodyPr>
          <a:lstStyle/>
          <a:p>
            <a:r>
              <a:rPr lang="sv-SE" dirty="0"/>
              <a:t>Ca 100 medarbetare</a:t>
            </a:r>
          </a:p>
          <a:p>
            <a:endParaRPr lang="sv-SE" dirty="0"/>
          </a:p>
        </p:txBody>
      </p:sp>
    </p:spTree>
    <p:extLst>
      <p:ext uri="{BB962C8B-B14F-4D97-AF65-F5344CB8AC3E}">
        <p14:creationId xmlns:p14="http://schemas.microsoft.com/office/powerpoint/2010/main" val="89925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B47E85-1330-846D-C4D9-7D612D387430}"/>
              </a:ext>
            </a:extLst>
          </p:cNvPr>
          <p:cNvSpPr>
            <a:spLocks noGrp="1"/>
          </p:cNvSpPr>
          <p:nvPr>
            <p:ph type="title"/>
          </p:nvPr>
        </p:nvSpPr>
        <p:spPr/>
        <p:txBody>
          <a:bodyPr>
            <a:normAutofit/>
          </a:bodyPr>
          <a:lstStyle/>
          <a:p>
            <a:r>
              <a:rPr lang="sv-SE" sz="4000" dirty="0"/>
              <a:t>Vad styr våra enheter/vår verksamhet?</a:t>
            </a:r>
          </a:p>
        </p:txBody>
      </p:sp>
      <p:sp>
        <p:nvSpPr>
          <p:cNvPr id="3" name="Platshållare för innehåll 2">
            <a:extLst>
              <a:ext uri="{FF2B5EF4-FFF2-40B4-BE49-F238E27FC236}">
                <a16:creationId xmlns:a16="http://schemas.microsoft.com/office/drawing/2014/main" id="{4484715F-120E-9D53-6D45-8F8824A73B6B}"/>
              </a:ext>
            </a:extLst>
          </p:cNvPr>
          <p:cNvSpPr>
            <a:spLocks noGrp="1"/>
          </p:cNvSpPr>
          <p:nvPr>
            <p:ph sz="half" idx="1"/>
          </p:nvPr>
        </p:nvSpPr>
        <p:spPr>
          <a:xfrm>
            <a:off x="1321920" y="1381014"/>
            <a:ext cx="9751258" cy="5166659"/>
          </a:xfrm>
        </p:spPr>
        <p:txBody>
          <a:bodyPr/>
          <a:lstStyle/>
          <a:p>
            <a:r>
              <a:rPr lang="sv-SE" dirty="0"/>
              <a:t>Lagstadgad verksamhet, speciallagstiftning</a:t>
            </a:r>
          </a:p>
          <a:p>
            <a:r>
              <a:rPr lang="sv-SE" dirty="0"/>
              <a:t>Reglementen (delegerade ansvarsområden från KF)</a:t>
            </a:r>
          </a:p>
          <a:p>
            <a:r>
              <a:rPr lang="sv-SE" dirty="0"/>
              <a:t>Mål och budget, verksamhetsplan och tillsyns/kontrollplaner, styrmodell, </a:t>
            </a:r>
          </a:p>
          <a:p>
            <a:r>
              <a:rPr lang="sv-SE" dirty="0"/>
              <a:t>Lokalresursplan, prioritering av detaljplaner (KS)</a:t>
            </a:r>
          </a:p>
          <a:p>
            <a:pPr marL="0" indent="0">
              <a:buNone/>
            </a:pPr>
            <a:r>
              <a:rPr lang="sv-SE" dirty="0"/>
              <a:t>---------------------</a:t>
            </a:r>
          </a:p>
          <a:p>
            <a:r>
              <a:rPr lang="sv-SE" dirty="0"/>
              <a:t>Köpande nämnder beställer (servicefunktion), tjänster beställs av externa samt inkommande ärenden</a:t>
            </a:r>
          </a:p>
          <a:p>
            <a:endParaRPr lang="sv-SE" dirty="0"/>
          </a:p>
          <a:p>
            <a:r>
              <a:rPr lang="sv-SE" dirty="0">
                <a:solidFill>
                  <a:schemeClr val="accent2">
                    <a:lumMod val="75000"/>
                  </a:schemeClr>
                </a:solidFill>
              </a:rPr>
              <a:t>Myndighetsutövning, drift, förvaltning och service. </a:t>
            </a:r>
          </a:p>
          <a:p>
            <a:pPr marL="0" indent="0">
              <a:buNone/>
            </a:pPr>
            <a:endParaRPr lang="sv-SE" dirty="0">
              <a:solidFill>
                <a:schemeClr val="accent2">
                  <a:lumMod val="75000"/>
                </a:schemeClr>
              </a:solidFill>
            </a:endParaRPr>
          </a:p>
          <a:p>
            <a:endParaRPr lang="sv-SE" dirty="0">
              <a:solidFill>
                <a:schemeClr val="accent2">
                  <a:lumMod val="75000"/>
                </a:schemeClr>
              </a:solidFill>
            </a:endParaRPr>
          </a:p>
          <a:p>
            <a:pPr marL="0" indent="0">
              <a:buNone/>
            </a:pPr>
            <a:endParaRPr lang="sv-SE" dirty="0">
              <a:solidFill>
                <a:schemeClr val="accent2">
                  <a:lumMod val="75000"/>
                </a:schemeClr>
              </a:solidFill>
            </a:endParaRPr>
          </a:p>
          <a:p>
            <a:endParaRPr lang="sv-SE" dirty="0"/>
          </a:p>
          <a:p>
            <a:pPr marL="0" indent="0">
              <a:buNone/>
            </a:pPr>
            <a:endParaRPr lang="sv-SE" dirty="0"/>
          </a:p>
          <a:p>
            <a:endParaRPr lang="sv-SE" dirty="0"/>
          </a:p>
        </p:txBody>
      </p:sp>
      <p:sp>
        <p:nvSpPr>
          <p:cNvPr id="5" name="Platshållare för sidfot 4">
            <a:extLst>
              <a:ext uri="{FF2B5EF4-FFF2-40B4-BE49-F238E27FC236}">
                <a16:creationId xmlns:a16="http://schemas.microsoft.com/office/drawing/2014/main" id="{8949006A-7D1D-9229-6105-30899482A707}"/>
              </a:ext>
            </a:extLst>
          </p:cNvPr>
          <p:cNvSpPr>
            <a:spLocks noGrp="1"/>
          </p:cNvSpPr>
          <p:nvPr>
            <p:ph type="ftr" sz="quarter" idx="11"/>
          </p:nvPr>
        </p:nvSpPr>
        <p:spPr/>
        <p:txBody>
          <a:bodyPr/>
          <a:lstStyle/>
          <a:p>
            <a:r>
              <a:rPr lang="sv-SE"/>
              <a:t>Presentationsnamn</a:t>
            </a:r>
          </a:p>
        </p:txBody>
      </p:sp>
      <p:pic>
        <p:nvPicPr>
          <p:cNvPr id="8" name="Bildobjekt 7">
            <a:extLst>
              <a:ext uri="{FF2B5EF4-FFF2-40B4-BE49-F238E27FC236}">
                <a16:creationId xmlns:a16="http://schemas.microsoft.com/office/drawing/2014/main" id="{32B78A25-3D14-942C-A0D7-0B9412365990}"/>
              </a:ext>
            </a:extLst>
          </p:cNvPr>
          <p:cNvPicPr>
            <a:picLocks noChangeAspect="1"/>
          </p:cNvPicPr>
          <p:nvPr/>
        </p:nvPicPr>
        <p:blipFill>
          <a:blip r:embed="rId2"/>
          <a:stretch>
            <a:fillRect/>
          </a:stretch>
        </p:blipFill>
        <p:spPr>
          <a:xfrm>
            <a:off x="9882553" y="2495550"/>
            <a:ext cx="1190625" cy="1866900"/>
          </a:xfrm>
          <a:prstGeom prst="rect">
            <a:avLst/>
          </a:prstGeom>
        </p:spPr>
      </p:pic>
    </p:spTree>
    <p:extLst>
      <p:ext uri="{BB962C8B-B14F-4D97-AF65-F5344CB8AC3E}">
        <p14:creationId xmlns:p14="http://schemas.microsoft.com/office/powerpoint/2010/main" val="3786305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2D8E6A-48DB-1943-EAF4-B4DD6BC591D3}"/>
              </a:ext>
            </a:extLst>
          </p:cNvPr>
          <p:cNvSpPr>
            <a:spLocks noGrp="1"/>
          </p:cNvSpPr>
          <p:nvPr>
            <p:ph type="title"/>
          </p:nvPr>
        </p:nvSpPr>
        <p:spPr/>
        <p:txBody>
          <a:bodyPr/>
          <a:lstStyle/>
          <a:p>
            <a:r>
              <a:rPr lang="sv-SE" dirty="0"/>
              <a:t>Nuläge och planerade projekt</a:t>
            </a:r>
          </a:p>
        </p:txBody>
      </p:sp>
      <mc:AlternateContent xmlns:mc="http://schemas.openxmlformats.org/markup-compatibility/2006">
        <mc:Choice xmlns:am3d="http://schemas.microsoft.com/office/drawing/2017/model3d" Requires="am3d">
          <p:graphicFrame>
            <p:nvGraphicFramePr>
              <p:cNvPr id="6" name="Platshållare för innehåll 5" descr="Wall Mounted Lever">
                <a:extLst>
                  <a:ext uri="{FF2B5EF4-FFF2-40B4-BE49-F238E27FC236}">
                    <a16:creationId xmlns:a16="http://schemas.microsoft.com/office/drawing/2014/main" id="{18173CB2-673C-D220-EB71-D99C1340E467}"/>
                  </a:ext>
                </a:extLst>
              </p:cNvPr>
              <p:cNvGraphicFramePr>
                <a:graphicFrameLocks noGrp="1" noChangeAspect="1"/>
              </p:cNvGraphicFramePr>
              <p:nvPr>
                <p:ph sz="half" idx="1"/>
                <p:extLst>
                  <p:ext uri="{D42A27DB-BD31-4B8C-83A1-F6EECF244321}">
                    <p14:modId xmlns:p14="http://schemas.microsoft.com/office/powerpoint/2010/main" val="3151988749"/>
                  </p:ext>
                </p:extLst>
              </p:nvPr>
            </p:nvGraphicFramePr>
            <p:xfrm>
              <a:off x="625355" y="1847983"/>
              <a:ext cx="1072975" cy="2660909"/>
            </p:xfrm>
            <a:graphic>
              <a:graphicData uri="http://schemas.microsoft.com/office/drawing/2017/model3d">
                <am3d:model3d r:embed="rId2">
                  <am3d:spPr>
                    <a:xfrm>
                      <a:off x="0" y="0"/>
                      <a:ext cx="1072975" cy="2660909"/>
                    </a:xfrm>
                    <a:prstGeom prst="rect">
                      <a:avLst/>
                    </a:prstGeom>
                  </am3d:spPr>
                  <am3d:camera>
                    <am3d:pos x="0" y="0" z="51811557"/>
                    <am3d:up dx="0" dy="36000000" dz="0"/>
                    <am3d:lookAt x="0" y="0" z="0"/>
                    <am3d:perspective fov="2700000"/>
                  </am3d:camera>
                  <am3d:trans>
                    <am3d:meterPerModelUnit n="3217316" d="1000000"/>
                    <am3d:preTrans dx="0" dy="-18000000" dz="0"/>
                    <am3d:scale>
                      <am3d:sx n="1000000" d="1000000"/>
                      <am3d:sy n="1000000" d="1000000"/>
                      <am3d:sz n="1000000" d="1000000"/>
                    </am3d:scale>
                    <am3d:rot ax="1374140" ay="2890365" az="1048434"/>
                    <am3d:postTrans dx="0" dy="0" dz="0"/>
                  </am3d:trans>
                  <am3d:raster rName="Office3DRenderer" rVer="16.0.8326">
                    <am3d:blip r:embed="rId3"/>
                  </am3d:raster>
                  <am3d:objViewport viewportSz="294600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Platshållare för innehåll 5" descr="Wall Mounted Lever">
                <a:extLst>
                  <a:ext uri="{FF2B5EF4-FFF2-40B4-BE49-F238E27FC236}">
                    <a16:creationId xmlns:a16="http://schemas.microsoft.com/office/drawing/2014/main" id="{18173CB2-673C-D220-EB71-D99C1340E467}"/>
                  </a:ext>
                </a:extLst>
              </p:cNvPr>
              <p:cNvPicPr>
                <a:picLocks noGrp="1" noRot="1" noChangeAspect="1" noMove="1" noResize="1" noEditPoints="1" noAdjustHandles="1" noChangeArrowheads="1" noChangeShapeType="1" noCrop="1"/>
              </p:cNvPicPr>
              <p:nvPr/>
            </p:nvPicPr>
            <p:blipFill>
              <a:blip r:embed="rId3"/>
              <a:stretch>
                <a:fillRect/>
              </a:stretch>
            </p:blipFill>
            <p:spPr>
              <a:xfrm>
                <a:off x="625355" y="1847983"/>
                <a:ext cx="1072975" cy="2660909"/>
              </a:xfrm>
              <a:prstGeom prst="rect">
                <a:avLst/>
              </a:prstGeom>
            </p:spPr>
          </p:pic>
        </mc:Fallback>
      </mc:AlternateContent>
      <p:sp>
        <p:nvSpPr>
          <p:cNvPr id="4" name="Platshållare för innehåll 3">
            <a:extLst>
              <a:ext uri="{FF2B5EF4-FFF2-40B4-BE49-F238E27FC236}">
                <a16:creationId xmlns:a16="http://schemas.microsoft.com/office/drawing/2014/main" id="{C09CEB28-6EC5-C99F-2B1D-E6F5F0359635}"/>
              </a:ext>
            </a:extLst>
          </p:cNvPr>
          <p:cNvSpPr>
            <a:spLocks noGrp="1"/>
          </p:cNvSpPr>
          <p:nvPr>
            <p:ph sz="half" idx="2"/>
          </p:nvPr>
        </p:nvSpPr>
        <p:spPr>
          <a:xfrm>
            <a:off x="1756797" y="1444636"/>
            <a:ext cx="9945858" cy="5166660"/>
          </a:xfrm>
        </p:spPr>
        <p:txBody>
          <a:bodyPr/>
          <a:lstStyle/>
          <a:p>
            <a:r>
              <a:rPr lang="sv-SE" sz="2000" dirty="0"/>
              <a:t>ÖP, Bostadsförsörjningsprogram, Grönplan, Planeringsstrategi, detaljplaner, </a:t>
            </a:r>
          </a:p>
          <a:p>
            <a:r>
              <a:rPr lang="sv-SE" sz="2000" dirty="0"/>
              <a:t>Utbyggnadsplan VA, Gryaab, utbytestakt ledningar, vattentäkt.</a:t>
            </a:r>
          </a:p>
          <a:p>
            <a:r>
              <a:rPr lang="sv-SE" sz="2000" dirty="0"/>
              <a:t>Skogspolicy, ansvar för FNI av förpackningar, avfallsplan, ”grönt kort”</a:t>
            </a:r>
          </a:p>
          <a:p>
            <a:r>
              <a:rPr lang="sv-SE" sz="2000" dirty="0"/>
              <a:t>Behov utifrån lokalresursplan</a:t>
            </a:r>
          </a:p>
          <a:p>
            <a:r>
              <a:rPr lang="sv-SE" sz="2000" dirty="0"/>
              <a:t>Blåljuskollen</a:t>
            </a:r>
          </a:p>
          <a:p>
            <a:r>
              <a:rPr lang="sv-SE" sz="2000" dirty="0"/>
              <a:t>Bredband</a:t>
            </a:r>
          </a:p>
          <a:p>
            <a:r>
              <a:rPr lang="sv-SE" sz="2000" dirty="0"/>
              <a:t>Laddplan för kommunens egna poolbilar.</a:t>
            </a:r>
          </a:p>
          <a:p>
            <a:r>
              <a:rPr lang="sv-SE" sz="2000" dirty="0"/>
              <a:t>Åtgärdsplan PDV</a:t>
            </a:r>
          </a:p>
          <a:p>
            <a:r>
              <a:rPr lang="sv-SE" sz="2000" dirty="0"/>
              <a:t>Informationssäkerhet</a:t>
            </a:r>
          </a:p>
          <a:p>
            <a:r>
              <a:rPr lang="sv-SE" sz="2000" dirty="0"/>
              <a:t>Kontinuitetsplanering, krisplan samhällsviktiga verksamheter</a:t>
            </a:r>
          </a:p>
          <a:p>
            <a:r>
              <a:rPr lang="sv-SE" sz="2000" dirty="0"/>
              <a:t>Nöjd-kund-index inom myndighetsutövningen, digitalisering</a:t>
            </a:r>
          </a:p>
          <a:p>
            <a:r>
              <a:rPr lang="sv-SE" sz="2000" dirty="0"/>
              <a:t>Kompetensförsörjningsplan/ rekryteringar</a:t>
            </a:r>
          </a:p>
          <a:p>
            <a:r>
              <a:rPr lang="sv-SE" sz="2000" dirty="0"/>
              <a:t>…</a:t>
            </a:r>
            <a:r>
              <a:rPr lang="sv-SE" sz="2000" dirty="0">
                <a:solidFill>
                  <a:schemeClr val="accent2">
                    <a:lumMod val="75000"/>
                  </a:schemeClr>
                </a:solidFill>
              </a:rPr>
              <a:t>och mjuka projekt. </a:t>
            </a:r>
          </a:p>
          <a:p>
            <a:endParaRPr lang="sv-SE" dirty="0"/>
          </a:p>
          <a:p>
            <a:endParaRPr lang="sv-SE" dirty="0"/>
          </a:p>
          <a:p>
            <a:endParaRPr lang="sv-SE" dirty="0"/>
          </a:p>
          <a:p>
            <a:endParaRPr lang="sv-SE" dirty="0"/>
          </a:p>
          <a:p>
            <a:endParaRPr lang="sv-SE" dirty="0"/>
          </a:p>
          <a:p>
            <a:endParaRPr lang="sv-SE" dirty="0"/>
          </a:p>
        </p:txBody>
      </p:sp>
      <p:sp>
        <p:nvSpPr>
          <p:cNvPr id="5" name="Platshållare för sidfot 4">
            <a:extLst>
              <a:ext uri="{FF2B5EF4-FFF2-40B4-BE49-F238E27FC236}">
                <a16:creationId xmlns:a16="http://schemas.microsoft.com/office/drawing/2014/main" id="{15BB4AC1-13A9-3072-3F82-039F582D79E2}"/>
              </a:ext>
            </a:extLst>
          </p:cNvPr>
          <p:cNvSpPr>
            <a:spLocks noGrp="1"/>
          </p:cNvSpPr>
          <p:nvPr>
            <p:ph type="ftr" sz="quarter" idx="11"/>
          </p:nvPr>
        </p:nvSpPr>
        <p:spPr/>
        <p:txBody>
          <a:bodyPr/>
          <a:lstStyle/>
          <a:p>
            <a:r>
              <a:rPr lang="sv-SE"/>
              <a:t>Presentationsnamn</a:t>
            </a:r>
          </a:p>
        </p:txBody>
      </p:sp>
      <p:pic>
        <p:nvPicPr>
          <p:cNvPr id="8" name="Bildobjekt 7">
            <a:extLst>
              <a:ext uri="{FF2B5EF4-FFF2-40B4-BE49-F238E27FC236}">
                <a16:creationId xmlns:a16="http://schemas.microsoft.com/office/drawing/2014/main" id="{E2C783BD-E418-4402-F18D-5B38F73C7C5D}"/>
              </a:ext>
            </a:extLst>
          </p:cNvPr>
          <p:cNvPicPr>
            <a:picLocks noChangeAspect="1"/>
          </p:cNvPicPr>
          <p:nvPr/>
        </p:nvPicPr>
        <p:blipFill>
          <a:blip r:embed="rId4"/>
          <a:stretch>
            <a:fillRect/>
          </a:stretch>
        </p:blipFill>
        <p:spPr>
          <a:xfrm>
            <a:off x="8799341" y="5504807"/>
            <a:ext cx="3151017" cy="1289052"/>
          </a:xfrm>
          <a:prstGeom prst="rect">
            <a:avLst/>
          </a:prstGeom>
        </p:spPr>
      </p:pic>
    </p:spTree>
    <p:extLst>
      <p:ext uri="{BB962C8B-B14F-4D97-AF65-F5344CB8AC3E}">
        <p14:creationId xmlns:p14="http://schemas.microsoft.com/office/powerpoint/2010/main" val="1083817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Bildobjekt 2">
            <a:extLst>
              <a:ext uri="{FF2B5EF4-FFF2-40B4-BE49-F238E27FC236}">
                <a16:creationId xmlns:a16="http://schemas.microsoft.com/office/drawing/2014/main" id="{AC8270B8-9BB8-A399-C819-0D17CBB7084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0650" y="710216"/>
            <a:ext cx="11950700" cy="54375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Platshållare för sidfot 3">
            <a:extLst>
              <a:ext uri="{FF2B5EF4-FFF2-40B4-BE49-F238E27FC236}">
                <a16:creationId xmlns:a16="http://schemas.microsoft.com/office/drawing/2014/main" id="{C76A0CB7-EAE1-4B78-577C-3125D72BC076}"/>
              </a:ext>
            </a:extLst>
          </p:cNvPr>
          <p:cNvSpPr>
            <a:spLocks noGrp="1"/>
          </p:cNvSpPr>
          <p:nvPr>
            <p:ph type="ftr" sz="quarter" idx="11"/>
          </p:nvPr>
        </p:nvSpPr>
        <p:spPr/>
        <p:txBody>
          <a:bodyPr/>
          <a:lstStyle/>
          <a:p>
            <a:pPr>
              <a:spcAft>
                <a:spcPts val="600"/>
              </a:spcAft>
            </a:pPr>
            <a:r>
              <a:rPr lang="sv-SE"/>
              <a:t>Presentationsnamn</a:t>
            </a:r>
          </a:p>
        </p:txBody>
      </p:sp>
    </p:spTree>
    <p:extLst>
      <p:ext uri="{BB962C8B-B14F-4D97-AF65-F5344CB8AC3E}">
        <p14:creationId xmlns:p14="http://schemas.microsoft.com/office/powerpoint/2010/main" val="481527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Utmaningar idag …</a:t>
            </a:r>
          </a:p>
        </p:txBody>
      </p:sp>
      <p:sp>
        <p:nvSpPr>
          <p:cNvPr id="3" name="Platshållare för text 2"/>
          <p:cNvSpPr>
            <a:spLocks noGrp="1"/>
          </p:cNvSpPr>
          <p:nvPr>
            <p:ph type="body" idx="1"/>
          </p:nvPr>
        </p:nvSpPr>
        <p:spPr>
          <a:xfrm>
            <a:off x="1499806" y="1562431"/>
            <a:ext cx="9702801" cy="4866303"/>
          </a:xfrm>
        </p:spPr>
        <p:txBody>
          <a:bodyPr/>
          <a:lstStyle/>
          <a:p>
            <a:pPr marL="342900" indent="-342900">
              <a:buFont typeface="Arial" panose="020B0604020202020204" pitchFamily="34" charset="0"/>
              <a:buChar char="•"/>
            </a:pPr>
            <a:r>
              <a:rPr lang="sv-SE" sz="2400" dirty="0"/>
              <a:t>Kompetensförsörjning, redundans/sårbarhet, samverkan</a:t>
            </a:r>
          </a:p>
          <a:p>
            <a:pPr marL="342900" indent="-342900">
              <a:buFont typeface="Arial" panose="020B0604020202020204" pitchFamily="34" charset="0"/>
              <a:buChar char="•"/>
            </a:pPr>
            <a:r>
              <a:rPr lang="sv-SE" sz="2400" dirty="0"/>
              <a:t>Tillgång till mark</a:t>
            </a:r>
          </a:p>
          <a:p>
            <a:pPr marL="342900" indent="-342900">
              <a:buFont typeface="Arial" panose="020B0604020202020204" pitchFamily="34" charset="0"/>
              <a:buChar char="•"/>
            </a:pPr>
            <a:r>
              <a:rPr lang="sv-SE" sz="2400" dirty="0"/>
              <a:t>Planberedskap </a:t>
            </a:r>
          </a:p>
          <a:p>
            <a:pPr marL="342900" indent="-342900">
              <a:buFont typeface="Arial" panose="020B0604020202020204" pitchFamily="34" charset="0"/>
              <a:buChar char="•"/>
            </a:pPr>
            <a:r>
              <a:rPr lang="sv-SE" sz="2400" dirty="0"/>
              <a:t>Lokalresurserna är inte i balans utifrån rådande behov, prognoser är svåra att lägga då vi inte har rådighet i hela kedjan.</a:t>
            </a:r>
          </a:p>
          <a:p>
            <a:pPr marL="342900" indent="-342900">
              <a:buFont typeface="Arial" panose="020B0604020202020204" pitchFamily="34" charset="0"/>
              <a:buChar char="•"/>
            </a:pPr>
            <a:r>
              <a:rPr lang="sv-SE" sz="2400" dirty="0"/>
              <a:t>Stora investeringsbehov, </a:t>
            </a:r>
            <a:r>
              <a:rPr lang="sv-SE" sz="2400" dirty="0" err="1"/>
              <a:t>bla</a:t>
            </a:r>
            <a:r>
              <a:rPr lang="sv-SE" sz="2400" dirty="0"/>
              <a:t> VA.</a:t>
            </a:r>
          </a:p>
          <a:p>
            <a:pPr marL="342900" indent="-342900">
              <a:buFont typeface="Arial" panose="020B0604020202020204" pitchFamily="34" charset="0"/>
              <a:buChar char="•"/>
            </a:pPr>
            <a:r>
              <a:rPr lang="sv-SE" sz="2400" dirty="0"/>
              <a:t>Omvärldsfaktorer, kostnadsutveckling (el, livsmedel).</a:t>
            </a:r>
          </a:p>
          <a:p>
            <a:endParaRPr lang="sv-SE" sz="2400" dirty="0"/>
          </a:p>
        </p:txBody>
      </p:sp>
      <p:sp>
        <p:nvSpPr>
          <p:cNvPr id="4" name="Platshållare för sidfot 3"/>
          <p:cNvSpPr>
            <a:spLocks noGrp="1"/>
          </p:cNvSpPr>
          <p:nvPr>
            <p:ph type="ftr" sz="quarter" idx="11"/>
          </p:nvPr>
        </p:nvSpPr>
        <p:spPr/>
        <p:txBody>
          <a:bodyPr/>
          <a:lstStyle/>
          <a:p>
            <a:r>
              <a:rPr lang="sv-SE" dirty="0"/>
              <a:t>Ann-Charlotte Lind</a:t>
            </a:r>
          </a:p>
        </p:txBody>
      </p:sp>
    </p:spTree>
    <p:extLst>
      <p:ext uri="{BB962C8B-B14F-4D97-AF65-F5344CB8AC3E}">
        <p14:creationId xmlns:p14="http://schemas.microsoft.com/office/powerpoint/2010/main" val="384598900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npassa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litikerutbildning feb 2019- SBF" id="{82985B6D-6071-478D-BBAB-0AC5327DFE5F}" vid="{2F3F97E3-83C5-4E4B-AF4B-257EDBA8EED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Politikerutbildning feb 2019- SBF</Template>
  <TotalTime>666</TotalTime>
  <Words>311</Words>
  <Application>Microsoft Office PowerPoint</Application>
  <PresentationFormat>Bredbild</PresentationFormat>
  <Paragraphs>52</Paragraphs>
  <Slides>6</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6</vt:i4>
      </vt:variant>
    </vt:vector>
  </HeadingPairs>
  <TitlesOfParts>
    <vt:vector size="9" baseType="lpstr">
      <vt:lpstr>Arial</vt:lpstr>
      <vt:lpstr>Calibri</vt:lpstr>
      <vt:lpstr>Office-tema</vt:lpstr>
      <vt:lpstr>Samhällsbyggnadsförvaltningen</vt:lpstr>
      <vt:lpstr>PowerPoint-presentation</vt:lpstr>
      <vt:lpstr>Vad styr våra enheter/vår verksamhet?</vt:lpstr>
      <vt:lpstr>Nuläge och planerade projekt</vt:lpstr>
      <vt:lpstr>PowerPoint-presentation</vt:lpstr>
      <vt:lpstr>Utmaningar idag …</vt:lpstr>
    </vt:vector>
  </TitlesOfParts>
  <Company>Bollebygd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Samhällsbyggnadsförvaltningen</dc:title>
  <dc:creator>Ann-Charlotte Lind</dc:creator>
  <cp:lastModifiedBy>Ann-Charlotte Lind</cp:lastModifiedBy>
  <cp:revision>32</cp:revision>
  <dcterms:created xsi:type="dcterms:W3CDTF">2019-02-17T11:14:03Z</dcterms:created>
  <dcterms:modified xsi:type="dcterms:W3CDTF">2023-02-19T16:59:56Z</dcterms:modified>
</cp:coreProperties>
</file>