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60" r:id="rId2"/>
    <p:sldId id="256"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13" r:id="rId19"/>
    <p:sldId id="309" r:id="rId20"/>
    <p:sldId id="310" r:id="rId21"/>
    <p:sldId id="311" r:id="rId22"/>
    <p:sldId id="312" r:id="rId23"/>
    <p:sldId id="305" r:id="rId24"/>
    <p:sldId id="306" r:id="rId25"/>
    <p:sldId id="307" r:id="rId26"/>
    <p:sldId id="270" r:id="rId27"/>
    <p:sldId id="349" r:id="rId28"/>
    <p:sldId id="348" r:id="rId29"/>
    <p:sldId id="303" r:id="rId30"/>
    <p:sldId id="302" r:id="rId31"/>
    <p:sldId id="304" r:id="rId32"/>
    <p:sldId id="314" r:id="rId33"/>
    <p:sldId id="319" r:id="rId34"/>
    <p:sldId id="321" r:id="rId35"/>
    <p:sldId id="318" r:id="rId36"/>
    <p:sldId id="267" r:id="rId37"/>
    <p:sldId id="274" r:id="rId38"/>
    <p:sldId id="315" r:id="rId39"/>
    <p:sldId id="316" r:id="rId40"/>
    <p:sldId id="317" r:id="rId41"/>
    <p:sldId id="264" r:id="rId42"/>
    <p:sldId id="328" r:id="rId43"/>
    <p:sldId id="329" r:id="rId44"/>
    <p:sldId id="330" r:id="rId45"/>
    <p:sldId id="301" r:id="rId46"/>
    <p:sldId id="331" r:id="rId47"/>
    <p:sldId id="261" r:id="rId48"/>
    <p:sldId id="268" r:id="rId49"/>
    <p:sldId id="265" r:id="rId50"/>
    <p:sldId id="336" r:id="rId51"/>
    <p:sldId id="337" r:id="rId52"/>
    <p:sldId id="338" r:id="rId53"/>
    <p:sldId id="339" r:id="rId54"/>
    <p:sldId id="340" r:id="rId55"/>
    <p:sldId id="341" r:id="rId56"/>
    <p:sldId id="342" r:id="rId57"/>
    <p:sldId id="343" r:id="rId58"/>
    <p:sldId id="347" r:id="rId59"/>
    <p:sldId id="344" r:id="rId60"/>
    <p:sldId id="345" r:id="rId61"/>
    <p:sldId id="262" r:id="rId62"/>
    <p:sldId id="259" r:id="rId63"/>
    <p:sldId id="280" r:id="rId64"/>
    <p:sldId id="346" r:id="rId65"/>
    <p:sldId id="283" r:id="rId66"/>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B3"/>
    <a:srgbClr val="FD8D89"/>
    <a:srgbClr val="FDE56D"/>
    <a:srgbClr val="66C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55" autoAdjust="0"/>
    <p:restoredTop sz="64592" autoAdjust="0"/>
  </p:normalViewPr>
  <p:slideViewPr>
    <p:cSldViewPr snapToGrid="0">
      <p:cViewPr varScale="1">
        <p:scale>
          <a:sx n="63" d="100"/>
          <a:sy n="63" d="100"/>
        </p:scale>
        <p:origin x="1603" y="67"/>
      </p:cViewPr>
      <p:guideLst/>
    </p:cSldViewPr>
  </p:slideViewPr>
  <p:notesTextViewPr>
    <p:cViewPr>
      <p:scale>
        <a:sx n="1" d="1"/>
        <a:sy n="1" d="1"/>
      </p:scale>
      <p:origin x="0" y="0"/>
    </p:cViewPr>
  </p:notesTextViewPr>
  <p:notesViewPr>
    <p:cSldViewPr snapToGrid="0">
      <p:cViewPr varScale="1">
        <p:scale>
          <a:sx n="69" d="100"/>
          <a:sy n="69" d="100"/>
        </p:scale>
        <p:origin x="2034" y="33"/>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EEAEEA-E8F9-4621-A2BB-C2C8F80C900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sv-SE"/>
        </a:p>
      </dgm:t>
    </dgm:pt>
    <dgm:pt modelId="{3A3D3088-A585-4EF9-88E5-735FEB1B1017}">
      <dgm:prSet phldrT="[Text]"/>
      <dgm:spPr>
        <a:solidFill>
          <a:srgbClr val="FDE56D"/>
        </a:solidFill>
        <a:ln>
          <a:solidFill>
            <a:schemeClr val="tx1"/>
          </a:solidFill>
        </a:ln>
      </dgm:spPr>
      <dgm:t>
        <a:bodyPr/>
        <a:lstStyle/>
        <a:p>
          <a:r>
            <a:rPr lang="sv-SE" dirty="0"/>
            <a:t>Styra</a:t>
          </a:r>
        </a:p>
      </dgm:t>
    </dgm:pt>
    <dgm:pt modelId="{08A2F1A6-50B9-4C2A-9F60-F177F0D7D106}" type="parTrans" cxnId="{8F7A3007-1102-491C-BDEC-644F8A322651}">
      <dgm:prSet/>
      <dgm:spPr/>
      <dgm:t>
        <a:bodyPr/>
        <a:lstStyle/>
        <a:p>
          <a:endParaRPr lang="sv-SE"/>
        </a:p>
      </dgm:t>
    </dgm:pt>
    <dgm:pt modelId="{9BFC09C6-FD50-4F34-9B63-EEE7E067DCAF}" type="sibTrans" cxnId="{8F7A3007-1102-491C-BDEC-644F8A322651}">
      <dgm:prSet/>
      <dgm:spPr>
        <a:ln>
          <a:solidFill>
            <a:schemeClr val="tx1"/>
          </a:solidFill>
        </a:ln>
      </dgm:spPr>
      <dgm:t>
        <a:bodyPr/>
        <a:lstStyle/>
        <a:p>
          <a:endParaRPr lang="sv-SE">
            <a:solidFill>
              <a:schemeClr val="tx1"/>
            </a:solidFill>
          </a:endParaRPr>
        </a:p>
      </dgm:t>
    </dgm:pt>
    <dgm:pt modelId="{3732F7AC-1863-4181-8EAA-2B78EDAF2806}">
      <dgm:prSet phldrT="[Text]"/>
      <dgm:spPr>
        <a:solidFill>
          <a:srgbClr val="FD8D89"/>
        </a:solidFill>
        <a:ln>
          <a:solidFill>
            <a:schemeClr val="tx1"/>
          </a:solidFill>
        </a:ln>
      </dgm:spPr>
      <dgm:t>
        <a:bodyPr/>
        <a:lstStyle/>
        <a:p>
          <a:r>
            <a:rPr lang="sv-SE" dirty="0"/>
            <a:t>Följa upp</a:t>
          </a:r>
        </a:p>
      </dgm:t>
    </dgm:pt>
    <dgm:pt modelId="{248A98A7-A170-4DF8-AF42-DFE8BEC5D9DC}" type="parTrans" cxnId="{DBFEAA21-2CCD-4FD7-A0EE-0BB7E4F0AFF4}">
      <dgm:prSet/>
      <dgm:spPr/>
      <dgm:t>
        <a:bodyPr/>
        <a:lstStyle/>
        <a:p>
          <a:endParaRPr lang="sv-SE"/>
        </a:p>
      </dgm:t>
    </dgm:pt>
    <dgm:pt modelId="{638FBD8D-3D38-4D75-A435-C767D308C158}" type="sibTrans" cxnId="{DBFEAA21-2CCD-4FD7-A0EE-0BB7E4F0AFF4}">
      <dgm:prSet/>
      <dgm:spPr>
        <a:ln>
          <a:solidFill>
            <a:schemeClr val="tx1"/>
          </a:solidFill>
        </a:ln>
      </dgm:spPr>
      <dgm:t>
        <a:bodyPr/>
        <a:lstStyle/>
        <a:p>
          <a:endParaRPr lang="sv-SE"/>
        </a:p>
      </dgm:t>
    </dgm:pt>
    <dgm:pt modelId="{D9952F45-ADB9-468F-97A1-A421EC388168}">
      <dgm:prSet phldrT="[Text]"/>
      <dgm:spPr>
        <a:solidFill>
          <a:srgbClr val="66CF8D"/>
        </a:solidFill>
        <a:ln>
          <a:solidFill>
            <a:schemeClr val="tx1"/>
          </a:solidFill>
        </a:ln>
      </dgm:spPr>
      <dgm:t>
        <a:bodyPr/>
        <a:lstStyle/>
        <a:p>
          <a:r>
            <a:rPr lang="sv-SE" dirty="0"/>
            <a:t>Vidta åtgärder</a:t>
          </a:r>
        </a:p>
      </dgm:t>
    </dgm:pt>
    <dgm:pt modelId="{A41232D5-9303-42B4-A7CB-ED9921B1027D}" type="parTrans" cxnId="{9D3B9373-A10E-4C37-BC3F-155B15C1872D}">
      <dgm:prSet/>
      <dgm:spPr/>
      <dgm:t>
        <a:bodyPr/>
        <a:lstStyle/>
        <a:p>
          <a:endParaRPr lang="sv-SE"/>
        </a:p>
      </dgm:t>
    </dgm:pt>
    <dgm:pt modelId="{54B305FB-E8B3-48F6-861C-75FA3C31BA1D}" type="sibTrans" cxnId="{9D3B9373-A10E-4C37-BC3F-155B15C1872D}">
      <dgm:prSet/>
      <dgm:spPr>
        <a:ln>
          <a:solidFill>
            <a:schemeClr val="tx1"/>
          </a:solidFill>
        </a:ln>
      </dgm:spPr>
      <dgm:t>
        <a:bodyPr/>
        <a:lstStyle/>
        <a:p>
          <a:endParaRPr lang="sv-SE"/>
        </a:p>
      </dgm:t>
    </dgm:pt>
    <dgm:pt modelId="{3028B487-99F2-44C6-BC45-93167EC5C41F}" type="pres">
      <dgm:prSet presAssocID="{B1EEAEEA-E8F9-4621-A2BB-C2C8F80C9008}" presName="cycle" presStyleCnt="0">
        <dgm:presLayoutVars>
          <dgm:dir/>
          <dgm:resizeHandles val="exact"/>
        </dgm:presLayoutVars>
      </dgm:prSet>
      <dgm:spPr/>
    </dgm:pt>
    <dgm:pt modelId="{03D3E093-C828-4E4C-A3F7-37BEAC16894B}" type="pres">
      <dgm:prSet presAssocID="{3A3D3088-A585-4EF9-88E5-735FEB1B1017}" presName="node" presStyleLbl="node1" presStyleIdx="0" presStyleCnt="3">
        <dgm:presLayoutVars>
          <dgm:bulletEnabled val="1"/>
        </dgm:presLayoutVars>
      </dgm:prSet>
      <dgm:spPr/>
    </dgm:pt>
    <dgm:pt modelId="{26F9DFB6-65D6-4A3A-B05A-C1F1DD5181D6}" type="pres">
      <dgm:prSet presAssocID="{3A3D3088-A585-4EF9-88E5-735FEB1B1017}" presName="spNode" presStyleCnt="0"/>
      <dgm:spPr/>
    </dgm:pt>
    <dgm:pt modelId="{B534517E-9D01-412C-90E8-5566E4A3A9CA}" type="pres">
      <dgm:prSet presAssocID="{9BFC09C6-FD50-4F34-9B63-EEE7E067DCAF}" presName="sibTrans" presStyleLbl="sibTrans1D1" presStyleIdx="0" presStyleCnt="3"/>
      <dgm:spPr/>
    </dgm:pt>
    <dgm:pt modelId="{54699C15-3C65-4013-BC52-666B9AED4B01}" type="pres">
      <dgm:prSet presAssocID="{3732F7AC-1863-4181-8EAA-2B78EDAF2806}" presName="node" presStyleLbl="node1" presStyleIdx="1" presStyleCnt="3">
        <dgm:presLayoutVars>
          <dgm:bulletEnabled val="1"/>
        </dgm:presLayoutVars>
      </dgm:prSet>
      <dgm:spPr/>
    </dgm:pt>
    <dgm:pt modelId="{9770A47C-410B-429A-876F-49D7C08C0174}" type="pres">
      <dgm:prSet presAssocID="{3732F7AC-1863-4181-8EAA-2B78EDAF2806}" presName="spNode" presStyleCnt="0"/>
      <dgm:spPr/>
    </dgm:pt>
    <dgm:pt modelId="{5DC383E0-F49F-41ED-8AB8-9DAEF3DC7CFC}" type="pres">
      <dgm:prSet presAssocID="{638FBD8D-3D38-4D75-A435-C767D308C158}" presName="sibTrans" presStyleLbl="sibTrans1D1" presStyleIdx="1" presStyleCnt="3"/>
      <dgm:spPr/>
    </dgm:pt>
    <dgm:pt modelId="{B395E3DA-C5E2-44D7-BC3E-2CDB68EBB8D9}" type="pres">
      <dgm:prSet presAssocID="{D9952F45-ADB9-468F-97A1-A421EC388168}" presName="node" presStyleLbl="node1" presStyleIdx="2" presStyleCnt="3">
        <dgm:presLayoutVars>
          <dgm:bulletEnabled val="1"/>
        </dgm:presLayoutVars>
      </dgm:prSet>
      <dgm:spPr/>
    </dgm:pt>
    <dgm:pt modelId="{C40C12FF-5200-4548-8030-47833B82AAE4}" type="pres">
      <dgm:prSet presAssocID="{D9952F45-ADB9-468F-97A1-A421EC388168}" presName="spNode" presStyleCnt="0"/>
      <dgm:spPr/>
    </dgm:pt>
    <dgm:pt modelId="{1799219C-4CEC-4DDA-A9A7-42822297065C}" type="pres">
      <dgm:prSet presAssocID="{54B305FB-E8B3-48F6-861C-75FA3C31BA1D}" presName="sibTrans" presStyleLbl="sibTrans1D1" presStyleIdx="2" presStyleCnt="3"/>
      <dgm:spPr/>
    </dgm:pt>
  </dgm:ptLst>
  <dgm:cxnLst>
    <dgm:cxn modelId="{723FD406-82FD-4814-A0F7-76C19200665D}" type="presOf" srcId="{9BFC09C6-FD50-4F34-9B63-EEE7E067DCAF}" destId="{B534517E-9D01-412C-90E8-5566E4A3A9CA}" srcOrd="0" destOrd="0" presId="urn:microsoft.com/office/officeart/2005/8/layout/cycle5"/>
    <dgm:cxn modelId="{8F7A3007-1102-491C-BDEC-644F8A322651}" srcId="{B1EEAEEA-E8F9-4621-A2BB-C2C8F80C9008}" destId="{3A3D3088-A585-4EF9-88E5-735FEB1B1017}" srcOrd="0" destOrd="0" parTransId="{08A2F1A6-50B9-4C2A-9F60-F177F0D7D106}" sibTransId="{9BFC09C6-FD50-4F34-9B63-EEE7E067DCAF}"/>
    <dgm:cxn modelId="{4C509818-1558-4A90-9E1F-714A02590974}" type="presOf" srcId="{D9952F45-ADB9-468F-97A1-A421EC388168}" destId="{B395E3DA-C5E2-44D7-BC3E-2CDB68EBB8D9}" srcOrd="0" destOrd="0" presId="urn:microsoft.com/office/officeart/2005/8/layout/cycle5"/>
    <dgm:cxn modelId="{DBFEAA21-2CCD-4FD7-A0EE-0BB7E4F0AFF4}" srcId="{B1EEAEEA-E8F9-4621-A2BB-C2C8F80C9008}" destId="{3732F7AC-1863-4181-8EAA-2B78EDAF2806}" srcOrd="1" destOrd="0" parTransId="{248A98A7-A170-4DF8-AF42-DFE8BEC5D9DC}" sibTransId="{638FBD8D-3D38-4D75-A435-C767D308C158}"/>
    <dgm:cxn modelId="{1AE4B531-39E4-4C85-AE7D-BC052E76A466}" type="presOf" srcId="{3A3D3088-A585-4EF9-88E5-735FEB1B1017}" destId="{03D3E093-C828-4E4C-A3F7-37BEAC16894B}" srcOrd="0" destOrd="0" presId="urn:microsoft.com/office/officeart/2005/8/layout/cycle5"/>
    <dgm:cxn modelId="{B8FBD663-6891-4ACE-9943-4B24C9750B10}" type="presOf" srcId="{3732F7AC-1863-4181-8EAA-2B78EDAF2806}" destId="{54699C15-3C65-4013-BC52-666B9AED4B01}" srcOrd="0" destOrd="0" presId="urn:microsoft.com/office/officeart/2005/8/layout/cycle5"/>
    <dgm:cxn modelId="{9D3B9373-A10E-4C37-BC3F-155B15C1872D}" srcId="{B1EEAEEA-E8F9-4621-A2BB-C2C8F80C9008}" destId="{D9952F45-ADB9-468F-97A1-A421EC388168}" srcOrd="2" destOrd="0" parTransId="{A41232D5-9303-42B4-A7CB-ED9921B1027D}" sibTransId="{54B305FB-E8B3-48F6-861C-75FA3C31BA1D}"/>
    <dgm:cxn modelId="{AC833B8F-D163-43B1-A0A1-E2FE07CFA91E}" type="presOf" srcId="{B1EEAEEA-E8F9-4621-A2BB-C2C8F80C9008}" destId="{3028B487-99F2-44C6-BC45-93167EC5C41F}" srcOrd="0" destOrd="0" presId="urn:microsoft.com/office/officeart/2005/8/layout/cycle5"/>
    <dgm:cxn modelId="{8C46B9A5-0CC4-4BD8-B862-CBEB57B20E0A}" type="presOf" srcId="{54B305FB-E8B3-48F6-861C-75FA3C31BA1D}" destId="{1799219C-4CEC-4DDA-A9A7-42822297065C}" srcOrd="0" destOrd="0" presId="urn:microsoft.com/office/officeart/2005/8/layout/cycle5"/>
    <dgm:cxn modelId="{852842BF-E9BF-4B45-9D43-00909ACD1B5A}" type="presOf" srcId="{638FBD8D-3D38-4D75-A435-C767D308C158}" destId="{5DC383E0-F49F-41ED-8AB8-9DAEF3DC7CFC}" srcOrd="0" destOrd="0" presId="urn:microsoft.com/office/officeart/2005/8/layout/cycle5"/>
    <dgm:cxn modelId="{7F2DAEC8-D1E6-44C7-AE71-A57BA3826DEF}" type="presParOf" srcId="{3028B487-99F2-44C6-BC45-93167EC5C41F}" destId="{03D3E093-C828-4E4C-A3F7-37BEAC16894B}" srcOrd="0" destOrd="0" presId="urn:microsoft.com/office/officeart/2005/8/layout/cycle5"/>
    <dgm:cxn modelId="{0D9C1D3C-59B2-4CD0-8936-D5B1FFC97F76}" type="presParOf" srcId="{3028B487-99F2-44C6-BC45-93167EC5C41F}" destId="{26F9DFB6-65D6-4A3A-B05A-C1F1DD5181D6}" srcOrd="1" destOrd="0" presId="urn:microsoft.com/office/officeart/2005/8/layout/cycle5"/>
    <dgm:cxn modelId="{25E56387-41F4-44F2-A627-BC5A22EBB0EA}" type="presParOf" srcId="{3028B487-99F2-44C6-BC45-93167EC5C41F}" destId="{B534517E-9D01-412C-90E8-5566E4A3A9CA}" srcOrd="2" destOrd="0" presId="urn:microsoft.com/office/officeart/2005/8/layout/cycle5"/>
    <dgm:cxn modelId="{A95534C3-B722-4601-A216-049AF46C1D55}" type="presParOf" srcId="{3028B487-99F2-44C6-BC45-93167EC5C41F}" destId="{54699C15-3C65-4013-BC52-666B9AED4B01}" srcOrd="3" destOrd="0" presId="urn:microsoft.com/office/officeart/2005/8/layout/cycle5"/>
    <dgm:cxn modelId="{421E62BF-BA68-4806-9A49-5C0D61DB4E3E}" type="presParOf" srcId="{3028B487-99F2-44C6-BC45-93167EC5C41F}" destId="{9770A47C-410B-429A-876F-49D7C08C0174}" srcOrd="4" destOrd="0" presId="urn:microsoft.com/office/officeart/2005/8/layout/cycle5"/>
    <dgm:cxn modelId="{5FADCFB4-F01C-4458-8EB0-67C7F1E35636}" type="presParOf" srcId="{3028B487-99F2-44C6-BC45-93167EC5C41F}" destId="{5DC383E0-F49F-41ED-8AB8-9DAEF3DC7CFC}" srcOrd="5" destOrd="0" presId="urn:microsoft.com/office/officeart/2005/8/layout/cycle5"/>
    <dgm:cxn modelId="{1C56C739-2BE7-4E66-9375-9DAFC51765FB}" type="presParOf" srcId="{3028B487-99F2-44C6-BC45-93167EC5C41F}" destId="{B395E3DA-C5E2-44D7-BC3E-2CDB68EBB8D9}" srcOrd="6" destOrd="0" presId="urn:microsoft.com/office/officeart/2005/8/layout/cycle5"/>
    <dgm:cxn modelId="{13E1FE1F-7DEE-45D5-81F2-A83D785F0AC9}" type="presParOf" srcId="{3028B487-99F2-44C6-BC45-93167EC5C41F}" destId="{C40C12FF-5200-4548-8030-47833B82AAE4}" srcOrd="7" destOrd="0" presId="urn:microsoft.com/office/officeart/2005/8/layout/cycle5"/>
    <dgm:cxn modelId="{D1BBC1BA-3FC8-4835-81BB-707CD75E34F2}" type="presParOf" srcId="{3028B487-99F2-44C6-BC45-93167EC5C41F}" destId="{1799219C-4CEC-4DDA-A9A7-42822297065C}"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3E093-C828-4E4C-A3F7-37BEAC16894B}">
      <dsp:nvSpPr>
        <dsp:cNvPr id="0" name=""/>
        <dsp:cNvSpPr/>
      </dsp:nvSpPr>
      <dsp:spPr>
        <a:xfrm>
          <a:off x="1639542" y="394"/>
          <a:ext cx="912904" cy="593387"/>
        </a:xfrm>
        <a:prstGeom prst="roundRect">
          <a:avLst/>
        </a:prstGeom>
        <a:solidFill>
          <a:srgbClr val="FDE56D"/>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sv-SE" sz="1500" kern="1200" dirty="0"/>
            <a:t>Styra</a:t>
          </a:r>
        </a:p>
      </dsp:txBody>
      <dsp:txXfrm>
        <a:off x="1668509" y="29361"/>
        <a:ext cx="854970" cy="535453"/>
      </dsp:txXfrm>
    </dsp:sp>
    <dsp:sp modelId="{B534517E-9D01-412C-90E8-5566E4A3A9CA}">
      <dsp:nvSpPr>
        <dsp:cNvPr id="0" name=""/>
        <dsp:cNvSpPr/>
      </dsp:nvSpPr>
      <dsp:spPr>
        <a:xfrm>
          <a:off x="1304145" y="297088"/>
          <a:ext cx="1583698" cy="1583698"/>
        </a:xfrm>
        <a:custGeom>
          <a:avLst/>
          <a:gdLst/>
          <a:ahLst/>
          <a:cxnLst/>
          <a:rect l="0" t="0" r="0" b="0"/>
          <a:pathLst>
            <a:path>
              <a:moveTo>
                <a:pt x="1371008" y="251849"/>
              </a:moveTo>
              <a:arcTo wR="791849" hR="791849" stAng="19020237" swAng="2303488"/>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54699C15-3C65-4013-BC52-666B9AED4B01}">
      <dsp:nvSpPr>
        <dsp:cNvPr id="0" name=""/>
        <dsp:cNvSpPr/>
      </dsp:nvSpPr>
      <dsp:spPr>
        <a:xfrm>
          <a:off x="2325304" y="1188168"/>
          <a:ext cx="912904" cy="593387"/>
        </a:xfrm>
        <a:prstGeom prst="roundRect">
          <a:avLst/>
        </a:prstGeom>
        <a:solidFill>
          <a:srgbClr val="FD8D8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sv-SE" sz="1500" kern="1200" dirty="0"/>
            <a:t>Följa upp</a:t>
          </a:r>
        </a:p>
      </dsp:txBody>
      <dsp:txXfrm>
        <a:off x="2354271" y="1217135"/>
        <a:ext cx="854970" cy="535453"/>
      </dsp:txXfrm>
    </dsp:sp>
    <dsp:sp modelId="{5DC383E0-F49F-41ED-8AB8-9DAEF3DC7CFC}">
      <dsp:nvSpPr>
        <dsp:cNvPr id="0" name=""/>
        <dsp:cNvSpPr/>
      </dsp:nvSpPr>
      <dsp:spPr>
        <a:xfrm>
          <a:off x="1304145" y="297088"/>
          <a:ext cx="1583698" cy="1583698"/>
        </a:xfrm>
        <a:custGeom>
          <a:avLst/>
          <a:gdLst/>
          <a:ahLst/>
          <a:cxnLst/>
          <a:rect l="0" t="0" r="0" b="0"/>
          <a:pathLst>
            <a:path>
              <a:moveTo>
                <a:pt x="1035019" y="1545437"/>
              </a:moveTo>
              <a:arcTo wR="791849" hR="791849" stAng="4326960" swAng="2146079"/>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B395E3DA-C5E2-44D7-BC3E-2CDB68EBB8D9}">
      <dsp:nvSpPr>
        <dsp:cNvPr id="0" name=""/>
        <dsp:cNvSpPr/>
      </dsp:nvSpPr>
      <dsp:spPr>
        <a:xfrm>
          <a:off x="953781" y="1188168"/>
          <a:ext cx="912904" cy="593387"/>
        </a:xfrm>
        <a:prstGeom prst="roundRect">
          <a:avLst/>
        </a:prstGeom>
        <a:solidFill>
          <a:srgbClr val="66CF8D"/>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sv-SE" sz="1500" kern="1200" dirty="0"/>
            <a:t>Vidta åtgärder</a:t>
          </a:r>
        </a:p>
      </dsp:txBody>
      <dsp:txXfrm>
        <a:off x="982748" y="1217135"/>
        <a:ext cx="854970" cy="535453"/>
      </dsp:txXfrm>
    </dsp:sp>
    <dsp:sp modelId="{1799219C-4CEC-4DDA-A9A7-42822297065C}">
      <dsp:nvSpPr>
        <dsp:cNvPr id="0" name=""/>
        <dsp:cNvSpPr/>
      </dsp:nvSpPr>
      <dsp:spPr>
        <a:xfrm>
          <a:off x="1304145" y="297088"/>
          <a:ext cx="1583698" cy="1583698"/>
        </a:xfrm>
        <a:custGeom>
          <a:avLst/>
          <a:gdLst/>
          <a:ahLst/>
          <a:cxnLst/>
          <a:rect l="0" t="0" r="0" b="0"/>
          <a:pathLst>
            <a:path>
              <a:moveTo>
                <a:pt x="2555" y="728280"/>
              </a:moveTo>
              <a:arcTo wR="791849" hR="791849" stAng="11076275" swAng="2303488"/>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CA12342-2B51-47D3-BE40-2FFD6E083582}" type="datetimeFigureOut">
              <a:rPr lang="sv-SE" smtClean="0"/>
              <a:t>2023-02-20</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580192B-B213-41F8-89E6-39339E2F9D39}" type="slidenum">
              <a:rPr lang="sv-SE" smtClean="0"/>
              <a:t>‹#›</a:t>
            </a:fld>
            <a:endParaRPr lang="sv-SE"/>
          </a:p>
        </p:txBody>
      </p:sp>
    </p:spTree>
    <p:extLst>
      <p:ext uri="{BB962C8B-B14F-4D97-AF65-F5344CB8AC3E}">
        <p14:creationId xmlns:p14="http://schemas.microsoft.com/office/powerpoint/2010/main" val="41261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jpinfonet.se/JP-Forvaltningsnet/Lagkommentarer/Lagkommentarer/kommunallag-2017725/6-kap.-styrelsen-och-ovriga-namnder/d_106156-?anchor="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www.jpinfonet.se/JP-Forvaltningsnet/Lagkommentarer/Lagkommentarer/kommunallag-2017725/6-kap.-styrelsen-och-ovriga-namnder/d_887-?anchor=10_kap_5_&#167;#10_kap_5_&#167;" TargetMode="External"/><Relationship Id="rId4" Type="http://schemas.openxmlformats.org/officeDocument/2006/relationships/hyperlink" Target="https://www.jpinfonet.se/JP-Forvaltningsnet/Lagkommentarer/Lagkommentarer/kommunallag-2017725/6-kap.-styrelsen-och-ovriga-namnder/d_887-?anchor=10_kap_4_&#167;#10_kap_4_&#167;"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1</a:t>
            </a:fld>
            <a:endParaRPr lang="sv-SE"/>
          </a:p>
        </p:txBody>
      </p:sp>
    </p:spTree>
    <p:extLst>
      <p:ext uri="{BB962C8B-B14F-4D97-AF65-F5344CB8AC3E}">
        <p14:creationId xmlns:p14="http://schemas.microsoft.com/office/powerpoint/2010/main" val="4252358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10</a:t>
            </a:fld>
            <a:endParaRPr lang="sv-SE"/>
          </a:p>
        </p:txBody>
      </p:sp>
    </p:spTree>
    <p:extLst>
      <p:ext uri="{BB962C8B-B14F-4D97-AF65-F5344CB8AC3E}">
        <p14:creationId xmlns:p14="http://schemas.microsoft.com/office/powerpoint/2010/main" val="2474002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11</a:t>
            </a:fld>
            <a:endParaRPr lang="sv-SE"/>
          </a:p>
        </p:txBody>
      </p:sp>
    </p:spTree>
    <p:extLst>
      <p:ext uri="{BB962C8B-B14F-4D97-AF65-F5344CB8AC3E}">
        <p14:creationId xmlns:p14="http://schemas.microsoft.com/office/powerpoint/2010/main" val="1275082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Enligt 2 kap. 3 § KL ska kommuner</a:t>
            </a:r>
            <a:r>
              <a:rPr lang="sv-SE" baseline="0" dirty="0"/>
              <a:t> behandla sina medlemmar lika, om det inte finns sakliga skäl för något annat vilket brukar kallas för likställighetsprincipen. </a:t>
            </a:r>
          </a:p>
          <a:p>
            <a:r>
              <a:rPr lang="sv-SE" baseline="0" dirty="0"/>
              <a:t>Alla medlemmar eller grupper av medlemmar i samma situation ska behandlas lika. Särbehandling får endast ske på saklig och objektiv grund. </a:t>
            </a:r>
          </a:p>
          <a:p>
            <a:endParaRPr lang="sv-SE" baseline="0" dirty="0"/>
          </a:p>
          <a:p>
            <a:r>
              <a:rPr lang="sv-SE" baseline="0" dirty="0"/>
              <a:t>Likställighetsprincipen har flera beröringspunkter med den så kallade objektivitetsprincipen i 1 kap. 9 § regeringsformen, som stadgar om att alla som fullgör offentliga förvaltningsuppgifter i sin verksamhet ska beakta allas likhet inför lagen samt iaktta saklighet och opartiskhet. Likställighetsprincipen gäller emellertid bara mot kommunens egna medlemmar och det krävs också att kommunen träder i direkt kontakt med sina medlemmar i denna deras egenskap. </a:t>
            </a:r>
          </a:p>
          <a:p>
            <a:endParaRPr lang="sv-SE" baseline="0" dirty="0"/>
          </a:p>
          <a:p>
            <a:r>
              <a:rPr lang="sv-SE" baseline="0" dirty="0"/>
              <a:t>I praxis har principen haft särskild betydelse när det gäller fullmäktiges fastställande av bidrag, taxor och avgifter. </a:t>
            </a:r>
            <a:r>
              <a:rPr lang="sv-SE" b="1" baseline="0" dirty="0"/>
              <a:t>*KLICK*</a:t>
            </a:r>
          </a:p>
          <a:p>
            <a:endParaRPr lang="sv-SE" dirty="0"/>
          </a:p>
          <a:p>
            <a:r>
              <a:rPr lang="sv-SE" dirty="0"/>
              <a:t>Av 2</a:t>
            </a:r>
            <a:r>
              <a:rPr lang="sv-SE" baseline="0" dirty="0"/>
              <a:t> kap. 4 § framgår att kommuner inte får fatta beslut med negativa följder för medlemmar som gäller tid som redan har passerat, alltså ett retroaktivitetsförbud. Retroaktivitetsförbudet är en rättssäkerhetsprincip och innebär att kommunen inte har rätt att retroaktivt återkalla förmåner för medlemmarna eller med retroaktiv verkan besluta om nya eller förhöjda ekonomiska skyldigheter för dem. </a:t>
            </a:r>
            <a:r>
              <a:rPr lang="sv-SE" b="1" baseline="0" dirty="0"/>
              <a:t>*KLICK*</a:t>
            </a:r>
          </a:p>
          <a:p>
            <a:endParaRPr lang="sv-SE" b="1" baseline="0" dirty="0"/>
          </a:p>
          <a:p>
            <a:r>
              <a:rPr lang="sv-SE" b="0" baseline="0" dirty="0"/>
              <a:t>I 2 kap. 5 § regleras kommuners rätt att ta ut avgifter. Kommuner får ta ut avgifter för alla typer av varor, tjänster, andra nyttigheter eller prestationer som tillhandahålls. </a:t>
            </a:r>
          </a:p>
          <a:p>
            <a:endParaRPr lang="sv-SE" b="0" baseline="0" dirty="0"/>
          </a:p>
          <a:p>
            <a:r>
              <a:rPr lang="sv-SE" b="0" baseline="0" dirty="0"/>
              <a:t>Regeln innebär ingen skyldigheter att ta ut avgifter. Den kommunalrättsliga utgångspunkten är att kommuners medelsbehov ska täckas av skatt. </a:t>
            </a:r>
          </a:p>
          <a:p>
            <a:endParaRPr lang="sv-SE" b="0" baseline="0" dirty="0"/>
          </a:p>
          <a:p>
            <a:r>
              <a:rPr lang="sv-SE" b="0" baseline="0" dirty="0"/>
              <a:t>För verksamhet som kommunen är skyldig att tillhandahålla krävs det stöd i lag eller annan författning för att kommunen ska få ta ut avgift. </a:t>
            </a:r>
          </a:p>
          <a:p>
            <a:endParaRPr lang="sv-SE" b="0" baseline="0" dirty="0"/>
          </a:p>
          <a:p>
            <a:r>
              <a:rPr lang="sv-SE" b="0" baseline="0" dirty="0"/>
              <a:t>Av 2 kap. 6 § framgår att kommuner enligt självkostnadsprincipen inte får ta ut högre avgifter än som svarar mot kostnaderna för de tjänster eller nyttigheter som de tillhandahåller. Principen gäller som huvudregel för all verksamhet som kommuner bedriver vare sig det är fråga om frivillig eller specialreglerad verksamhet och är tillämplig såväl mot medlemmar som mot andra. </a:t>
            </a:r>
            <a:r>
              <a:rPr lang="sv-SE" b="1" baseline="0" dirty="0"/>
              <a:t>*KLICK*</a:t>
            </a:r>
          </a:p>
          <a:p>
            <a:endParaRPr lang="sv-SE" b="0" baseline="0" dirty="0"/>
          </a:p>
          <a:p>
            <a:r>
              <a:rPr lang="sv-SE" b="0" baseline="0" dirty="0"/>
              <a:t>I 2 kap. 7 och 8 §§ KL regleras förutsättningarna för kommuner att driva näringsverksamhet och att främja näringslivet. </a:t>
            </a:r>
            <a:r>
              <a:rPr lang="sv-SE" b="1" baseline="0" dirty="0"/>
              <a:t>*KLICK*</a:t>
            </a:r>
          </a:p>
          <a:p>
            <a:endParaRPr lang="sv-SE" b="1" baseline="0" dirty="0"/>
          </a:p>
          <a:p>
            <a:r>
              <a:rPr lang="sv-SE" b="0" baseline="0" dirty="0"/>
              <a:t>I 2 kap. 9 § KL upplyses om att det på vissa områden finns särskilda bestämmelser om kommunernas befogenheter och skyldigheter. Särskilt nämns lagen om vissa kommunala befogenheter. </a:t>
            </a:r>
          </a:p>
        </p:txBody>
      </p:sp>
      <p:sp>
        <p:nvSpPr>
          <p:cNvPr id="4" name="Platshållare för bildnummer 3"/>
          <p:cNvSpPr>
            <a:spLocks noGrp="1"/>
          </p:cNvSpPr>
          <p:nvPr>
            <p:ph type="sldNum" sz="quarter" idx="10"/>
          </p:nvPr>
        </p:nvSpPr>
        <p:spPr/>
        <p:txBody>
          <a:bodyPr/>
          <a:lstStyle/>
          <a:p>
            <a:fld id="{4580192B-B213-41F8-89E6-39339E2F9D39}" type="slidenum">
              <a:rPr lang="sv-SE" smtClean="0"/>
              <a:t>12</a:t>
            </a:fld>
            <a:endParaRPr lang="sv-SE"/>
          </a:p>
        </p:txBody>
      </p:sp>
    </p:spTree>
    <p:extLst>
      <p:ext uri="{BB962C8B-B14F-4D97-AF65-F5344CB8AC3E}">
        <p14:creationId xmlns:p14="http://schemas.microsoft.com/office/powerpoint/2010/main" val="2499654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13</a:t>
            </a:fld>
            <a:endParaRPr lang="sv-SE"/>
          </a:p>
        </p:txBody>
      </p:sp>
    </p:spTree>
    <p:extLst>
      <p:ext uri="{BB962C8B-B14F-4D97-AF65-F5344CB8AC3E}">
        <p14:creationId xmlns:p14="http://schemas.microsoft.com/office/powerpoint/2010/main" val="2025008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14</a:t>
            </a:fld>
            <a:endParaRPr lang="sv-SE"/>
          </a:p>
        </p:txBody>
      </p:sp>
    </p:spTree>
    <p:extLst>
      <p:ext uri="{BB962C8B-B14F-4D97-AF65-F5344CB8AC3E}">
        <p14:creationId xmlns:p14="http://schemas.microsoft.com/office/powerpoint/2010/main" val="2429850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15</a:t>
            </a:fld>
            <a:endParaRPr lang="sv-SE"/>
          </a:p>
        </p:txBody>
      </p:sp>
    </p:spTree>
    <p:extLst>
      <p:ext uri="{BB962C8B-B14F-4D97-AF65-F5344CB8AC3E}">
        <p14:creationId xmlns:p14="http://schemas.microsoft.com/office/powerpoint/2010/main" val="3472020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16</a:t>
            </a:fld>
            <a:endParaRPr lang="sv-SE"/>
          </a:p>
        </p:txBody>
      </p:sp>
    </p:spTree>
    <p:extLst>
      <p:ext uri="{BB962C8B-B14F-4D97-AF65-F5344CB8AC3E}">
        <p14:creationId xmlns:p14="http://schemas.microsoft.com/office/powerpoint/2010/main" val="2146186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lagen</a:t>
            </a:r>
            <a:r>
              <a:rPr lang="sv-SE" baseline="0" dirty="0"/>
              <a:t> om vissa kommunala befogenheter finns bestämmelser som ger kommuner utökade befogenheter i förhållande till vad som gäller enligt kommunallagen. </a:t>
            </a:r>
          </a:p>
          <a:p>
            <a:endParaRPr lang="sv-SE" baseline="0" dirty="0"/>
          </a:p>
          <a:p>
            <a:r>
              <a:rPr lang="sv-SE" baseline="0" dirty="0"/>
              <a:t>Där finns till exempel undantag från kravet på anknytning till kommunens område eller dess medlemmar (lokaliseringsprincipen). </a:t>
            </a:r>
          </a:p>
          <a:p>
            <a:r>
              <a:rPr lang="sv-SE" baseline="0" dirty="0"/>
              <a:t>Ex: sjuktransporter, kollektivtrafik, samhällsorientering och turism</a:t>
            </a:r>
            <a:r>
              <a:rPr lang="sv-SE" b="1" baseline="0" dirty="0"/>
              <a:t>*KLICK</a:t>
            </a:r>
          </a:p>
          <a:p>
            <a:endParaRPr lang="sv-SE" b="1" baseline="0" dirty="0"/>
          </a:p>
          <a:p>
            <a:r>
              <a:rPr lang="sv-SE" b="0" baseline="0" dirty="0"/>
              <a:t>Det finns även bestämmelser om rätten att lämna olika former av bidrag, bistånd och stöd. </a:t>
            </a:r>
          </a:p>
          <a:p>
            <a:r>
              <a:rPr lang="sv-SE" b="0" baseline="0" dirty="0"/>
              <a:t>Ex: bidrag till byggande av statlig väg och järnväg, bidrag till högskoleverksamhet, servicetjänster till personer som fyllt 69 år utan individuell biståndsprövning </a:t>
            </a:r>
            <a:r>
              <a:rPr lang="sv-SE" b="1" baseline="0" dirty="0"/>
              <a:t>*KLICK*</a:t>
            </a:r>
            <a:endParaRPr lang="sv-SE" b="0" baseline="0" dirty="0"/>
          </a:p>
          <a:p>
            <a:endParaRPr lang="sv-SE" b="0" baseline="0" dirty="0"/>
          </a:p>
          <a:p>
            <a:r>
              <a:rPr lang="sv-SE" b="0" baseline="0" dirty="0"/>
              <a:t>Vidare finns bestämmelser om rätten för kommunen att bedriva vissa typer av näringsverksamhet. </a:t>
            </a:r>
          </a:p>
          <a:p>
            <a:r>
              <a:rPr lang="sv-SE" b="0" baseline="0" dirty="0"/>
              <a:t>Ex. sysselsättning för personer med funktionsnedsättning, sjuktransporter, kollektivtrafik</a:t>
            </a:r>
            <a:r>
              <a:rPr lang="sv-SE" b="1" baseline="0" dirty="0"/>
              <a:t>*KLICK*</a:t>
            </a:r>
          </a:p>
          <a:p>
            <a:endParaRPr lang="sv-SE" b="1" baseline="0" dirty="0"/>
          </a:p>
          <a:p>
            <a:r>
              <a:rPr lang="sv-SE" b="0" baseline="0" dirty="0"/>
              <a:t>Åtgärder för uppförande och drift av turistanläggningar </a:t>
            </a:r>
            <a:r>
              <a:rPr lang="sv-SE" b="1" baseline="0" dirty="0"/>
              <a:t>*KLICK*</a:t>
            </a:r>
            <a:endParaRPr lang="sv-SE" b="0" baseline="0" dirty="0"/>
          </a:p>
          <a:p>
            <a:endParaRPr lang="sv-SE" b="1" baseline="0" dirty="0"/>
          </a:p>
          <a:p>
            <a:r>
              <a:rPr lang="sv-SE" b="0" baseline="0" dirty="0"/>
              <a:t>I 5 kap. finns bestämmelser om tjänsteexport och internationellt bistånd. </a:t>
            </a:r>
          </a:p>
          <a:p>
            <a:r>
              <a:rPr lang="sv-SE" b="0" baseline="0" dirty="0"/>
              <a:t>Ex. kommunal medverkan vid statlig trängselskatt, kommunal medverkan i arbetsmarknadspolitiska åtgärder</a:t>
            </a:r>
          </a:p>
          <a:p>
            <a:endParaRPr lang="sv-SE" b="0" baseline="0" dirty="0"/>
          </a:p>
          <a:p>
            <a:endParaRPr lang="sv-SE" baseline="0" dirty="0"/>
          </a:p>
          <a:p>
            <a:endParaRPr lang="sv-SE" baseline="0" dirty="0"/>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17</a:t>
            </a:fld>
            <a:endParaRPr lang="sv-SE"/>
          </a:p>
        </p:txBody>
      </p:sp>
    </p:spTree>
    <p:extLst>
      <p:ext uri="{BB962C8B-B14F-4D97-AF65-F5344CB8AC3E}">
        <p14:creationId xmlns:p14="http://schemas.microsoft.com/office/powerpoint/2010/main" val="408641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18</a:t>
            </a:fld>
            <a:endParaRPr lang="sv-SE"/>
          </a:p>
        </p:txBody>
      </p:sp>
    </p:spTree>
    <p:extLst>
      <p:ext uri="{BB962C8B-B14F-4D97-AF65-F5344CB8AC3E}">
        <p14:creationId xmlns:p14="http://schemas.microsoft.com/office/powerpoint/2010/main" val="482207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objekt 1"/>
          <p:cNvSpPr>
            <a:spLocks noGrp="1" noRot="1" noChangeAspect="1" noTextEdit="1"/>
          </p:cNvSpPr>
          <p:nvPr>
            <p:ph type="sldImg"/>
          </p:nvPr>
        </p:nvSpPr>
        <p:spPr>
          <a:ln/>
        </p:spPr>
      </p:sp>
      <p:sp>
        <p:nvSpPr>
          <p:cNvPr id="61443" name="Platshållare för anteckninga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sv-SE" dirty="0">
                <a:ea typeface="ＭＳ Ｐゴシック" panose="020B0600070205080204" pitchFamily="34" charset="-128"/>
              </a:rPr>
              <a:t>Animering i bilden som illustrerar var vadet och </a:t>
            </a:r>
            <a:r>
              <a:rPr lang="sv-SE" dirty="0" err="1">
                <a:ea typeface="ＭＳ Ｐゴシック" panose="020B0600070205080204" pitchFamily="34" charset="-128"/>
              </a:rPr>
              <a:t>huret</a:t>
            </a:r>
            <a:r>
              <a:rPr lang="sv-SE" dirty="0">
                <a:ea typeface="ＭＳ Ｐゴシック" panose="020B0600070205080204" pitchFamily="34" charset="-128"/>
              </a:rPr>
              <a:t> bör ligga. </a:t>
            </a:r>
          </a:p>
          <a:p>
            <a:pPr>
              <a:defRPr/>
            </a:pPr>
            <a:r>
              <a:rPr lang="sv-SE" dirty="0">
                <a:ea typeface="ＭＳ Ｐゴシック" panose="020B0600070205080204" pitchFamily="34" charset="-128"/>
              </a:rPr>
              <a:t>Vadet och </a:t>
            </a:r>
            <a:r>
              <a:rPr lang="sv-SE" dirty="0" err="1">
                <a:ea typeface="ＭＳ Ｐゴシック" panose="020B0600070205080204" pitchFamily="34" charset="-128"/>
              </a:rPr>
              <a:t>huret</a:t>
            </a:r>
            <a:r>
              <a:rPr lang="sv-SE" dirty="0">
                <a:ea typeface="ＭＳ Ｐゴシック" panose="020B0600070205080204" pitchFamily="34" charset="-128"/>
              </a:rPr>
              <a:t> kommer att behöva interagera med varandra. </a:t>
            </a:r>
          </a:p>
          <a:p>
            <a:pPr>
              <a:defRPr/>
            </a:pPr>
            <a:r>
              <a:rPr lang="sv-SE" dirty="0">
                <a:ea typeface="ＭＳ Ｐゴシック" panose="020B0600070205080204" pitchFamily="34" charset="-128"/>
              </a:rPr>
              <a:t>Utmaningen: Att bevara zonen "gyllene" och undvika gråzon.</a:t>
            </a:r>
          </a:p>
          <a:p>
            <a:pPr>
              <a:defRPr/>
            </a:pPr>
            <a:r>
              <a:rPr lang="sv-SE" dirty="0">
                <a:ea typeface="ＭＳ Ｐゴシック" panose="020B0600070205080204" pitchFamily="34" charset="-128"/>
              </a:rPr>
              <a:t>Skapa medvetenhet om zonen - utnyttja kvaliteter </a:t>
            </a:r>
          </a:p>
        </p:txBody>
      </p:sp>
      <p:sp>
        <p:nvSpPr>
          <p:cNvPr id="8196" name="Platshållare för bildnummer 3"/>
          <p:cNvSpPr>
            <a:spLocks noGrp="1"/>
          </p:cNvSpPr>
          <p:nvPr>
            <p:ph type="sldNum" sz="quarter" idx="5"/>
          </p:nvPr>
        </p:nvSpPr>
        <p:spPr>
          <a:noFill/>
        </p:spPr>
        <p:txBody>
          <a:bodyPr/>
          <a:lstStyle>
            <a:lvl1pPr defTabSz="955675">
              <a:defRPr sz="2400">
                <a:solidFill>
                  <a:schemeClr val="tx1"/>
                </a:solidFill>
                <a:latin typeface="Arial" panose="020B0604020202020204" pitchFamily="34" charset="0"/>
              </a:defRPr>
            </a:lvl1pPr>
            <a:lvl2pPr marL="742950" indent="-285750" defTabSz="955675">
              <a:defRPr sz="2400">
                <a:solidFill>
                  <a:schemeClr val="tx1"/>
                </a:solidFill>
                <a:latin typeface="Arial" panose="020B0604020202020204" pitchFamily="34" charset="0"/>
              </a:defRPr>
            </a:lvl2pPr>
            <a:lvl3pPr marL="1143000" indent="-228600" defTabSz="955675">
              <a:defRPr sz="2400">
                <a:solidFill>
                  <a:schemeClr val="tx1"/>
                </a:solidFill>
                <a:latin typeface="Arial" panose="020B0604020202020204" pitchFamily="34" charset="0"/>
              </a:defRPr>
            </a:lvl3pPr>
            <a:lvl4pPr marL="1600200" indent="-228600" defTabSz="955675">
              <a:defRPr sz="2400">
                <a:solidFill>
                  <a:schemeClr val="tx1"/>
                </a:solidFill>
                <a:latin typeface="Arial" panose="020B0604020202020204" pitchFamily="34" charset="0"/>
              </a:defRPr>
            </a:lvl4pPr>
            <a:lvl5pPr marL="2057400" indent="-228600" defTabSz="955675">
              <a:defRPr sz="2400">
                <a:solidFill>
                  <a:schemeClr val="tx1"/>
                </a:solidFill>
                <a:latin typeface="Arial" panose="020B0604020202020204" pitchFamily="34" charset="0"/>
              </a:defRPr>
            </a:lvl5pPr>
            <a:lvl6pPr marL="2514600" indent="-228600" defTabSz="9556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556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556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55675" eaLnBrk="0" fontAlgn="base" hangingPunct="0">
              <a:spcBef>
                <a:spcPct val="0"/>
              </a:spcBef>
              <a:spcAft>
                <a:spcPct val="0"/>
              </a:spcAft>
              <a:defRPr sz="2400">
                <a:solidFill>
                  <a:schemeClr val="tx1"/>
                </a:solidFill>
                <a:latin typeface="Arial" panose="020B0604020202020204" pitchFamily="34" charset="0"/>
              </a:defRPr>
            </a:lvl9pPr>
          </a:lstStyle>
          <a:p>
            <a:fld id="{CC986E22-F6F1-44C8-A48B-179DB4A305AF}" type="slidenum">
              <a:rPr lang="sv-SE" altLang="sv-SE" sz="1200" smtClean="0">
                <a:solidFill>
                  <a:srgbClr val="000000"/>
                </a:solidFill>
                <a:ea typeface="ＭＳ Ｐゴシック" panose="020B0600070205080204" pitchFamily="34" charset="-128"/>
              </a:rPr>
              <a:pPr/>
              <a:t>19</a:t>
            </a:fld>
            <a:endParaRPr lang="sv-SE" altLang="sv-SE" sz="120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242156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2</a:t>
            </a:fld>
            <a:endParaRPr lang="sv-SE"/>
          </a:p>
        </p:txBody>
      </p:sp>
    </p:spTree>
    <p:extLst>
      <p:ext uri="{BB962C8B-B14F-4D97-AF65-F5344CB8AC3E}">
        <p14:creationId xmlns:p14="http://schemas.microsoft.com/office/powerpoint/2010/main" val="1475144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20</a:t>
            </a:fld>
            <a:endParaRPr lang="sv-SE"/>
          </a:p>
        </p:txBody>
      </p:sp>
    </p:spTree>
    <p:extLst>
      <p:ext uri="{BB962C8B-B14F-4D97-AF65-F5344CB8AC3E}">
        <p14:creationId xmlns:p14="http://schemas.microsoft.com/office/powerpoint/2010/main" val="23264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21</a:t>
            </a:fld>
            <a:endParaRPr lang="sv-SE"/>
          </a:p>
        </p:txBody>
      </p:sp>
    </p:spTree>
    <p:extLst>
      <p:ext uri="{BB962C8B-B14F-4D97-AF65-F5344CB8AC3E}">
        <p14:creationId xmlns:p14="http://schemas.microsoft.com/office/powerpoint/2010/main" val="2622185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22</a:t>
            </a:fld>
            <a:endParaRPr lang="sv-SE"/>
          </a:p>
        </p:txBody>
      </p:sp>
    </p:spTree>
    <p:extLst>
      <p:ext uri="{BB962C8B-B14F-4D97-AF65-F5344CB8AC3E}">
        <p14:creationId xmlns:p14="http://schemas.microsoft.com/office/powerpoint/2010/main" val="1910858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23</a:t>
            </a:fld>
            <a:endParaRPr lang="sv-SE"/>
          </a:p>
        </p:txBody>
      </p:sp>
    </p:spTree>
    <p:extLst>
      <p:ext uri="{BB962C8B-B14F-4D97-AF65-F5344CB8AC3E}">
        <p14:creationId xmlns:p14="http://schemas.microsoft.com/office/powerpoint/2010/main" val="407668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Överförmyndare i samverkan är vi med i, med säte</a:t>
            </a:r>
            <a:r>
              <a:rPr lang="sv-SE" baseline="0" dirty="0"/>
              <a:t> i Skövde. </a:t>
            </a:r>
            <a:r>
              <a:rPr lang="sv-SE" dirty="0">
                <a:effectLst/>
              </a:rPr>
              <a:t>Överförmyndaren är en kommunal tillsynsmyndighet som främst styrs av kommunallagen. Överförmyndarens uppgift är att utöva tillsyn över förmyndare, gode män och förvaltare. Denna tillsyn skyddar personer som inte själva kan ta vara på sina rättigheter eller sköta sin ekonomi och som av den anledningen har en god man eller förvaltare utsedd för att hjälpa honom eller henne.</a:t>
            </a:r>
          </a:p>
          <a:p>
            <a:endParaRPr lang="sv-SE" dirty="0">
              <a:effectLst/>
            </a:endParaRPr>
          </a:p>
          <a:p>
            <a:r>
              <a:rPr lang="sv-SE" b="1" dirty="0">
                <a:effectLst/>
              </a:rPr>
              <a:t>Överförmyndare i samverkan (</a:t>
            </a:r>
            <a:r>
              <a:rPr lang="sv-SE" b="1" dirty="0" err="1">
                <a:effectLst/>
              </a:rPr>
              <a:t>öis</a:t>
            </a:r>
            <a:r>
              <a:rPr lang="sv-SE" b="1" dirty="0">
                <a:effectLst/>
              </a:rPr>
              <a:t>)</a:t>
            </a:r>
          </a:p>
          <a:p>
            <a:r>
              <a:rPr lang="sv-SE" dirty="0">
                <a:effectLst/>
              </a:rPr>
              <a:t>Öis grundades den 1 januari 2007. Idag ingår i </a:t>
            </a:r>
            <a:r>
              <a:rPr lang="sv-SE" dirty="0" err="1">
                <a:effectLst/>
              </a:rPr>
              <a:t>öis</a:t>
            </a:r>
            <a:r>
              <a:rPr lang="sv-SE" dirty="0">
                <a:effectLst/>
              </a:rPr>
              <a:t> överförmyndaren för Bollebygd, Falköping, Gullspång, Herrljunga, Hjo, Skövde, Svenljunga, Tibro, Tidaholm, Tranemo, Ulricehamn och Vårgårda kommun</a:t>
            </a:r>
          </a:p>
          <a:p>
            <a:endParaRPr lang="sv-SE" dirty="0">
              <a:effectLst/>
            </a:endParaRPr>
          </a:p>
          <a:p>
            <a:r>
              <a:rPr lang="sv-SE" sz="1200" dirty="0"/>
              <a:t>Sjuhärads samordningsförbund (</a:t>
            </a:r>
            <a:r>
              <a:rPr lang="sv-SE" dirty="0">
                <a:effectLst/>
              </a:rPr>
              <a:t>FINSAM)= Den 1 januari 2004 trädde lagen om finansiell samordning av rehabiliteringsinsatser i kraft, i dagligt tal </a:t>
            </a:r>
            <a:r>
              <a:rPr lang="sv-SE" dirty="0" err="1">
                <a:effectLst/>
              </a:rPr>
              <a:t>Finsam</a:t>
            </a:r>
            <a:r>
              <a:rPr lang="sv-SE" dirty="0">
                <a:effectLst/>
              </a:rPr>
              <a:t>. Lagen gör det möjligt för Arbetsförmedlingen, Försäkringskassan, kommun och landsting/region att samverka finansiellt inom välfärds- och rehabiliteringsområdet. Tillsammans bildar de fyra parterna ett samordningsförbund och beslutar själva hur samarbetet ska utformas och bedriver samverkan utifrån lokala förutsättningar och behov. Kommunerna Vårgårda, Herrljunga, Borås, Tranemo, Ulricehamn, Bollebygd, Mark och Svenljunga. Förbundet finansierar olika insatser som syftar till att personer ska få, behålla eller förbättra sin förmåga att förvärvsarbeta. </a:t>
            </a:r>
          </a:p>
          <a:p>
            <a:endParaRPr lang="sv-SE" dirty="0">
              <a:effectLst/>
            </a:endParaRPr>
          </a:p>
          <a:p>
            <a:r>
              <a:rPr lang="sv-SE" dirty="0">
                <a:effectLst/>
              </a:rPr>
              <a:t>Boråsregionen=</a:t>
            </a:r>
            <a:r>
              <a:rPr lang="sv-SE" dirty="0"/>
              <a:t>bildades 1999 och är ett politiskt styrt samverkansorgan för kommunerna Bollebygd, Borås, Herrljunga, Mark, Svenljunga, Tranemo, Ulricehamn och Vårgårda. Varbergs kommun är adjungerad till förbundet enligt särskilt avtal.</a:t>
            </a:r>
          </a:p>
          <a:p>
            <a:r>
              <a:rPr lang="sv-SE" dirty="0"/>
              <a:t>Förbundet bildades samtidigt som Västra Götalandsregionen och är ett av fyra kommunalförbund i Västra Götaland med uppgift att ta tillvara medlemskommunernas intressen i delregionen. </a:t>
            </a:r>
          </a:p>
        </p:txBody>
      </p:sp>
      <p:sp>
        <p:nvSpPr>
          <p:cNvPr id="4" name="Platshållare för bildnummer 3"/>
          <p:cNvSpPr>
            <a:spLocks noGrp="1"/>
          </p:cNvSpPr>
          <p:nvPr>
            <p:ph type="sldNum" sz="quarter" idx="10"/>
          </p:nvPr>
        </p:nvSpPr>
        <p:spPr/>
        <p:txBody>
          <a:bodyPr/>
          <a:lstStyle/>
          <a:p>
            <a:fld id="{4580192B-B213-41F8-89E6-39339E2F9D39}" type="slidenum">
              <a:rPr lang="sv-SE" smtClean="0"/>
              <a:t>24</a:t>
            </a:fld>
            <a:endParaRPr lang="sv-SE"/>
          </a:p>
        </p:txBody>
      </p:sp>
    </p:spTree>
    <p:extLst>
      <p:ext uri="{BB962C8B-B14F-4D97-AF65-F5344CB8AC3E}">
        <p14:creationId xmlns:p14="http://schemas.microsoft.com/office/powerpoint/2010/main" val="9021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måste en kommun tillhandahålla</a:t>
            </a:r>
            <a:r>
              <a:rPr lang="sv-SE" baseline="0" dirty="0"/>
              <a:t> och ge sina kommunmedborgare? </a:t>
            </a:r>
          </a:p>
          <a:p>
            <a:endParaRPr lang="sv-SE" baseline="0" dirty="0"/>
          </a:p>
          <a:p>
            <a:r>
              <a:rPr lang="sv-SE" baseline="0" dirty="0"/>
              <a:t>Vissa verksamheter är kommunerna skyldiga att ha enligt lag. Andra verksamheter är frivilliga och beslutas av lokalpolitikerna</a:t>
            </a:r>
          </a:p>
          <a:p>
            <a:endParaRPr lang="sv-SE" dirty="0"/>
          </a:p>
          <a:p>
            <a:r>
              <a:rPr lang="sv-SE" dirty="0"/>
              <a:t>Obligatoriska</a:t>
            </a:r>
          </a:p>
          <a:p>
            <a:pPr marL="171450" indent="-171450">
              <a:buFontTx/>
              <a:buChar char="-"/>
            </a:pPr>
            <a:r>
              <a:rPr lang="sv-SE" dirty="0"/>
              <a:t>Social omsorg (äldre- och funktionsnedsatta, individ och familj)</a:t>
            </a:r>
          </a:p>
          <a:p>
            <a:pPr marL="171450" indent="-171450">
              <a:buFontTx/>
              <a:buChar char="-"/>
            </a:pPr>
            <a:r>
              <a:rPr lang="sv-SE" dirty="0"/>
              <a:t>för-, grund- och gymnasieskola samt kommunal vuxenutbildning</a:t>
            </a:r>
          </a:p>
          <a:p>
            <a:pPr marL="171450" indent="-171450">
              <a:buFontTx/>
              <a:buChar char="-"/>
            </a:pPr>
            <a:r>
              <a:rPr lang="sv-SE" dirty="0"/>
              <a:t>Plan- och byggfrågor</a:t>
            </a:r>
          </a:p>
          <a:p>
            <a:pPr marL="171450" indent="-171450">
              <a:buFontTx/>
              <a:buChar char="-"/>
            </a:pPr>
            <a:r>
              <a:rPr lang="sv-SE" dirty="0"/>
              <a:t>Miljö- och hälsoskydd</a:t>
            </a:r>
          </a:p>
          <a:p>
            <a:pPr marL="171450" indent="-171450">
              <a:buFontTx/>
              <a:buChar char="-"/>
            </a:pPr>
            <a:r>
              <a:rPr lang="sv-SE" dirty="0"/>
              <a:t>Renhållning och avfallshantering</a:t>
            </a:r>
          </a:p>
          <a:p>
            <a:pPr marL="171450" indent="-171450">
              <a:buFontTx/>
              <a:buChar char="-"/>
            </a:pPr>
            <a:r>
              <a:rPr lang="sv-SE" dirty="0"/>
              <a:t>Vatten och avlopp</a:t>
            </a:r>
          </a:p>
          <a:p>
            <a:pPr marL="171450" indent="-171450">
              <a:buFontTx/>
              <a:buChar char="-"/>
            </a:pPr>
            <a:r>
              <a:rPr lang="sv-SE" dirty="0"/>
              <a:t>Räddningstjänst</a:t>
            </a:r>
          </a:p>
          <a:p>
            <a:pPr marL="171450" indent="-171450">
              <a:buFontTx/>
              <a:buChar char="-"/>
            </a:pPr>
            <a:r>
              <a:rPr lang="sv-SE" dirty="0"/>
              <a:t>Krisberedskap och civilt försvar</a:t>
            </a:r>
          </a:p>
          <a:p>
            <a:pPr marL="171450" indent="-171450">
              <a:buFontTx/>
              <a:buChar char="-"/>
            </a:pPr>
            <a:r>
              <a:rPr lang="sv-SE" dirty="0"/>
              <a:t>Biblioteksverksamhet</a:t>
            </a:r>
          </a:p>
          <a:p>
            <a:pPr marL="171450" indent="-171450">
              <a:buFontTx/>
              <a:buChar char="-"/>
            </a:pPr>
            <a:r>
              <a:rPr lang="sv-SE" dirty="0" err="1"/>
              <a:t>bostärder</a:t>
            </a:r>
            <a:endParaRPr lang="sv-SE" dirty="0"/>
          </a:p>
          <a:p>
            <a:endParaRPr lang="sv-SE" dirty="0"/>
          </a:p>
          <a:p>
            <a:r>
              <a:rPr lang="sv-SE" dirty="0"/>
              <a:t>Frivilligt är te x </a:t>
            </a:r>
            <a:r>
              <a:rPr lang="sv-SE" dirty="0">
                <a:effectLst/>
              </a:rPr>
              <a:t>öppen förskola, fritid och kultur, energi, sysselsättning, </a:t>
            </a:r>
            <a:r>
              <a:rPr lang="sv-SE" dirty="0" err="1">
                <a:effectLst/>
              </a:rPr>
              <a:t>näringvslivsutveckling</a:t>
            </a:r>
            <a:endParaRPr lang="sv-SE" dirty="0">
              <a:effectLst/>
            </a:endParaRPr>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25</a:t>
            </a:fld>
            <a:endParaRPr lang="sv-SE"/>
          </a:p>
        </p:txBody>
      </p:sp>
    </p:spTree>
    <p:extLst>
      <p:ext uri="{BB962C8B-B14F-4D97-AF65-F5344CB8AC3E}">
        <p14:creationId xmlns:p14="http://schemas.microsoft.com/office/powerpoint/2010/main" val="1297313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222222"/>
                </a:solidFill>
                <a:effectLst/>
                <a:latin typeface="georgia" panose="02040502050405020303" pitchFamily="18" charset="0"/>
              </a:rPr>
              <a:t>Det här gör kommunfullmäktige</a:t>
            </a:r>
          </a:p>
          <a:p>
            <a:pPr algn="l">
              <a:buFont typeface="Arial" panose="020B0604020202020204" pitchFamily="34" charset="0"/>
              <a:buChar char="•"/>
            </a:pPr>
            <a:r>
              <a:rPr lang="sv-SE" b="0" i="0" dirty="0">
                <a:solidFill>
                  <a:srgbClr val="222222"/>
                </a:solidFill>
                <a:effectLst/>
                <a:latin typeface="open sans" panose="020B0606030504020204" pitchFamily="34" charset="0"/>
              </a:rPr>
              <a:t>Tar beslut om kommunens inriktning, verksamhet och ekonomi. De tar till exempel beslut om budget, skattesats och avgifter för kommunal service.</a:t>
            </a:r>
          </a:p>
          <a:p>
            <a:pPr algn="l">
              <a:buFont typeface="Arial" panose="020B0604020202020204" pitchFamily="34" charset="0"/>
              <a:buChar char="•"/>
            </a:pPr>
            <a:r>
              <a:rPr lang="sv-SE" b="0" i="0" dirty="0">
                <a:solidFill>
                  <a:srgbClr val="222222"/>
                </a:solidFill>
                <a:effectLst/>
                <a:latin typeface="open sans" panose="020B0606030504020204" pitchFamily="34" charset="0"/>
              </a:rPr>
              <a:t>Beslutar om den kommunala förvaltningens organisation och verksamhetsformer.</a:t>
            </a:r>
          </a:p>
          <a:p>
            <a:pPr algn="l">
              <a:buFont typeface="Arial" panose="020B0604020202020204" pitchFamily="34" charset="0"/>
              <a:buChar char="•"/>
            </a:pPr>
            <a:r>
              <a:rPr lang="sv-SE" b="0" i="0" dirty="0">
                <a:solidFill>
                  <a:srgbClr val="222222"/>
                </a:solidFill>
                <a:effectLst/>
                <a:latin typeface="open sans" panose="020B0606030504020204" pitchFamily="34" charset="0"/>
              </a:rPr>
              <a:t>Väljer ledamöter och ersättare till kommunstyrelsen och nämnderna.</a:t>
            </a:r>
          </a:p>
          <a:p>
            <a:pPr algn="l">
              <a:buFont typeface="Arial" panose="020B0604020202020204" pitchFamily="34" charset="0"/>
              <a:buChar char="•"/>
            </a:pPr>
            <a:r>
              <a:rPr lang="sv-SE" b="0" i="0" dirty="0">
                <a:solidFill>
                  <a:srgbClr val="222222"/>
                </a:solidFill>
                <a:effectLst/>
                <a:latin typeface="open sans" panose="020B0606030504020204" pitchFamily="34" charset="0"/>
              </a:rPr>
              <a:t>Väljer revisorer som granskar kommunens verksamhet.</a:t>
            </a:r>
          </a:p>
          <a:p>
            <a:endParaRPr lang="sv-SE" baseline="0"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26</a:t>
            </a:fld>
            <a:endParaRPr lang="sv-SE"/>
          </a:p>
        </p:txBody>
      </p:sp>
    </p:spTree>
    <p:extLst>
      <p:ext uri="{BB962C8B-B14F-4D97-AF65-F5344CB8AC3E}">
        <p14:creationId xmlns:p14="http://schemas.microsoft.com/office/powerpoint/2010/main" val="1348715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222222"/>
                </a:solidFill>
                <a:effectLst/>
                <a:latin typeface="open sans" panose="020B0606030504020204" pitchFamily="34" charset="0"/>
              </a:rPr>
              <a:t>Kommunstyrelsen utses av kommunfullmäktige.</a:t>
            </a:r>
          </a:p>
          <a:p>
            <a:pPr algn="l"/>
            <a:endParaRPr lang="sv-SE" b="0" i="0" dirty="0">
              <a:solidFill>
                <a:srgbClr val="222222"/>
              </a:solidFill>
              <a:effectLst/>
              <a:latin typeface="georgia" panose="02040502050405020303" pitchFamily="18" charset="0"/>
            </a:endParaRPr>
          </a:p>
          <a:p>
            <a:endParaRPr lang="sv-SE" baseline="0"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27</a:t>
            </a:fld>
            <a:endParaRPr lang="sv-SE"/>
          </a:p>
        </p:txBody>
      </p:sp>
    </p:spTree>
    <p:extLst>
      <p:ext uri="{BB962C8B-B14F-4D97-AF65-F5344CB8AC3E}">
        <p14:creationId xmlns:p14="http://schemas.microsoft.com/office/powerpoint/2010/main" val="3727220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Nämndens</a:t>
            </a:r>
            <a:r>
              <a:rPr lang="sv-SE" baseline="0" dirty="0"/>
              <a:t> uppdrag är att förvalta och genomföra verksamhet enligt fullmäktiges mål och beslut, till givna förutsättningar. Vad det innebär framgår av kommunallagen. Nämnden ska </a:t>
            </a:r>
          </a:p>
          <a:p>
            <a:endParaRPr lang="sv-SE"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a:t>Fatta beslut inom ramen för sitt uppdrag och besluta i de ärenden fullmäktige delegerat till nämnden</a:t>
            </a:r>
          </a:p>
          <a:p>
            <a:pPr marL="171450" indent="-171450">
              <a:buFont typeface="Arial" panose="020B0604020202020204" pitchFamily="34" charset="0"/>
              <a:buChar char="•"/>
            </a:pPr>
            <a:r>
              <a:rPr lang="sv-SE" baseline="0" dirty="0"/>
              <a:t>Genomföra det uppdrag fullmäktige definierat för nämnden eller genom särskilda beslut riktat till nämnden och se till att verksamhet bedrivs enligt mål, beslut och föreskrifter från fullmäktige samt enligt lagar och förordningar</a:t>
            </a:r>
          </a:p>
          <a:p>
            <a:pPr marL="171450" indent="-171450">
              <a:buFont typeface="Arial" panose="020B0604020202020204" pitchFamily="34" charset="0"/>
              <a:buChar char="•"/>
            </a:pPr>
            <a:r>
              <a:rPr lang="sv-SE" baseline="0" dirty="0"/>
              <a:t>Se till att det finns en tillräcklig intern kontroll och att verksamheten i övrigt bedrivs på ett tillfredsställande sätt</a:t>
            </a:r>
          </a:p>
          <a:p>
            <a:pPr marL="171450" indent="-171450">
              <a:buFont typeface="Arial" panose="020B0604020202020204" pitchFamily="34" charset="0"/>
              <a:buChar char="•"/>
            </a:pPr>
            <a:r>
              <a:rPr lang="sv-SE" baseline="0" dirty="0"/>
              <a:t>Redovisa/återrapportera uppdrag till fullmäktige</a:t>
            </a:r>
          </a:p>
          <a:p>
            <a:pPr marL="171450" indent="-171450">
              <a:buFont typeface="Arial" panose="020B0604020202020204" pitchFamily="34" charset="0"/>
              <a:buChar char="•"/>
            </a:pPr>
            <a:r>
              <a:rPr lang="sv-SE" baseline="0" dirty="0"/>
              <a:t>Bereda ärenden till fullmäktige</a:t>
            </a:r>
          </a:p>
          <a:p>
            <a:pPr marL="171450" indent="-171450">
              <a:buFont typeface="Arial" panose="020B0604020202020204" pitchFamily="34" charset="0"/>
              <a:buChar char="•"/>
            </a:pPr>
            <a:r>
              <a:rPr lang="sv-SE" baseline="0" dirty="0"/>
              <a:t>Verka för samråd med de som nyttjar nämndens tjänster</a:t>
            </a:r>
          </a:p>
          <a:p>
            <a:pPr marL="171450" indent="-171450">
              <a:buFont typeface="Arial" panose="020B0604020202020204" pitchFamily="34" charset="0"/>
              <a:buChar char="•"/>
            </a:pPr>
            <a:endParaRPr lang="sv-SE" baseline="0" dirty="0"/>
          </a:p>
          <a:p>
            <a:pPr marL="0" indent="0">
              <a:buFont typeface="Arial" panose="020B0604020202020204" pitchFamily="34" charset="0"/>
              <a:buNone/>
            </a:pPr>
            <a:r>
              <a:rPr lang="sv-SE" baseline="0" dirty="0"/>
              <a:t>Styrelsen i kommunen har samma uppdrag och ansvar som de andra nämnderna, men därtill särskilda uppgifter att leda och samordna och ha uppsikt över övriga nämnder, ev. kommunalförbund och kommunens företag. Styrelsen har ansvar för den ekonomiska förvaltningen, och den för ofta kommunens talan. </a:t>
            </a:r>
          </a:p>
        </p:txBody>
      </p:sp>
      <p:sp>
        <p:nvSpPr>
          <p:cNvPr id="4" name="Platshållare för bildnummer 3"/>
          <p:cNvSpPr>
            <a:spLocks noGrp="1"/>
          </p:cNvSpPr>
          <p:nvPr>
            <p:ph type="sldNum" sz="quarter" idx="10"/>
          </p:nvPr>
        </p:nvSpPr>
        <p:spPr/>
        <p:txBody>
          <a:bodyPr/>
          <a:lstStyle/>
          <a:p>
            <a:fld id="{4580192B-B213-41F8-89E6-39339E2F9D39}" type="slidenum">
              <a:rPr lang="sv-SE" smtClean="0"/>
              <a:t>28</a:t>
            </a:fld>
            <a:endParaRPr lang="sv-SE"/>
          </a:p>
        </p:txBody>
      </p:sp>
    </p:spTree>
    <p:extLst>
      <p:ext uri="{BB962C8B-B14F-4D97-AF65-F5344CB8AC3E}">
        <p14:creationId xmlns:p14="http://schemas.microsoft.com/office/powerpoint/2010/main" val="23130099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29</a:t>
            </a:fld>
            <a:endParaRPr lang="sv-SE"/>
          </a:p>
        </p:txBody>
      </p:sp>
    </p:spTree>
    <p:extLst>
      <p:ext uri="{BB962C8B-B14F-4D97-AF65-F5344CB8AC3E}">
        <p14:creationId xmlns:p14="http://schemas.microsoft.com/office/powerpoint/2010/main" val="136592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Teresia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Med kompetens menar man i juridiska sammanhang befogenheten att avgöra ett visst ärende eller att utföra vissa uppgifter. Helt enkelt vad en kommun får göra. </a:t>
            </a:r>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3</a:t>
            </a:fld>
            <a:endParaRPr lang="sv-SE"/>
          </a:p>
        </p:txBody>
      </p:sp>
    </p:spTree>
    <p:extLst>
      <p:ext uri="{BB962C8B-B14F-4D97-AF65-F5344CB8AC3E}">
        <p14:creationId xmlns:p14="http://schemas.microsoft.com/office/powerpoint/2010/main" val="21736010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30</a:t>
            </a:fld>
            <a:endParaRPr lang="sv-SE"/>
          </a:p>
        </p:txBody>
      </p:sp>
    </p:spTree>
    <p:extLst>
      <p:ext uri="{BB962C8B-B14F-4D97-AF65-F5344CB8AC3E}">
        <p14:creationId xmlns:p14="http://schemas.microsoft.com/office/powerpoint/2010/main" val="15887417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31</a:t>
            </a:fld>
            <a:endParaRPr lang="sv-SE"/>
          </a:p>
        </p:txBody>
      </p:sp>
    </p:spTree>
    <p:extLst>
      <p:ext uri="{BB962C8B-B14F-4D97-AF65-F5344CB8AC3E}">
        <p14:creationId xmlns:p14="http://schemas.microsoft.com/office/powerpoint/2010/main" val="37518403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är fullmäktige som har det yttersta ansvaret inför medborgarna</a:t>
            </a:r>
            <a:r>
              <a:rPr lang="sv-SE" baseline="0" dirty="0"/>
              <a:t> och detta ansvar utkräver medborgarna genom att rösta i de allmänna valen. Men mellan valen är det fullmäktige som bedömer och prövar ansvarstagandet inom kommunens organisation. Det gör fullmäktige i egenskap av uppdragsgivare till de nämnder, styrelser och beredningar som fullmäktige utser. Dessa har ansvar inför fullmäktige att verkställa och genomföra verksamhet enligt fullmäktiges mål och beslut samt lagar och föreskrifter. De är uppdragstagare till fullmäktige. Detta gäller oavsett om nämnden driver verksamheten själv eller om någon annan gör det , tex efter upphandling. </a:t>
            </a:r>
          </a:p>
          <a:p>
            <a:endParaRPr lang="sv-SE" baseline="0" dirty="0"/>
          </a:p>
          <a:p>
            <a:r>
              <a:rPr lang="sv-SE" baseline="0" dirty="0"/>
              <a:t>Fullmäktige prövar årligen hur detta ansvar har utövats. Till stöd för sin prövning utser fullmäktige revisorer som granskar om verksamheten i nämnderna uppfyller mål och beslut, om den är effektiv, styrs och kontrolleras på ett bra sätt och om räkenskaperna visar rätt ställning och resultat. </a:t>
            </a:r>
            <a:r>
              <a:rPr lang="sv-SE" b="1" baseline="0" dirty="0"/>
              <a:t>*KLICK*</a:t>
            </a:r>
            <a:endParaRPr lang="sv-SE" dirty="0"/>
          </a:p>
          <a:p>
            <a:endParaRPr lang="sv-SE" dirty="0"/>
          </a:p>
          <a:p>
            <a:r>
              <a:rPr lang="sv-SE" dirty="0"/>
              <a:t>Ansvaret</a:t>
            </a:r>
            <a:r>
              <a:rPr lang="sv-SE" baseline="0" dirty="0"/>
              <a:t> i nämnden är i grunden gemensamt (kollektivt, ledamöterna ansvarar tillsammans för verksamheten. Om nämndens verksamhet inte fungerar är det i allmänhet hela nämnden som är ansvarig eftersom situationen ofta är resultatet av en kedja med beslut eller icke beslut från nämnden. </a:t>
            </a:r>
          </a:p>
          <a:p>
            <a:endParaRPr lang="sv-SE" baseline="0" dirty="0"/>
          </a:p>
          <a:p>
            <a:r>
              <a:rPr lang="sv-SE" baseline="0" dirty="0"/>
              <a:t>Hur nämnden har tagit sitt ansvar prövas som sagt årligen av fullmäktige. Ansvaret som prövas kan sägas vara ett blandat politiskt, ekonomiskt och juridiskt ansvar. Om fullmäktige inte beviljar ansvarsfrihet kan fullmäktige entlediga en hel nämnd eller enskilda ledamöter.  </a:t>
            </a:r>
          </a:p>
          <a:p>
            <a:r>
              <a:rPr lang="sv-SE" b="1" baseline="0" dirty="0"/>
              <a:t>*KLICK*</a:t>
            </a:r>
            <a:endParaRPr lang="sv-SE" baseline="0" dirty="0"/>
          </a:p>
          <a:p>
            <a:endParaRPr lang="sv-SE" dirty="0"/>
          </a:p>
          <a:p>
            <a:r>
              <a:rPr lang="sv-SE" dirty="0"/>
              <a:t>Arbetet i nämnden handlar i praktiken om att styra,</a:t>
            </a:r>
            <a:r>
              <a:rPr lang="sv-SE" baseline="0" dirty="0"/>
              <a:t> följa upp och kontrollera samt vidta åtgärder. Det är alltså dessa delar som det kollektiva ansvaret i nämnden utgår ifrån och som faller inom revisionsansvaret. </a:t>
            </a:r>
          </a:p>
          <a:p>
            <a:endParaRPr lang="sv-SE" baseline="0" dirty="0"/>
          </a:p>
          <a:p>
            <a:r>
              <a:rPr lang="sv-SE" baseline="0" dirty="0"/>
              <a:t>Mer konkret så *</a:t>
            </a:r>
            <a:r>
              <a:rPr lang="sv-SE" b="1" baseline="0" dirty="0"/>
              <a:t>KLICK*</a:t>
            </a:r>
            <a:endParaRPr lang="sv-SE" baseline="0" dirty="0"/>
          </a:p>
          <a:p>
            <a:endParaRPr lang="sv-SE" baseline="0" dirty="0"/>
          </a:p>
          <a:p>
            <a:r>
              <a:rPr lang="sv-SE" baseline="0" dirty="0"/>
              <a:t>Utgår nämnden i sitt arbete från fullmäktiges uppdrag, mål och beslut samt den lagstiftning och de föreskrifter som styr verksamheten. </a:t>
            </a:r>
            <a:r>
              <a:rPr lang="sv-SE" b="1" baseline="0" dirty="0"/>
              <a:t>*KLICK*</a:t>
            </a:r>
          </a:p>
          <a:p>
            <a:endParaRPr lang="sv-SE" b="1" baseline="0" dirty="0"/>
          </a:p>
          <a:p>
            <a:r>
              <a:rPr lang="sv-SE" b="0" baseline="0" dirty="0"/>
              <a:t>Nämnden tolkar och konkretiserar dessa grundförutsättningar till egna mål, planer, uppdrag och aktiviteter inom nämndens verksamhetsområde </a:t>
            </a:r>
            <a:r>
              <a:rPr lang="sv-SE" b="1" baseline="0" dirty="0"/>
              <a:t>*KLICK</a:t>
            </a:r>
          </a:p>
          <a:p>
            <a:endParaRPr lang="sv-SE" b="1" baseline="0" dirty="0"/>
          </a:p>
          <a:p>
            <a:r>
              <a:rPr lang="sv-SE" b="0" baseline="0" dirty="0"/>
              <a:t>Nämnden lägger fast budget (utifrån KF:s budget), organisation, delegeringsordning, eventuella riktlinjer och rutiner för att definiera förutsättningar, ansvarsfördelning, arbetssätt m.m. </a:t>
            </a:r>
            <a:r>
              <a:rPr lang="sv-SE" b="1" baseline="0" dirty="0"/>
              <a:t>*KLICK*</a:t>
            </a:r>
          </a:p>
          <a:p>
            <a:endParaRPr lang="sv-SE" b="1" baseline="0" dirty="0"/>
          </a:p>
          <a:p>
            <a:r>
              <a:rPr lang="sv-SE" b="0" baseline="0" dirty="0"/>
              <a:t>Utifrån dessa grunder arbetar nämnden löpande vidare med att </a:t>
            </a:r>
          </a:p>
          <a:p>
            <a:pPr marL="171450" indent="-171450">
              <a:buFontTx/>
              <a:buChar char="-"/>
            </a:pPr>
            <a:r>
              <a:rPr lang="sv-SE" b="0" baseline="0" dirty="0"/>
              <a:t>besluta om i vilken form verksamheten ska bedrivas</a:t>
            </a:r>
          </a:p>
          <a:p>
            <a:pPr marL="171450" indent="-171450">
              <a:buFontTx/>
              <a:buChar char="-"/>
            </a:pPr>
            <a:r>
              <a:rPr lang="sv-SE" b="0" baseline="0" dirty="0"/>
              <a:t>Lägga fast kvalitetskrav som kan styra såväl egen som upphandlad verksamhet</a:t>
            </a:r>
          </a:p>
          <a:p>
            <a:pPr marL="171450" indent="-171450">
              <a:buFontTx/>
              <a:buChar char="-"/>
            </a:pPr>
            <a:r>
              <a:rPr lang="sv-SE" b="0" baseline="0" dirty="0"/>
              <a:t>Analysera resultat/effekter, besluta om eventuella åtgärder och förändringar</a:t>
            </a:r>
          </a:p>
          <a:p>
            <a:pPr marL="171450" indent="-171450">
              <a:buFontTx/>
              <a:buChar char="-"/>
            </a:pPr>
            <a:r>
              <a:rPr lang="sv-SE" b="0" baseline="0" dirty="0"/>
              <a:t>Bedöma risker och lägga fast inriktning på uppföljning och kontroll, intern kontrollplan </a:t>
            </a:r>
          </a:p>
          <a:p>
            <a:pPr marL="171450" indent="-171450">
              <a:buFontTx/>
              <a:buChar char="-"/>
            </a:pPr>
            <a:r>
              <a:rPr lang="sv-SE" b="0" baseline="0" dirty="0"/>
              <a:t>Ställa krav på rapportering av resultat och effekter</a:t>
            </a:r>
          </a:p>
          <a:p>
            <a:pPr marL="171450" indent="-171450">
              <a:buFontTx/>
              <a:buChar char="-"/>
            </a:pPr>
            <a:r>
              <a:rPr lang="sv-SE" b="0" baseline="0" dirty="0"/>
              <a:t>Utvärdera, analysera, omprioritera och revidera</a:t>
            </a:r>
          </a:p>
          <a:p>
            <a:pPr marL="171450" indent="-171450">
              <a:buFontTx/>
              <a:buChar char="-"/>
            </a:pPr>
            <a:r>
              <a:rPr lang="sv-SE" b="0" baseline="0" dirty="0"/>
              <a:t>Rapportera särskilda uppdrag till KF</a:t>
            </a:r>
          </a:p>
          <a:p>
            <a:pPr marL="171450" indent="-171450">
              <a:buFontTx/>
              <a:buChar char="-"/>
            </a:pPr>
            <a:r>
              <a:rPr lang="sv-SE" b="0" baseline="0" dirty="0"/>
              <a:t>Initiera ärenden till fullmäktige tex om nämnden bedömer att man inte kan fullgöra sitt uppdrag eller hålla sin budget. . </a:t>
            </a:r>
          </a:p>
        </p:txBody>
      </p:sp>
      <p:sp>
        <p:nvSpPr>
          <p:cNvPr id="4" name="Platshållare för bildnummer 3"/>
          <p:cNvSpPr>
            <a:spLocks noGrp="1"/>
          </p:cNvSpPr>
          <p:nvPr>
            <p:ph type="sldNum" sz="quarter" idx="10"/>
          </p:nvPr>
        </p:nvSpPr>
        <p:spPr/>
        <p:txBody>
          <a:bodyPr/>
          <a:lstStyle/>
          <a:p>
            <a:fld id="{4580192B-B213-41F8-89E6-39339E2F9D39}" type="slidenum">
              <a:rPr lang="sv-SE" smtClean="0"/>
              <a:t>32</a:t>
            </a:fld>
            <a:endParaRPr lang="sv-SE"/>
          </a:p>
        </p:txBody>
      </p:sp>
    </p:spTree>
    <p:extLst>
      <p:ext uri="{BB962C8B-B14F-4D97-AF65-F5344CB8AC3E}">
        <p14:creationId xmlns:p14="http://schemas.microsoft.com/office/powerpoint/2010/main" val="10456430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r>
              <a:rPr lang="sv-SE" baseline="0" dirty="0"/>
              <a:t>Som ledamot har du också ett enskilt ansvar – att delta i arbetet, följa mål, beslut och föreskrifter och att inte agera utanför uppdragets förutsättningar och ramar. I SKR:s skrift ”Ansvaret som ledamot i nämnd” kallar man detta för ett aktivitetsansvar på dig som ledamot i en nämnd. Det innebär att du ska sätta dig in i uppdraget, i verksamheten och förutsättningarna och i de ärenden som nämnden hanterar. Du ska delta i nämndens arbete, förbereda dig och delta i beslutsfattandet. I detta ansvar ligger att beakta om du är jävig *</a:t>
            </a:r>
            <a:r>
              <a:rPr lang="sv-SE" b="1" baseline="0" dirty="0"/>
              <a:t>KLICK*</a:t>
            </a:r>
          </a:p>
          <a:p>
            <a:endParaRPr lang="sv-SE" b="1" baseline="0" dirty="0"/>
          </a:p>
          <a:p>
            <a:r>
              <a:rPr lang="sv-SE" b="0" baseline="0" dirty="0"/>
              <a:t>Om fullmäktige inte beviljar ansvarsfrihet kan fullmäktige entlediga en hel nämnd eller enskilda ledamöter och även rikta skadeståndsanspråk vid ekonomisk skada. Ett eventuellt skadeståndsansvar prövas i domstol. Det har aldrig hänt i praktiken. *klick*</a:t>
            </a:r>
          </a:p>
          <a:p>
            <a:endParaRPr lang="sv-SE" b="0" baseline="0" dirty="0"/>
          </a:p>
          <a:p>
            <a:r>
              <a:rPr lang="sv-SE" b="0" baseline="0" dirty="0"/>
              <a:t>Som ledamot har du givetvis också straffansvar om du dömts för ett brott, så som vid fel och försummelse i myndighetsutövning, vid mutbrott och brott mot tystnadsplikten. Det innebär att du själv får bära påföljderna. Straffansvar prövas också i domstol. </a:t>
            </a:r>
          </a:p>
          <a:p>
            <a:endParaRPr lang="sv-SE" b="0" baseline="0" dirty="0"/>
          </a:p>
          <a:p>
            <a:r>
              <a:rPr lang="sv-SE" b="0" baseline="0" dirty="0"/>
              <a:t>----------------</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Bestämmelser om ansvar för tjänstefel finns i 20 kap. 1 § BrB. I dessa regleras att den som uppsåtligen eller av oaktsamhet vid myndighetsutövning genom handling eller underlåtenhet åsidosätter vad som gäller för uppgiften ska dömas för tjänstefel. </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Begreppet myndighetsutövning är centralt när det gäller att avgränsa området för tjänstefelsansvar. Med detta avses ”utövning av befogenhet att bestämma om förmån, rättighet, skyldighet, disciplinärbestraffning eller annat jämförbart förhållande till enskild” (prop. 1971:30 s. 331). Området för tjänstefelsansvar omfattar inte bara handlingar som självständigt utgör myndighetsutövning. Det omfattar också vissa andra handlingar som har ett nära samband med myndighetsutövning och som har betydelse för myndighetsutövningen. Som exempel på andra handlingar kan nämnas oriktig journalföring vid ett ärende som gäller omhändertagande, underlåtenhet att iaktta förvaltningslagens krav på kommunikation, felaktig underrättelse eller att någon slarvar bort eller förstör uppgifter av betydelse för ärendets bedömning. </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Tjänstefelsansvaret omfattar både handlingar och underlåtenhet att vidta åtgärder i en viss situation när det föreligger skyldigheten att göra något. Att inte inleda en utredning enligt 11 kap. 1 § SoL kan vara straffbart liksom dröjsmål vid genomförandet av en utredning. </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Med vad som gäller för uppgiften avses</a:t>
            </a:r>
          </a:p>
          <a:p>
            <a:pPr marL="171450" indent="-171450" eaLnBrk="1" fontAlgn="auto" hangingPunct="1">
              <a:spcBef>
                <a:spcPts val="0"/>
              </a:spcBef>
              <a:spcAft>
                <a:spcPts val="0"/>
              </a:spcAft>
              <a:buFont typeface="Arial" panose="020B0604020202020204" pitchFamily="34" charset="0"/>
              <a:buChar char="•"/>
              <a:defRPr/>
            </a:pPr>
            <a:r>
              <a:rPr lang="sv-SE" dirty="0"/>
              <a:t>Lagar och andra författningar som anger konkreta handlingsregler</a:t>
            </a:r>
          </a:p>
          <a:p>
            <a:pPr marL="171450" indent="-171450" eaLnBrk="1" fontAlgn="auto" hangingPunct="1">
              <a:spcBef>
                <a:spcPts val="0"/>
              </a:spcBef>
              <a:spcAft>
                <a:spcPts val="0"/>
              </a:spcAft>
              <a:buFont typeface="Arial" panose="020B0604020202020204" pitchFamily="34" charset="0"/>
              <a:buChar char="•"/>
              <a:defRPr/>
            </a:pPr>
            <a:r>
              <a:rPr lang="sv-SE" dirty="0"/>
              <a:t>Lagar och andra författningar som anger generella riktlinjer för hur verksamheten ska bedrivas samt</a:t>
            </a:r>
          </a:p>
          <a:p>
            <a:pPr marL="171450" indent="-171450" eaLnBrk="1" fontAlgn="auto" hangingPunct="1">
              <a:spcBef>
                <a:spcPts val="0"/>
              </a:spcBef>
              <a:spcAft>
                <a:spcPts val="0"/>
              </a:spcAft>
              <a:buFont typeface="Arial" panose="020B0604020202020204" pitchFamily="34" charset="0"/>
              <a:buChar char="•"/>
              <a:defRPr/>
            </a:pPr>
            <a:r>
              <a:rPr lang="sv-SE" dirty="0"/>
              <a:t>Interna myndighetsföreskrifter </a:t>
            </a:r>
          </a:p>
          <a:p>
            <a:pPr eaLnBrk="1" fontAlgn="auto" hangingPunct="1">
              <a:spcBef>
                <a:spcPts val="0"/>
              </a:spcBef>
              <a:spcAft>
                <a:spcPts val="0"/>
              </a:spcAft>
              <a:buFont typeface="Arial" panose="020B0604020202020204" pitchFamily="34" charset="0"/>
              <a:buNone/>
              <a:defRPr/>
            </a:pPr>
            <a:endParaRPr lang="sv-SE" dirty="0"/>
          </a:p>
          <a:p>
            <a:pPr eaLnBrk="1" fontAlgn="auto" hangingPunct="1">
              <a:spcBef>
                <a:spcPts val="0"/>
              </a:spcBef>
              <a:spcAft>
                <a:spcPts val="0"/>
              </a:spcAft>
              <a:buFont typeface="Arial" panose="020B0604020202020204" pitchFamily="34" charset="0"/>
              <a:buNone/>
              <a:defRPr/>
            </a:pPr>
            <a:r>
              <a:rPr lang="sv-SE" dirty="0"/>
              <a:t>Som exempel på det förstnämnda kan nämnas reglerna i förvaltningslagen samt de särskilda regler för handläggning som finns i socialtjänstlagen</a:t>
            </a:r>
            <a:r>
              <a:rPr lang="sv-SE" baseline="0" dirty="0"/>
              <a:t> eller skollagen.</a:t>
            </a:r>
            <a:endParaRPr lang="sv-SE" dirty="0"/>
          </a:p>
          <a:p>
            <a:pPr eaLnBrk="1" fontAlgn="auto" hangingPunct="1">
              <a:spcBef>
                <a:spcPts val="0"/>
              </a:spcBef>
              <a:spcAft>
                <a:spcPts val="0"/>
              </a:spcAft>
              <a:buFont typeface="Arial" panose="020B0604020202020204" pitchFamily="34" charset="0"/>
              <a:buNone/>
              <a:defRPr/>
            </a:pPr>
            <a:endParaRPr lang="sv-SE" dirty="0"/>
          </a:p>
          <a:p>
            <a:pPr eaLnBrk="1" fontAlgn="auto" hangingPunct="1">
              <a:spcBef>
                <a:spcPts val="0"/>
              </a:spcBef>
              <a:spcAft>
                <a:spcPts val="0"/>
              </a:spcAft>
              <a:buFont typeface="Arial" panose="020B0604020202020204" pitchFamily="34" charset="0"/>
              <a:buNone/>
              <a:defRPr/>
            </a:pPr>
            <a:r>
              <a:rPr lang="sv-SE" dirty="0"/>
              <a:t>Förutom de regler som direkt gäller handläggningen av ett ärende kan det i lagstiftningen finnas mer generellt inriktade regler som anger mål och principer för hur verksamheten ska bedrivas. Som exempel på en sådan reglering kan anges portalparagrafen i socialtjänstlagen (1 kap. 1 § SoL). </a:t>
            </a:r>
          </a:p>
          <a:p>
            <a:pPr eaLnBrk="1" fontAlgn="auto" hangingPunct="1">
              <a:spcBef>
                <a:spcPts val="0"/>
              </a:spcBef>
              <a:spcAft>
                <a:spcPts val="0"/>
              </a:spcAft>
              <a:buFont typeface="Arial" panose="020B0604020202020204" pitchFamily="34" charset="0"/>
              <a:buNone/>
              <a:defRPr/>
            </a:pPr>
            <a:endParaRPr lang="sv-SE" dirty="0"/>
          </a:p>
          <a:p>
            <a:pPr eaLnBrk="1" fontAlgn="auto" hangingPunct="1">
              <a:spcBef>
                <a:spcPts val="0"/>
              </a:spcBef>
              <a:spcAft>
                <a:spcPts val="0"/>
              </a:spcAft>
              <a:buFont typeface="Arial" panose="020B0604020202020204" pitchFamily="34" charset="0"/>
              <a:buNone/>
              <a:defRPr/>
            </a:pPr>
            <a:r>
              <a:rPr lang="sv-SE" dirty="0"/>
              <a:t>Utöver bestämmelser i lagstiftningen kan det också finnas interna myndighetsföreskrifter som direkt påverkar myndighetsutövningen. Kommunala riktlinjer eller anvisningar i delegeringsordningen kan vara exempel på sådana interna myndighetsföreskrifter.</a:t>
            </a:r>
          </a:p>
          <a:p>
            <a:pPr eaLnBrk="1" fontAlgn="auto" hangingPunct="1">
              <a:spcBef>
                <a:spcPts val="0"/>
              </a:spcBef>
              <a:spcAft>
                <a:spcPts val="0"/>
              </a:spcAft>
              <a:buFont typeface="Arial" panose="020B0604020202020204" pitchFamily="34" charset="0"/>
              <a:buNone/>
              <a:defRPr/>
            </a:pPr>
            <a:endParaRPr lang="sv-SE" dirty="0"/>
          </a:p>
          <a:p>
            <a:pPr eaLnBrk="1" fontAlgn="auto" hangingPunct="1">
              <a:spcBef>
                <a:spcPts val="0"/>
              </a:spcBef>
              <a:spcAft>
                <a:spcPts val="0"/>
              </a:spcAft>
              <a:buFont typeface="Arial" panose="020B0604020202020204" pitchFamily="34" charset="0"/>
              <a:buNone/>
              <a:defRPr/>
            </a:pPr>
            <a:r>
              <a:rPr lang="sv-SE" dirty="0"/>
              <a:t>Man kan dömas till tjänstefel om man medvetet struntar i gällande lagstiftning. Straffansvaret kan också uppkomma vid oaktsamhet. Vid bedömningen av om någon varit oaktsam får man väga in vilka krav man kan ställa i det enskilda ärendet. Kraven är självklart större vid ett ärende som rör tvångsåtgärder och i andra ärenden som har stor betydelse för den enskilde än i ett ärende som är av mer rutinartad karaktär. I oaktsamhet kan även ingå att tjänstemannen inte skaffat sig kännedom om eller hållit reda på de regler som gäller för den uppgift som han ska fullgöra. </a:t>
            </a:r>
          </a:p>
          <a:p>
            <a:pPr eaLnBrk="1" fontAlgn="auto" hangingPunct="1">
              <a:spcBef>
                <a:spcPts val="0"/>
              </a:spcBef>
              <a:spcAft>
                <a:spcPts val="0"/>
              </a:spcAft>
              <a:defRPr/>
            </a:pPr>
            <a:r>
              <a:rPr lang="sv-SE" dirty="0"/>
              <a:t>----------</a:t>
            </a:r>
          </a:p>
          <a:p>
            <a:pPr eaLnBrk="1" fontAlgn="auto" hangingPunct="1">
              <a:spcBef>
                <a:spcPts val="0"/>
              </a:spcBef>
              <a:spcAft>
                <a:spcPts val="0"/>
              </a:spcAft>
              <a:defRPr/>
            </a:pPr>
            <a:r>
              <a:rPr lang="sv-SE" dirty="0"/>
              <a:t>Straffet för tjänstefel är böter eller fängelse i högst två år. Om brottet har begåtts uppsåtligen eller är att anse som grovt, ska personen dömas till fängelse för grovt tjänstefel, lägst sex månader och högst sex år. </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Reglerna om tjänstefel omfattar både tjänstepersoner och politiker i nämnder och styrelser som deltar i myndighetsutövning. Den som är ledamot av kommunfullmäktige omfattas däremot inte av bestämmelserna om tjänstefelansvar. </a:t>
            </a:r>
            <a:r>
              <a:rPr lang="sv-SE" b="1" baseline="0" dirty="0"/>
              <a:t>*KLICK*</a:t>
            </a:r>
          </a:p>
          <a:p>
            <a:pPr eaLnBrk="1" fontAlgn="auto" hangingPunct="1">
              <a:spcBef>
                <a:spcPts val="0"/>
              </a:spcBef>
              <a:spcAft>
                <a:spcPts val="0"/>
              </a:spcAft>
              <a:defRPr/>
            </a:pPr>
            <a:endParaRPr lang="sv-SE" b="1" baseline="0" dirty="0"/>
          </a:p>
          <a:p>
            <a:pPr eaLnBrk="1" fontAlgn="auto" hangingPunct="1">
              <a:spcBef>
                <a:spcPts val="0"/>
              </a:spcBef>
              <a:spcAft>
                <a:spcPts val="0"/>
              </a:spcAft>
              <a:defRPr/>
            </a:pPr>
            <a:r>
              <a:rPr lang="sv-SE" b="0" baseline="0" dirty="0"/>
              <a:t>Det finns även andra bestämmelser om straffansvar i brottsbalken som mutbrott och brott mot tystnadsplikt. Dessa kommer vi beröra under passet den kommunala demokratin del 2. Det kan också finnas ett straffansvar enligt speciallagstiftning t.ex. miljöbrott, arbetsmiljölag m.m.</a:t>
            </a:r>
            <a:endParaRPr lang="sv-SE" b="0" dirty="0"/>
          </a:p>
          <a:p>
            <a:pPr eaLnBrk="1" fontAlgn="auto" hangingPunct="1">
              <a:spcBef>
                <a:spcPts val="0"/>
              </a:spcBef>
              <a:spcAft>
                <a:spcPts val="0"/>
              </a:spcAft>
              <a:defRPr/>
            </a:pPr>
            <a:endParaRPr lang="sv-SE" dirty="0"/>
          </a:p>
        </p:txBody>
      </p:sp>
      <p:sp>
        <p:nvSpPr>
          <p:cNvPr id="7578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F50477-6CE9-47AB-8ED0-268CEDCB1C92}" type="slidenum">
              <a:rPr lang="sv-SE" altLang="sv-SE" smtClean="0">
                <a:latin typeface="Calibri" panose="020F0502020204030204" pitchFamily="34" charset="0"/>
              </a:rPr>
              <a:pPr/>
              <a:t>33</a:t>
            </a:fld>
            <a:endParaRPr lang="sv-SE" altLang="sv-SE">
              <a:latin typeface="Calibri" panose="020F0502020204030204" pitchFamily="34" charset="0"/>
            </a:endParaRPr>
          </a:p>
        </p:txBody>
      </p:sp>
    </p:spTree>
    <p:extLst>
      <p:ext uri="{BB962C8B-B14F-4D97-AF65-F5344CB8AC3E}">
        <p14:creationId xmlns:p14="http://schemas.microsoft.com/office/powerpoint/2010/main" val="19891144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34</a:t>
            </a:fld>
            <a:endParaRPr lang="sv-SE"/>
          </a:p>
        </p:txBody>
      </p:sp>
    </p:spTree>
    <p:extLst>
      <p:ext uri="{BB962C8B-B14F-4D97-AF65-F5344CB8AC3E}">
        <p14:creationId xmlns:p14="http://schemas.microsoft.com/office/powerpoint/2010/main" val="7384577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35</a:t>
            </a:fld>
            <a:endParaRPr lang="sv-SE"/>
          </a:p>
        </p:txBody>
      </p:sp>
    </p:spTree>
    <p:extLst>
      <p:ext uri="{BB962C8B-B14F-4D97-AF65-F5344CB8AC3E}">
        <p14:creationId xmlns:p14="http://schemas.microsoft.com/office/powerpoint/2010/main" val="6606628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36</a:t>
            </a:fld>
            <a:endParaRPr lang="sv-SE"/>
          </a:p>
        </p:txBody>
      </p:sp>
    </p:spTree>
    <p:extLst>
      <p:ext uri="{BB962C8B-B14F-4D97-AF65-F5344CB8AC3E}">
        <p14:creationId xmlns:p14="http://schemas.microsoft.com/office/powerpoint/2010/main" val="32325596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Innehåll:</a:t>
            </a:r>
            <a:r>
              <a:rPr lang="sv-SE" baseline="0" dirty="0"/>
              <a:t> Allmänna bestämmelser – för vilka förrättningar får du arvode, och för vilka får du inte arvode? T ex sammanträdesarvode, max 5 timmar. Men för te x utbildning, som idag, gäller 8 timmar. </a:t>
            </a:r>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37</a:t>
            </a:fld>
            <a:endParaRPr lang="sv-SE"/>
          </a:p>
        </p:txBody>
      </p:sp>
    </p:spTree>
    <p:extLst>
      <p:ext uri="{BB962C8B-B14F-4D97-AF65-F5344CB8AC3E}">
        <p14:creationId xmlns:p14="http://schemas.microsoft.com/office/powerpoint/2010/main" val="8697380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a:t>Med delegering menas överföring av beslutanderätten till organ eller person som är underställd sen som lämnar delegeringen. Regler om delegering finns i kommunallagen och i speciallagstiftningar som SoL och skollagen. </a:t>
            </a:r>
          </a:p>
          <a:p>
            <a:endParaRPr lang="sv-SE" altLang="sv-SE" dirty="0"/>
          </a:p>
          <a:p>
            <a:r>
              <a:rPr lang="sv-SE" altLang="sv-SE" dirty="0"/>
              <a:t>Reglerna om delegering finns i 6 kap. 37-39 § kommunallagen. Delegeringsbestämmelserna gäller bara beslut. Ett beslut kännetecknas av att det finns flera olika lösningar och att beslutsfattaren måste göra vissa överväganden eller bedömningar. På</a:t>
            </a:r>
            <a:r>
              <a:rPr lang="sv-SE" altLang="sv-SE" baseline="0" dirty="0"/>
              <a:t> förvaltningarna </a:t>
            </a:r>
            <a:r>
              <a:rPr lang="sv-SE" altLang="sv-SE" dirty="0"/>
              <a:t>vidtas en mängd åtgärder som inte är att anse som beslut, t.ex. rent förberedande och verkställande åtgärder som alltså inte omfattas av reglerna om delegering</a:t>
            </a:r>
          </a:p>
          <a:p>
            <a:endParaRPr lang="sv-SE" altLang="sv-SE" dirty="0"/>
          </a:p>
          <a:p>
            <a:r>
              <a:rPr lang="sv-SE" altLang="sv-SE" dirty="0"/>
              <a:t>Ett beslut som är fattat på delegering av nämnden betraktas som ett beslut av nämnden. </a:t>
            </a:r>
          </a:p>
          <a:p>
            <a:r>
              <a:rPr lang="sv-SE" altLang="sv-SE" dirty="0"/>
              <a:t>----------</a:t>
            </a:r>
          </a:p>
          <a:p>
            <a:r>
              <a:rPr lang="sv-SE" altLang="sv-SE" dirty="0"/>
              <a:t>Delegering ska skiljas från den s.k. </a:t>
            </a:r>
            <a:r>
              <a:rPr lang="sv-SE" altLang="sv-SE" b="1" dirty="0"/>
              <a:t>kompletterande beslutanderätten </a:t>
            </a:r>
            <a:r>
              <a:rPr lang="sv-SE" altLang="sv-SE" dirty="0"/>
              <a:t>som enligt t.ex. 13 § lag om vård av missbrukare ger ordföranden eller en annan ledamot rätt att besluta om omedelbart omhändertagande, om inte nämndens beslut kan avvaktas. Den kompletterande beslutanderätten är angiven i lagen och är inte delegering</a:t>
            </a:r>
          </a:p>
          <a:p>
            <a:endParaRPr lang="sv-SE" altLang="sv-SE" dirty="0"/>
          </a:p>
          <a:p>
            <a:r>
              <a:rPr lang="sv-SE" altLang="sv-SE" dirty="0"/>
              <a:t>Från delegering ska även </a:t>
            </a:r>
            <a:r>
              <a:rPr lang="sv-SE" altLang="sv-SE" b="1" dirty="0"/>
              <a:t>fullmaktsinstitutet </a:t>
            </a:r>
            <a:r>
              <a:rPr lang="sv-SE" altLang="sv-SE" dirty="0"/>
              <a:t>skiljas. Som exempel kan nämnas att nämnden genom fullmakt kan ge ett ombud, t.ex. kommunjuristen, i uppdrag att företräda nämnden i en förhandling i förvaltningsrätten. Beslut att utse ombud är därmed ett beslut som kan delegeras. </a:t>
            </a:r>
          </a:p>
          <a:p>
            <a:endParaRPr lang="sv-SE" altLang="sv-SE" dirty="0"/>
          </a:p>
          <a:p>
            <a:r>
              <a:rPr lang="sv-SE" altLang="sv-SE" dirty="0"/>
              <a:t>När man är </a:t>
            </a:r>
            <a:r>
              <a:rPr lang="sv-SE" altLang="sv-SE" b="1" dirty="0"/>
              <a:t>ställföreträdare</a:t>
            </a:r>
            <a:r>
              <a:rPr lang="sv-SE" altLang="sv-SE" dirty="0"/>
              <a:t> för någon, t.ex. tillförordnad chef, biträdande rektor som i rektors frånvaro är rektor osv då träder man i den personens ställe och har rätt att fatta de beslut som den rollen har. Det innebär inte att man fått beslutanderätten på delegation (sen kan det vara så att man fattar beslut på delegation i den tillfälliga rollen). </a:t>
            </a:r>
          </a:p>
          <a:p>
            <a:endParaRPr lang="sv-SE" altLang="sv-SE" dirty="0"/>
          </a:p>
          <a:p>
            <a:r>
              <a:rPr lang="sv-SE" altLang="sv-SE" dirty="0"/>
              <a:t>Det kan också vara så att man har rätt att fatta beslut utifrån att det är </a:t>
            </a:r>
            <a:r>
              <a:rPr lang="sv-SE" altLang="sv-SE" b="1" dirty="0"/>
              <a:t>direkt reglerat </a:t>
            </a:r>
            <a:r>
              <a:rPr lang="sv-SE" altLang="sv-SE" dirty="0"/>
              <a:t>i en lag eller förordning. Det gäller främst skolan. </a:t>
            </a:r>
          </a:p>
          <a:p>
            <a:endParaRPr lang="sv-SE" altLang="sv-SE" dirty="0"/>
          </a:p>
        </p:txBody>
      </p:sp>
      <p:sp>
        <p:nvSpPr>
          <p:cNvPr id="368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5CC88B-366E-4DBE-84DB-F4AF2BE11796}" type="slidenum">
              <a:rPr lang="sv-SE" altLang="sv-SE" smtClean="0">
                <a:latin typeface="Calibri" panose="020F0502020204030204" pitchFamily="34" charset="0"/>
              </a:rPr>
              <a:pPr/>
              <a:t>38</a:t>
            </a:fld>
            <a:endParaRPr lang="sv-SE" altLang="sv-SE">
              <a:latin typeface="Calibri" panose="020F0502020204030204" pitchFamily="34" charset="0"/>
            </a:endParaRPr>
          </a:p>
        </p:txBody>
      </p:sp>
    </p:spTree>
    <p:extLst>
      <p:ext uri="{BB962C8B-B14F-4D97-AF65-F5344CB8AC3E}">
        <p14:creationId xmlns:p14="http://schemas.microsoft.com/office/powerpoint/2010/main" val="5587077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a:t>Nämnden ska ha kvar ett övergripande ansvar för hela verksamheten. Därför finns det vissa inskränkningar i rätten att delegera (6 kap. 38 § KL). Ärenden där beslutanderätten inte får delegeras enligt KL är:</a:t>
            </a:r>
          </a:p>
          <a:p>
            <a:endParaRPr lang="sv-SE" altLang="sv-SE" dirty="0"/>
          </a:p>
          <a:p>
            <a:pPr marL="228600" indent="-228600">
              <a:buAutoNum type="arabicPeriod"/>
            </a:pPr>
            <a:r>
              <a:rPr lang="sv-SE" altLang="sv-SE" dirty="0"/>
              <a:t>ärenden som avser verksamhetens mål, inriktning, omfattning eller kvalitet</a:t>
            </a:r>
          </a:p>
          <a:p>
            <a:pPr marL="0" indent="0">
              <a:buNone/>
            </a:pPr>
            <a:endParaRPr lang="sv-SE" altLang="sv-SE" dirty="0"/>
          </a:p>
          <a:p>
            <a:pPr marL="0" indent="0">
              <a:buNone/>
            </a:pPr>
            <a:r>
              <a:rPr lang="sv-SE" altLang="sv-SE" dirty="0"/>
              <a:t>2. framställningar eller yttranden till fullmäktige liksom yttranden med anledning av att beslut av nämnden i dess helhet eller av fullmäktige har överklagats. </a:t>
            </a:r>
            <a:r>
              <a:rPr lang="sv-SE" b="1" dirty="0"/>
              <a:t>Endast nämnden får avge yttranden till fullmäktige</a:t>
            </a:r>
            <a:r>
              <a:rPr lang="sv-SE" dirty="0"/>
              <a:t>. När det gäller yttranden med anledning av överklagade beslut gäller förbudet endast fullmäktiges och nämndens egna överklagade beslut. Förbudet omfattar alltså inte yttranden med anledning av beslut som fattats efter delegation.</a:t>
            </a:r>
          </a:p>
          <a:p>
            <a:r>
              <a:rPr lang="sv-SE" dirty="0"/>
              <a:t>Yttranderätten kan dock ligga kvar hos nämnden, för att den ska kunna ha en insyn i hur delegationsuppdraget utövas.</a:t>
            </a:r>
          </a:p>
          <a:p>
            <a:endParaRPr lang="sv-SE" altLang="sv-SE" dirty="0"/>
          </a:p>
          <a:p>
            <a:r>
              <a:rPr lang="sv-SE" altLang="sv-SE" dirty="0"/>
              <a:t>3. ärenden som rör myndighetsutövning mot enskilda, om de är av principiell beskaffenhet eller annars av större vikt</a:t>
            </a:r>
          </a:p>
          <a:p>
            <a:endParaRPr lang="sv-SE" altLang="sv-SE" dirty="0"/>
          </a:p>
          <a:p>
            <a:r>
              <a:rPr lang="sv-SE" altLang="sv-SE" dirty="0"/>
              <a:t>4. ärenden som väckts genom medborgarförslag och som överlåtits till nämnden</a:t>
            </a:r>
            <a:r>
              <a:rPr lang="sv-SE" altLang="sv-SE" baseline="0" dirty="0"/>
              <a:t> </a:t>
            </a:r>
            <a:r>
              <a:rPr lang="sv-SE" dirty="0"/>
              <a:t>Ett av de syften som låg bakom införandet av medborgarförslag var att man ville öka medborgarnas engagemang i kommunal- och landstingspolitiska frågor (se </a:t>
            </a:r>
            <a:r>
              <a:rPr lang="sv-SE" dirty="0">
                <a:hlinkClick r:id="rId3"/>
              </a:rPr>
              <a:t>prop. 2001/02:80 </a:t>
            </a:r>
            <a:r>
              <a:rPr lang="sv-SE" dirty="0"/>
              <a:t>s. 53). Det är därför viktigt att medborgarförslag blir föremål för ett politiskt avgörande. Det är bakgrunden till delegeringsförbudet för styrelse och andra nämnder i fråga om beslut i medborgarförslagsärenden. Dessa ärenden ska således alltid avgöras av någon del av den kommunala förtroendemannaorganisationen, det vill säga av fullmäktige, styrelsen eller en nämnd </a:t>
            </a:r>
          </a:p>
          <a:p>
            <a:endParaRPr lang="sv-SE" altLang="sv-SE" dirty="0"/>
          </a:p>
          <a:p>
            <a:r>
              <a:rPr lang="sv-SE" altLang="sv-SE" dirty="0"/>
              <a:t>5. vissa ärenden som anges i särskilda föreskrifter. </a:t>
            </a:r>
            <a:r>
              <a:rPr lang="sv-SE" dirty="0"/>
              <a:t>Här kan man som exempel peka på </a:t>
            </a:r>
            <a:r>
              <a:rPr lang="sv-SE" dirty="0">
                <a:hlinkClick r:id="rId4"/>
              </a:rPr>
              <a:t>10 kap. 4 §</a:t>
            </a:r>
            <a:r>
              <a:rPr lang="sv-SE" dirty="0"/>
              <a:t> socialtjänstlagen, som begränsar delegationsmöjligheten i vissa ärenden till att avse endast utskott. Begränsningarna här har enligt förarbetena till 1980 års socialtjänstlag (prop.1979/80:1 Del A s. 392) sin grund i att de beslut som avses i lagrummet ofta är djupt ingripande för den enskilde och att det från rättssäkerhetssynpunkt är angeläget att hithörande frågor avgörs av de förtroendevalda. Beslutanderätten i sådana frågor bör därför inte tillkomma en person ensam.</a:t>
            </a:r>
          </a:p>
          <a:p>
            <a:r>
              <a:rPr lang="sv-SE" dirty="0"/>
              <a:t>Vidare kan framhållas </a:t>
            </a:r>
            <a:r>
              <a:rPr lang="sv-SE" dirty="0">
                <a:hlinkClick r:id="rId5"/>
              </a:rPr>
              <a:t>10 kap. 5 §</a:t>
            </a:r>
            <a:r>
              <a:rPr lang="sv-SE" dirty="0"/>
              <a:t> första stycket socialtjänstlagen, som innehåller en katalog över vilka uppgifter enligt föräldrabalken som får delegeras av socialnämnden, och alltså utesluter delegation från socialnämnden avseende övriga föräldrabalksärenden.</a:t>
            </a:r>
          </a:p>
          <a:p>
            <a:endParaRPr lang="sv-SE" altLang="sv-SE" dirty="0"/>
          </a:p>
          <a:p>
            <a:endParaRPr lang="sv-SE" altLang="sv-SE" dirty="0"/>
          </a:p>
        </p:txBody>
      </p:sp>
      <p:sp>
        <p:nvSpPr>
          <p:cNvPr id="3891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4D2644-5A7D-4045-8E01-FE905B098AFC}" type="slidenum">
              <a:rPr lang="sv-SE" altLang="sv-SE" smtClean="0">
                <a:latin typeface="Calibri" panose="020F0502020204030204" pitchFamily="34" charset="0"/>
              </a:rPr>
              <a:pPr/>
              <a:t>39</a:t>
            </a:fld>
            <a:endParaRPr lang="sv-SE" altLang="sv-SE">
              <a:latin typeface="Calibri" panose="020F0502020204030204" pitchFamily="34" charset="0"/>
            </a:endParaRPr>
          </a:p>
        </p:txBody>
      </p:sp>
    </p:spTree>
    <p:extLst>
      <p:ext uri="{BB962C8B-B14F-4D97-AF65-F5344CB8AC3E}">
        <p14:creationId xmlns:p14="http://schemas.microsoft.com/office/powerpoint/2010/main" val="250079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a:t>
            </a:r>
            <a:r>
              <a:rPr lang="sv-SE" baseline="0" dirty="0"/>
              <a:t> känner ni ju till men en viktig påminnelse när man ska prata om den kommunala demokratin och kompetensen. </a:t>
            </a:r>
          </a:p>
          <a:p>
            <a:endParaRPr lang="sv-SE" baseline="0" dirty="0"/>
          </a:p>
          <a:p>
            <a:r>
              <a:rPr lang="sv-SE" baseline="0" dirty="0"/>
              <a:t>Av 1 kap. 1 § regeringsformen framgår: </a:t>
            </a:r>
          </a:p>
          <a:p>
            <a:endParaRPr lang="sv-SE" baseline="0" dirty="0"/>
          </a:p>
          <a:p>
            <a:pPr marL="0" indent="0">
              <a:buNone/>
            </a:pPr>
            <a:r>
              <a:rPr lang="sv-SE" dirty="0">
                <a:solidFill>
                  <a:srgbClr val="00AEB3"/>
                </a:solidFill>
              </a:rPr>
              <a:t>All offentlig makt i Sverige utgår från folket. </a:t>
            </a:r>
          </a:p>
          <a:p>
            <a:pPr marL="0" indent="0">
              <a:buNone/>
            </a:pPr>
            <a:endParaRPr lang="sv-SE" dirty="0">
              <a:solidFill>
                <a:srgbClr val="00AEB3"/>
              </a:solidFill>
            </a:endParaRPr>
          </a:p>
          <a:p>
            <a:pPr marL="0" indent="0">
              <a:buNone/>
            </a:pPr>
            <a:r>
              <a:rPr lang="sv-SE" dirty="0">
                <a:solidFill>
                  <a:srgbClr val="00AEB3"/>
                </a:solidFill>
              </a:rPr>
              <a:t>Den svenska folkstyrelsen bygger på fri åsiktsbildning och på allmän och lika rösträtt. Den förverkligas genom ett representativt och parlamentariskt statsskick och genom kommunal självstyrelse. </a:t>
            </a:r>
          </a:p>
          <a:p>
            <a:pPr marL="0" indent="0">
              <a:buNone/>
            </a:pPr>
            <a:endParaRPr lang="sv-SE" dirty="0">
              <a:solidFill>
                <a:srgbClr val="00AEB3"/>
              </a:solidFill>
            </a:endParaRPr>
          </a:p>
          <a:p>
            <a:pPr marL="0" indent="0">
              <a:buNone/>
            </a:pPr>
            <a:r>
              <a:rPr lang="sv-SE" dirty="0">
                <a:solidFill>
                  <a:srgbClr val="00AEB3"/>
                </a:solidFill>
              </a:rPr>
              <a:t>Den offentliga makten utövas under lagarna. </a:t>
            </a:r>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4</a:t>
            </a:fld>
            <a:endParaRPr lang="sv-SE"/>
          </a:p>
        </p:txBody>
      </p:sp>
    </p:spTree>
    <p:extLst>
      <p:ext uri="{BB962C8B-B14F-4D97-AF65-F5344CB8AC3E}">
        <p14:creationId xmlns:p14="http://schemas.microsoft.com/office/powerpoint/2010/main" val="18763850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a:t>Nämnden har en stor frihet att besluta om delegering. En nämnd får uppdra åt ett utskott, ledamot eller ersättare eller anställd att besluta på nämndens vägnar i ett visst ärende eller en viss grupp av ärenden (6 kap. 33 § KL). ----------</a:t>
            </a:r>
          </a:p>
          <a:p>
            <a:r>
              <a:rPr lang="sv-SE" altLang="sv-SE" dirty="0"/>
              <a:t>Om nämnden vill delegera sin beslutanderätt ska den klart ange vilken beslutanderätt som ska delegeras och till vem beslutanderätten överlåts. Delegering kan ske av hela ärendegrupper. Nämndens beslut om vilka ärenden som delegerats och till vem brukar förtecknas i en delegationsordning/förteckning. Nämnden kan också delegera ett enskilt ärende. Behov av att kunna delegera beslutanderätten i ett visst ärende föreligger om t.ex. nämnden har tagit ställning i sak men där det krävs vissa formella kompletteringar innan slutligt beslut kan fattas.</a:t>
            </a:r>
          </a:p>
          <a:p>
            <a:r>
              <a:rPr lang="sv-SE" altLang="sv-SE" dirty="0"/>
              <a:t>-----</a:t>
            </a:r>
          </a:p>
          <a:p>
            <a:r>
              <a:rPr lang="sv-SE" altLang="sv-SE" dirty="0"/>
              <a:t>Uppgifter som fås på delegation från nämnden kan inte delegeras vidare. Det är enbart uppgifter som delegeras till en förvaltningschef som kan delegeras vidare, om det anges i delegationen. </a:t>
            </a:r>
          </a:p>
          <a:p>
            <a:r>
              <a:rPr lang="sv-SE" altLang="sv-SE" dirty="0"/>
              <a:t>----------</a:t>
            </a:r>
          </a:p>
          <a:p>
            <a:r>
              <a:rPr lang="sv-SE" altLang="sv-SE" dirty="0"/>
              <a:t>Nämnden kan när som helst återkalla delegationen generellt eller för ett visst ärenden. Nämnden kan också ta över ett ärende och besluta t.ex. om ärendet är av större vikt (tjänstemannen ska i sådana fall anmäla ärendet hos nämnden som har att fatta beslut). </a:t>
            </a:r>
          </a:p>
          <a:p>
            <a:r>
              <a:rPr lang="sv-SE" altLang="sv-SE" dirty="0"/>
              <a:t>-----</a:t>
            </a:r>
          </a:p>
          <a:p>
            <a:r>
              <a:rPr lang="sv-SE" altLang="sv-SE" dirty="0"/>
              <a:t>I lagstiftningen finns det ibland delegationsförbud då lagstiftaren av rättssäkerhetsskäl bedömt att besluten måste fattas på en viss nivå i organisationen. </a:t>
            </a:r>
          </a:p>
          <a:p>
            <a:r>
              <a:rPr lang="sv-SE" altLang="sv-SE" dirty="0"/>
              <a:t>-----</a:t>
            </a:r>
          </a:p>
          <a:p>
            <a:r>
              <a:rPr lang="sv-SE" altLang="sv-SE" dirty="0"/>
              <a:t>Tidigare har det varit krav på att alla delegeringsbeslut</a:t>
            </a:r>
            <a:r>
              <a:rPr lang="sv-SE" altLang="sv-SE" baseline="0" dirty="0"/>
              <a:t> ska redovisas till nämnd, men i den nya kommunallagen har detta ändrats. Nämnden beslutar själva i vilken utsträckning delegeringsbeslut ska redovisas. För beslut som </a:t>
            </a:r>
            <a:r>
              <a:rPr lang="sv-SE" altLang="sv-SE" b="1" baseline="0" dirty="0"/>
              <a:t>inte</a:t>
            </a:r>
            <a:r>
              <a:rPr lang="sv-SE" altLang="sv-SE" baseline="0" dirty="0"/>
              <a:t> redovisas och som kan överklagas, måste särskilt protokoll upprättas och anslås på anslagstavla.   </a:t>
            </a:r>
            <a:endParaRPr lang="sv-SE" altLang="sv-SE" dirty="0"/>
          </a:p>
          <a:p>
            <a:endParaRPr lang="sv-SE" altLang="sv-SE" dirty="0"/>
          </a:p>
        </p:txBody>
      </p:sp>
      <p:sp>
        <p:nvSpPr>
          <p:cNvPr id="4096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85A923-4FDE-4693-B605-EA4A4C4FAF97}" type="slidenum">
              <a:rPr lang="sv-SE" altLang="sv-SE" smtClean="0">
                <a:latin typeface="Calibri" panose="020F0502020204030204" pitchFamily="34" charset="0"/>
              </a:rPr>
              <a:pPr/>
              <a:t>40</a:t>
            </a:fld>
            <a:endParaRPr lang="sv-SE" altLang="sv-SE">
              <a:latin typeface="Calibri" panose="020F0502020204030204" pitchFamily="34" charset="0"/>
            </a:endParaRPr>
          </a:p>
        </p:txBody>
      </p:sp>
    </p:spTree>
    <p:extLst>
      <p:ext uri="{BB962C8B-B14F-4D97-AF65-F5344CB8AC3E}">
        <p14:creationId xmlns:p14="http://schemas.microsoft.com/office/powerpoint/2010/main" val="21075125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1 januari 2018 trädde en ny kommunallag i kraft och ersatte 1991 års kommunallag. </a:t>
            </a:r>
          </a:p>
          <a:p>
            <a:endParaRPr lang="sv-SE" dirty="0"/>
          </a:p>
          <a:p>
            <a:r>
              <a:rPr lang="sv-SE" dirty="0"/>
              <a:t>Den nya lagen har en ny struktur och ett mer modernt</a:t>
            </a:r>
            <a:r>
              <a:rPr lang="sv-SE" baseline="0" dirty="0"/>
              <a:t> språk. </a:t>
            </a:r>
          </a:p>
          <a:p>
            <a:r>
              <a:rPr lang="sv-SE" baseline="0" dirty="0"/>
              <a:t>Den nya kommunallagen har en delvis ny struktur, ett enhetligt språk och begreppsbildning. </a:t>
            </a:r>
          </a:p>
          <a:p>
            <a:endParaRPr lang="sv-SE" baseline="0" dirty="0"/>
          </a:p>
          <a:p>
            <a:r>
              <a:rPr lang="sv-SE" baseline="0" dirty="0"/>
              <a:t>Förtydligad rollfördelning mellan förtroendevalda och anställda</a:t>
            </a:r>
          </a:p>
          <a:p>
            <a:r>
              <a:rPr lang="sv-SE" baseline="0" dirty="0"/>
              <a:t>Varje kommun ska ha en tjänsteman med den ledande ställningen bland de anställda och som är chef för den förvaltning som finns under styrelsen. </a:t>
            </a:r>
          </a:p>
          <a:p>
            <a:endParaRPr lang="sv-SE" baseline="0" dirty="0"/>
          </a:p>
          <a:p>
            <a:r>
              <a:rPr lang="sv-SE" baseline="0" dirty="0"/>
              <a:t>Styrelsen får en starkare ställning</a:t>
            </a:r>
          </a:p>
          <a:p>
            <a:r>
              <a:rPr lang="sv-SE" baseline="0" dirty="0"/>
              <a:t>Det finns möjlighet för fullmäktige att besluta om att styrelsen fattar beslut om förhållanden som rör andra nämnders verksamhet, exempelvis ett generellt anställningsstopp eller bindande beslut på personal-, säkerhets- och miljöområdena. Styrelsen får dock inte ges en rätt att fatta beslut som rör andra nämnders myndighetsutövning. </a:t>
            </a:r>
          </a:p>
          <a:p>
            <a:endParaRPr lang="sv-SE" baseline="0" dirty="0"/>
          </a:p>
          <a:p>
            <a:r>
              <a:rPr lang="sv-SE" baseline="0" dirty="0"/>
              <a:t>Andra ändringar: ändrade regler om anmälningsskyldighet för delegationsbeslut, den kommunala anslagstavlan blir webbaserad, reglerna om verkställighet av beslut skärps. </a:t>
            </a:r>
          </a:p>
          <a:p>
            <a:endParaRPr lang="sv-SE" baseline="0" dirty="0"/>
          </a:p>
          <a:p>
            <a:endParaRPr lang="sv-SE" dirty="0"/>
          </a:p>
          <a:p>
            <a:r>
              <a:rPr lang="sv-SE" dirty="0"/>
              <a:t>Den 1 juli 2018 trädde en ny förvaltningslag i kraft. Den nya lagen bygger på den gamla lagens kronologiska</a:t>
            </a:r>
            <a:r>
              <a:rPr lang="sv-SE" baseline="0" dirty="0"/>
              <a:t> struktur, men har nu blivit mer heltäckande genom att allmänna rättsprinciper skrivits in. </a:t>
            </a:r>
          </a:p>
          <a:p>
            <a:endParaRPr lang="sv-SE" baseline="0" dirty="0"/>
          </a:p>
          <a:p>
            <a:r>
              <a:rPr lang="sv-SE" baseline="0" dirty="0"/>
              <a:t>I både den gamla förvaltningslagen (1986:223) och den nya lagen (2017:900) finns bestämmelser om lagens tillämpningsområde som talar om när lagen ska tillämpas och när den inte ska göra det. I den nu gällande lagen utvidgas tillämpningsområdet, vilket betyder att den nya förvaltningslagen ska tillämpas i fler situationer än tidigare. Den största nyheten är att begreppet ”myndighetsutövning tas bort och att förvaltningslagen som huvudregel ska gälla vid all ärendehandläggning, oavsett om ärendet handlar om myndighetsutövning mot någon enskild eller inte. </a:t>
            </a:r>
          </a:p>
          <a:p>
            <a:endParaRPr lang="sv-SE" baseline="0" dirty="0"/>
          </a:p>
          <a:p>
            <a:r>
              <a:rPr lang="sv-SE" baseline="0" dirty="0"/>
              <a:t>Samtliga förfaranderegler i FL är alltså tillämpliga vid all ärendehandläggning (ex muntlig handläggning, anteckning av uppgifter, partsinsyn, kommunicering, omröstning, motivering och underrättelse av beslut, underrättelse innan rättelse av skrivfel – skulle i gamla bara tillämpas vid myndighetsutövning). </a:t>
            </a:r>
          </a:p>
          <a:p>
            <a:endParaRPr lang="sv-SE" baseline="0" dirty="0"/>
          </a:p>
          <a:p>
            <a:r>
              <a:rPr lang="sv-SE" baseline="0" dirty="0"/>
              <a:t>Nya förvaltningslagen innehåller också helt nya bestämmelser om åtgärder vid långsam handläggning i ärenden som inletts av en enskild part. </a:t>
            </a:r>
          </a:p>
          <a:p>
            <a:endParaRPr lang="sv-SE" baseline="0" dirty="0"/>
          </a:p>
          <a:p>
            <a:r>
              <a:rPr lang="sv-SE" baseline="0" dirty="0"/>
              <a:t>Exempel på mindre ändringar är att det förut varit att en myndighet bör anlita tolk när den har att göra med någon som inte behärskar svenska el. som är allvarligt hörsel – eller talskadad. Detta ändras till ska och även synskadades möjligheter att kommunicera via tex punktskrift tillkommer. En annan mindre ändring är kravet på att ombud ska vara lämpligt. </a:t>
            </a:r>
          </a:p>
        </p:txBody>
      </p:sp>
      <p:sp>
        <p:nvSpPr>
          <p:cNvPr id="4" name="Platshållare för bildnummer 3"/>
          <p:cNvSpPr>
            <a:spLocks noGrp="1"/>
          </p:cNvSpPr>
          <p:nvPr>
            <p:ph type="sldNum" sz="quarter" idx="10"/>
          </p:nvPr>
        </p:nvSpPr>
        <p:spPr/>
        <p:txBody>
          <a:bodyPr/>
          <a:lstStyle/>
          <a:p>
            <a:fld id="{4580192B-B213-41F8-89E6-39339E2F9D39}" type="slidenum">
              <a:rPr lang="sv-SE" smtClean="0"/>
              <a:t>41</a:t>
            </a:fld>
            <a:endParaRPr lang="sv-SE"/>
          </a:p>
        </p:txBody>
      </p:sp>
    </p:spTree>
    <p:extLst>
      <p:ext uri="{BB962C8B-B14F-4D97-AF65-F5344CB8AC3E}">
        <p14:creationId xmlns:p14="http://schemas.microsoft.com/office/powerpoint/2010/main" val="14108971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Förvaltningslagen,</a:t>
            </a:r>
            <a:r>
              <a:rPr lang="sv-SE" baseline="0" dirty="0"/>
              <a:t> FL,</a:t>
            </a:r>
            <a:r>
              <a:rPr lang="sv-SE" dirty="0"/>
              <a:t> gäller för handläggning av ärenden</a:t>
            </a:r>
            <a:r>
              <a:rPr lang="sv-SE" baseline="0" dirty="0"/>
              <a:t> hos förvaltningsmyndigheterna (1 § FL). </a:t>
            </a:r>
          </a:p>
          <a:p>
            <a:endParaRPr lang="sv-SE" baseline="0" dirty="0"/>
          </a:p>
          <a:p>
            <a:r>
              <a:rPr lang="sv-SE" baseline="0" dirty="0"/>
              <a:t>Uttrycket ”förvaltningsmyndighet” används för att beteckna de myndigheter vars uppgift är att sköta offentliga förvaltningsuppgifter Den ska alltså tillämpas hos tex kommunala myndigheter och riksdagens myndigheter.. Lagen gäller dock inte hos regeringen, riksdagen eller de kommunala beslutande församlingarna (fullmäktige i landsting, region och kommun). </a:t>
            </a:r>
          </a:p>
          <a:p>
            <a:endParaRPr lang="sv-S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Uttrycket</a:t>
            </a:r>
            <a:r>
              <a:rPr lang="sv-SE" baseline="0" dirty="0"/>
              <a:t> ”handläggning” innefattar alla åtgärder som en myndighet vidtar från det att ett ärende inleds till dess att det avslutas. Uttrycket ärende definieras inte i lagen. Kännetecknande för vad som utgör ett ärende är dock att det regelmässigt avslutas genom ett uttalande från myndighetens sida som är avsett att få faktiska verkningar för en mottagare i det enskilda fallet. Motsatsen till ärendehandläggning brukar betecknas som ”faktiskt handlande”. Åtgärderna av typen hämta sopor och undervisa är exempel på faktiskt handlande som tydligt illustrerar denna form av förvaltningsverksamhet. Medan debitering av avfallsavgifter och betygssättning är exempel på verksamhet som innefattar handläggning av ett ärende. </a:t>
            </a:r>
            <a:endParaRPr lang="sv-SE" dirty="0"/>
          </a:p>
          <a:p>
            <a:endParaRPr lang="sv-SE" baseline="0" dirty="0"/>
          </a:p>
          <a:p>
            <a:r>
              <a:rPr lang="sv-SE" baseline="0" dirty="0"/>
              <a:t>Av 1 § andra stycket följer att lagens bestämmelser i 5-8 §§ om god förvaltning gäller även i annan förvaltningsverksamhet än ärendehandläggning hos förvaltningsmyndigheterna och domstolarna. Lagens bestämmelser om legalitet, objektivitet, proportionalitet, service och tillgänglighet i förhållande till allmänheten och samverkan med andra myndigheter gäller således inte bara vid ärendehandläggning utan även vid annan förvaltningsverksamhet, dvs sådan verksamhet som utgör förvaltningsmyndighetens eller domstolens faktiska handlande. </a:t>
            </a:r>
          </a:p>
          <a:p>
            <a:endParaRPr lang="sv-SE" baseline="0" dirty="0"/>
          </a:p>
          <a:p>
            <a:r>
              <a:rPr lang="sv-SE" baseline="0" dirty="0"/>
              <a:t>Det finns dock en allmän begränsning av förvaltningslagens tillämpningsområde i 4 § ”Om en annan lag eller förordning innehåller någon bestämmelse som avviker från denna lag, tillämpas den bestämmelsen”. Den innebär för att ta ett exempel, att kommunallagens bestämmelser om jäv ”tar över” motsvarande bestämmelser i förvaltningslagen. </a:t>
            </a:r>
          </a:p>
          <a:p>
            <a:endParaRPr lang="sv-SE" baseline="0" dirty="0"/>
          </a:p>
          <a:p>
            <a:r>
              <a:rPr lang="sv-SE" baseline="0" dirty="0"/>
              <a:t>I vissa speciallagar finns hänvisning till förvaltningslagen och vilka bestämmelser som gäller i den. </a:t>
            </a:r>
          </a:p>
          <a:p>
            <a:r>
              <a:rPr lang="sv-SE" baseline="0" dirty="0"/>
              <a:t>Tex för ärenden hos socialnämnden som avser myndighetsutövning mot enskild finns bestämmelser i 12 kap. 8 § SoL om vilka bestämmelser i FL som ska tillämpas. Och på samma sätt görs i 29 kap. 10 § skollagen</a:t>
            </a:r>
          </a:p>
          <a:p>
            <a:endParaRPr lang="sv-SE" baseline="0" dirty="0"/>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42</a:t>
            </a:fld>
            <a:endParaRPr lang="sv-SE"/>
          </a:p>
        </p:txBody>
      </p:sp>
    </p:spTree>
    <p:extLst>
      <p:ext uri="{BB962C8B-B14F-4D97-AF65-F5344CB8AC3E}">
        <p14:creationId xmlns:p14="http://schemas.microsoft.com/office/powerpoint/2010/main" val="9333193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5 § reglerar</a:t>
            </a:r>
            <a:r>
              <a:rPr lang="sv-SE" baseline="0" dirty="0"/>
              <a:t> grundläggande krav på legalitet, objektivitet och proportionalitet i myndigheternas verksamhet. Paragrafen gäller i all verksamhet som myndigheten bedriver, dvs vid såväl handläggning och beslutsfattande i enskilda ärenden som så kallat faktiskt handlande. </a:t>
            </a:r>
          </a:p>
          <a:p>
            <a:endParaRPr lang="sv-SE" baseline="0" dirty="0"/>
          </a:p>
          <a:p>
            <a:r>
              <a:rPr lang="sv-SE" baseline="0" dirty="0"/>
              <a:t>§ hade ingen motsvarighet i gamla förvaltningslagen. </a:t>
            </a:r>
          </a:p>
          <a:p>
            <a:endParaRPr lang="sv-SE" baseline="0" dirty="0"/>
          </a:p>
          <a:p>
            <a:r>
              <a:rPr lang="sv-SE" baseline="0" dirty="0"/>
              <a:t>Legalitetsprincipen – krav på att ingripande mot enskilda ska ha ett klart författningsstöd (</a:t>
            </a:r>
            <a:r>
              <a:rPr lang="sv-SE" baseline="0" dirty="0" err="1"/>
              <a:t>jmfr</a:t>
            </a:r>
            <a:r>
              <a:rPr lang="sv-SE" baseline="0" dirty="0"/>
              <a:t> 1 kap. 1 § RF ”den offentliga makten utövas under lagarna”. Ex. på författningsstöd kan vara allmänna bestämmelser i förvaltningslagen eller detaljerad reglering i tillämplig speciallagstiftning. </a:t>
            </a:r>
          </a:p>
          <a:p>
            <a:endParaRPr lang="sv-SE" baseline="0" dirty="0"/>
          </a:p>
          <a:p>
            <a:r>
              <a:rPr lang="sv-SE" baseline="0" dirty="0"/>
              <a:t>Objektivitetsprincipen – Lagstiftaren har ansett att det finns ett värde i att de allmänna krav på objektivitet och saklighet som anges i grundlagen också kommer till uttryck i den lag som direkt vänder sig till förvaltningsmyndigheterna och till de enskilda som berörs av deras verksamhet. Myndigheten ska i sin verksamhet således vara saklig och opartisk. Detta inbegriper även ett krav på respekt för allas likhet inför lagen. Lagtexten innebär också en markering av att tex diskriminering och andra formera av obefogad särbehandling inte får förekomma eftersom sådana åtgärder uppenbart strider mot objektivitetsprincipen. </a:t>
            </a:r>
          </a:p>
          <a:p>
            <a:endParaRPr lang="sv-SE" baseline="0" dirty="0"/>
          </a:p>
          <a:p>
            <a:r>
              <a:rPr lang="sv-SE" baseline="0" dirty="0"/>
              <a:t>Proportionalitetsprincipen innebär att en ingripande åtgärd ska vara ägnad att tillgodose det åsyftade ändamålet, vara nödvändig för att uppnå ändamålet och medföra fördelar som står i rimlig proportion till den skada som åtgärden förorsakar. Det ska alltså finnas en balans mellan mål och medel. </a:t>
            </a:r>
          </a:p>
          <a:p>
            <a:endParaRPr lang="sv-SE" baseline="0" dirty="0"/>
          </a:p>
          <a:p>
            <a:r>
              <a:rPr lang="sv-SE" baseline="0" dirty="0"/>
              <a:t>--------</a:t>
            </a:r>
          </a:p>
          <a:p>
            <a:endParaRPr lang="sv-SE" baseline="0" dirty="0"/>
          </a:p>
          <a:p>
            <a:r>
              <a:rPr lang="sv-SE" baseline="0" dirty="0"/>
              <a:t>6, 7 och 8 §§ ger uttryck för den servicenivå som enskilda kan förvänta sig vid kontakter med myndigheterna. </a:t>
            </a:r>
          </a:p>
          <a:p>
            <a:endParaRPr lang="sv-SE" baseline="0" dirty="0"/>
          </a:p>
          <a:p>
            <a:r>
              <a:rPr lang="sv-SE" baseline="0" dirty="0"/>
              <a:t>I 6§ står att myndigheterna ska vara serviceinriktade och på ett smidigt och enkelt sätt hjälpa enskilda så att de kan ta tillvara sina intressen. </a:t>
            </a:r>
          </a:p>
          <a:p>
            <a:endParaRPr lang="sv-SE" baseline="0" dirty="0"/>
          </a:p>
          <a:p>
            <a:r>
              <a:rPr lang="sv-SE" baseline="0" dirty="0"/>
              <a:t>I 7§ regleras grundläggande krav på myndigheterna att vara tillgängliga för kontakter med enskilda. </a:t>
            </a:r>
          </a:p>
          <a:p>
            <a:endParaRPr lang="sv-SE" baseline="0" dirty="0"/>
          </a:p>
          <a:p>
            <a:r>
              <a:rPr lang="sv-SE" baseline="0" dirty="0"/>
              <a:t>1 8 § regleras myndigheternas samverkansskyldighet gentemot varandra och i förhållande till allmänheten. </a:t>
            </a:r>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43</a:t>
            </a:fld>
            <a:endParaRPr lang="sv-SE"/>
          </a:p>
        </p:txBody>
      </p:sp>
    </p:spTree>
    <p:extLst>
      <p:ext uri="{BB962C8B-B14F-4D97-AF65-F5344CB8AC3E}">
        <p14:creationId xmlns:p14="http://schemas.microsoft.com/office/powerpoint/2010/main" val="28826634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lagtext</a:t>
            </a:r>
          </a:p>
        </p:txBody>
      </p:sp>
      <p:sp>
        <p:nvSpPr>
          <p:cNvPr id="4" name="Platshållare för bildnummer 3"/>
          <p:cNvSpPr>
            <a:spLocks noGrp="1"/>
          </p:cNvSpPr>
          <p:nvPr>
            <p:ph type="sldNum" sz="quarter" idx="10"/>
          </p:nvPr>
        </p:nvSpPr>
        <p:spPr/>
        <p:txBody>
          <a:bodyPr/>
          <a:lstStyle/>
          <a:p>
            <a:fld id="{4580192B-B213-41F8-89E6-39339E2F9D39}" type="slidenum">
              <a:rPr lang="sv-SE" smtClean="0"/>
              <a:t>44</a:t>
            </a:fld>
            <a:endParaRPr lang="sv-SE"/>
          </a:p>
        </p:txBody>
      </p:sp>
    </p:spTree>
    <p:extLst>
      <p:ext uri="{BB962C8B-B14F-4D97-AF65-F5344CB8AC3E}">
        <p14:creationId xmlns:p14="http://schemas.microsoft.com/office/powerpoint/2010/main" val="40174495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lagtext</a:t>
            </a:r>
          </a:p>
        </p:txBody>
      </p:sp>
      <p:sp>
        <p:nvSpPr>
          <p:cNvPr id="4" name="Platshållare för bildnummer 3"/>
          <p:cNvSpPr>
            <a:spLocks noGrp="1"/>
          </p:cNvSpPr>
          <p:nvPr>
            <p:ph type="sldNum" sz="quarter" idx="10"/>
          </p:nvPr>
        </p:nvSpPr>
        <p:spPr/>
        <p:txBody>
          <a:bodyPr/>
          <a:lstStyle/>
          <a:p>
            <a:fld id="{4580192B-B213-41F8-89E6-39339E2F9D39}" type="slidenum">
              <a:rPr lang="sv-SE" smtClean="0"/>
              <a:t>45</a:t>
            </a:fld>
            <a:endParaRPr lang="sv-SE"/>
          </a:p>
        </p:txBody>
      </p:sp>
    </p:spTree>
    <p:extLst>
      <p:ext uri="{BB962C8B-B14F-4D97-AF65-F5344CB8AC3E}">
        <p14:creationId xmlns:p14="http://schemas.microsoft.com/office/powerpoint/2010/main" val="29929902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lagtext</a:t>
            </a:r>
          </a:p>
        </p:txBody>
      </p:sp>
      <p:sp>
        <p:nvSpPr>
          <p:cNvPr id="4" name="Platshållare för bildnummer 3"/>
          <p:cNvSpPr>
            <a:spLocks noGrp="1"/>
          </p:cNvSpPr>
          <p:nvPr>
            <p:ph type="sldNum" sz="quarter" idx="10"/>
          </p:nvPr>
        </p:nvSpPr>
        <p:spPr/>
        <p:txBody>
          <a:bodyPr/>
          <a:lstStyle/>
          <a:p>
            <a:fld id="{4580192B-B213-41F8-89E6-39339E2F9D39}" type="slidenum">
              <a:rPr lang="sv-SE" smtClean="0"/>
              <a:t>46</a:t>
            </a:fld>
            <a:endParaRPr lang="sv-SE"/>
          </a:p>
        </p:txBody>
      </p:sp>
    </p:spTree>
    <p:extLst>
      <p:ext uri="{BB962C8B-B14F-4D97-AF65-F5344CB8AC3E}">
        <p14:creationId xmlns:p14="http://schemas.microsoft.com/office/powerpoint/2010/main" val="3722626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47</a:t>
            </a:fld>
            <a:endParaRPr lang="sv-SE"/>
          </a:p>
        </p:txBody>
      </p:sp>
    </p:spTree>
    <p:extLst>
      <p:ext uri="{BB962C8B-B14F-4D97-AF65-F5344CB8AC3E}">
        <p14:creationId xmlns:p14="http://schemas.microsoft.com/office/powerpoint/2010/main" val="40687388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48</a:t>
            </a:fld>
            <a:endParaRPr lang="sv-SE"/>
          </a:p>
        </p:txBody>
      </p:sp>
    </p:spTree>
    <p:extLst>
      <p:ext uri="{BB962C8B-B14F-4D97-AF65-F5344CB8AC3E}">
        <p14:creationId xmlns:p14="http://schemas.microsoft.com/office/powerpoint/2010/main" val="36780002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49</a:t>
            </a:fld>
            <a:endParaRPr lang="sv-SE"/>
          </a:p>
        </p:txBody>
      </p:sp>
    </p:spTree>
    <p:extLst>
      <p:ext uri="{BB962C8B-B14F-4D97-AF65-F5344CB8AC3E}">
        <p14:creationId xmlns:p14="http://schemas.microsoft.com/office/powerpoint/2010/main" val="292117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5</a:t>
            </a:fld>
            <a:endParaRPr lang="sv-SE"/>
          </a:p>
        </p:txBody>
      </p:sp>
    </p:spTree>
    <p:extLst>
      <p:ext uri="{BB962C8B-B14F-4D97-AF65-F5344CB8AC3E}">
        <p14:creationId xmlns:p14="http://schemas.microsoft.com/office/powerpoint/2010/main" val="42188686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pPr eaLnBrk="1" fontAlgn="auto" hangingPunct="1">
              <a:spcBef>
                <a:spcPts val="0"/>
              </a:spcBef>
              <a:spcAft>
                <a:spcPts val="0"/>
              </a:spcAft>
              <a:defRPr/>
            </a:pPr>
            <a:r>
              <a:rPr lang="sv-SE" dirty="0"/>
              <a:t>Första passet gick vi igen ett antal förvaltningsrättsliga principer varav en var offentlighetsprincipen. Men vad innebär den? 2 min bikupa. </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Offentlighetsprincipen innebär att myndigheternas verksamhet så långt möjligt ska bedrivas í öppna former och under insyn av allmänhet och massmedia. Det är en</a:t>
            </a:r>
            <a:r>
              <a:rPr lang="sv-SE" baseline="0" dirty="0"/>
              <a:t> grundsten i Sveriges demokratiska statsskick och har varit en del av svensk rätt sedan 1766 år </a:t>
            </a:r>
            <a:r>
              <a:rPr lang="sv-SE" baseline="0" dirty="0" err="1"/>
              <a:t>stryckfrihetsförordning</a:t>
            </a:r>
            <a:r>
              <a:rPr lang="sv-SE" baseline="0" dirty="0"/>
              <a:t>. </a:t>
            </a:r>
            <a:endParaRPr lang="sv-SE" dirty="0"/>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Offentlighetsprincipen består av tre huvuddelar: </a:t>
            </a:r>
            <a:r>
              <a:rPr lang="sv-SE" b="1" dirty="0"/>
              <a:t>*klick*</a:t>
            </a:r>
          </a:p>
          <a:p>
            <a:pPr>
              <a:defRPr/>
            </a:pPr>
            <a:r>
              <a:rPr lang="sv-SE" dirty="0"/>
              <a:t>Meddelarfriheten innebär att tjänstepersoner och andra, som arbetar i stat eller kommun, har rätt att lämna uppgifter till massmedia. </a:t>
            </a:r>
          </a:p>
          <a:p>
            <a:pPr>
              <a:defRPr/>
            </a:pPr>
            <a:endParaRPr lang="sv-SE" dirty="0"/>
          </a:p>
          <a:p>
            <a:pPr>
              <a:defRPr/>
            </a:pPr>
            <a:r>
              <a:rPr lang="sv-SE" dirty="0"/>
              <a:t>Rätten att meddela och offentliggöra uppgifter gäller inte alltid. I följande tre fall görs undantag från tryckfrihetsförordningens och yttrandefrihetsgrundlagen från denna rätt:</a:t>
            </a:r>
          </a:p>
          <a:p>
            <a:pPr marL="171450" indent="-171450">
              <a:buFontTx/>
              <a:buChar char="-"/>
              <a:defRPr/>
            </a:pPr>
            <a:r>
              <a:rPr lang="sv-SE" dirty="0"/>
              <a:t>det är inte rätt att meddela el. offentliggöra uppgifter, om uppgiftslämnaren därigenom gör sig skyldig till vissa allvarliga brott mot rikets säkerhet, t.ex. spioneri, eller vissa andra brott riktade mot staten</a:t>
            </a:r>
          </a:p>
          <a:p>
            <a:pPr marL="171450" indent="-171450">
              <a:buFontTx/>
              <a:buChar char="-"/>
              <a:defRPr/>
            </a:pPr>
            <a:r>
              <a:rPr lang="sv-SE" dirty="0"/>
              <a:t>det är inte tillåtet att med avsikt lämna ut en allmän handling som är hemlig för publicering</a:t>
            </a:r>
          </a:p>
          <a:p>
            <a:pPr marL="171450" indent="-171450">
              <a:buFontTx/>
              <a:buChar char="-"/>
              <a:defRPr/>
            </a:pPr>
            <a:r>
              <a:rPr lang="sv-SE" dirty="0"/>
              <a:t>det är inte tillåtet att avsiktligen bryta mot tystnadsplikter i de fall som anges i offentlighets- och sekretesslagen. </a:t>
            </a:r>
            <a:r>
              <a:rPr lang="sv-SE" b="1" dirty="0"/>
              <a:t>*Klick*</a:t>
            </a:r>
            <a:endParaRPr lang="sv-SE" dirty="0"/>
          </a:p>
          <a:p>
            <a:pPr>
              <a:defRPr/>
            </a:pPr>
            <a:endParaRPr lang="sv-SE" dirty="0"/>
          </a:p>
          <a:p>
            <a:pPr>
              <a:defRPr/>
            </a:pPr>
            <a:r>
              <a:rPr lang="sv-SE" dirty="0"/>
              <a:t>Domstolsförhandlingar är offentliga liksom vissa beslutande församlingars sammanträden ex. riksdagen, kommunfullmäktige </a:t>
            </a:r>
            <a:r>
              <a:rPr lang="sv-SE" b="1" dirty="0"/>
              <a:t>*KLICK*</a:t>
            </a:r>
            <a:endParaRPr lang="sv-SE" dirty="0"/>
          </a:p>
          <a:p>
            <a:pPr>
              <a:defRPr/>
            </a:pPr>
            <a:endParaRPr lang="sv-SE" dirty="0"/>
          </a:p>
          <a:p>
            <a:pPr>
              <a:defRPr/>
            </a:pPr>
            <a:r>
              <a:rPr lang="sv-SE" dirty="0"/>
              <a:t>Handlingsfriheten är det man oftast menar när man pratar om offentlighetsprincipen. I princip har alla, svenska medborgare och utlänningar (2 kap. 1 § TF, 14 kap. 5 § TF) rätt att läsa de handlingar som finns hos myndigheterna. Denna rätt begränsas på två sätt</a:t>
            </a:r>
          </a:p>
          <a:p>
            <a:pPr marL="171450" indent="-171450">
              <a:buFontTx/>
              <a:buChar char="-"/>
              <a:defRPr/>
            </a:pPr>
            <a:r>
              <a:rPr lang="sv-SE" dirty="0"/>
              <a:t>Allmänheten har bara rätt att läsa sådana handlingar som betecknas som allmänna handlingar</a:t>
            </a:r>
          </a:p>
          <a:p>
            <a:pPr marL="171450" indent="-171450">
              <a:buFontTx/>
              <a:buChar char="-"/>
              <a:defRPr/>
            </a:pPr>
            <a:r>
              <a:rPr lang="sv-SE" dirty="0"/>
              <a:t>En del allmänna handlingar är hemliga dvs omfattas av sekretess</a:t>
            </a:r>
          </a:p>
          <a:p>
            <a:pPr marL="171450" indent="-171450">
              <a:buFontTx/>
              <a:buChar char="-"/>
              <a:defRPr/>
            </a:pPr>
            <a:endParaRPr lang="sv-SE" dirty="0"/>
          </a:p>
          <a:p>
            <a:pPr marL="0" indent="0">
              <a:buFontTx/>
              <a:buNone/>
              <a:defRPr/>
            </a:pPr>
            <a:r>
              <a:rPr lang="sv-SE" dirty="0"/>
              <a:t>Huvudregeln</a:t>
            </a:r>
            <a:r>
              <a:rPr lang="sv-SE" baseline="0" dirty="0"/>
              <a:t> är alltså att enskilda alltid ska ha rätt att få ta del av och sprida allmänna handlingar samt vara med som åskådare vid förhandlingar, riksdagssammanträden och sammanträden av kommunfullmäktige. Principen finns till för att upprätthålla ett fritt och allsidigt meningsutbyte och för att det ska vara möjligt för enskilda att granska det offentligas verksamhet. </a:t>
            </a:r>
            <a:endParaRPr lang="sv-SE" dirty="0"/>
          </a:p>
        </p:txBody>
      </p:sp>
      <p:sp>
        <p:nvSpPr>
          <p:cNvPr id="1741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5DA8CD-757C-46A9-AC8F-13737404CC0D}" type="slidenum">
              <a:rPr lang="sv-SE" altLang="sv-SE" smtClean="0">
                <a:latin typeface="Calibri" panose="020F0502020204030204" pitchFamily="34" charset="0"/>
              </a:rPr>
              <a:pPr/>
              <a:t>50</a:t>
            </a:fld>
            <a:endParaRPr lang="sv-SE" altLang="sv-SE">
              <a:latin typeface="Calibri" panose="020F0502020204030204" pitchFamily="34" charset="0"/>
            </a:endParaRPr>
          </a:p>
        </p:txBody>
      </p:sp>
    </p:spTree>
    <p:extLst>
      <p:ext uri="{BB962C8B-B14F-4D97-AF65-F5344CB8AC3E}">
        <p14:creationId xmlns:p14="http://schemas.microsoft.com/office/powerpoint/2010/main" val="34387959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a:t>Vad är en handling? När är den allmän? Diskutera</a:t>
            </a:r>
          </a:p>
          <a:p>
            <a:r>
              <a:rPr lang="sv-SE" altLang="sv-SE" dirty="0"/>
              <a:t>----------</a:t>
            </a:r>
          </a:p>
          <a:p>
            <a:r>
              <a:rPr lang="sv-SE" altLang="sv-SE" dirty="0"/>
              <a:t>En handling kan beskrivas som någonting, som innehåller information av något slag. Enligt tryckfrihetsförordningen är en handling en framställning i skrift eller bild, men också en upptagning som man kan läsa, avlyssna eller uppfatta med tekniskt hjälpmedel (2 kap. 3 § TF). Begreppet handling omfattar alltså inte bara ett skriftligt dokument på papper, även om det vanligast är det t.ex. brev, protokoll, beslutsunderlag och beslut. Utan även t.ex. en bandinspelning, en videoupptagning eller elektronisk upptagning tex e-post. </a:t>
            </a:r>
            <a:r>
              <a:rPr lang="sv-SE" altLang="sv-SE" b="1" dirty="0"/>
              <a:t>*KLICK*</a:t>
            </a:r>
            <a:endParaRPr lang="sv-SE" altLang="sv-SE" dirty="0"/>
          </a:p>
          <a:p>
            <a:endParaRPr lang="sv-SE" altLang="sv-SE" dirty="0"/>
          </a:p>
          <a:p>
            <a:r>
              <a:rPr lang="sv-SE" altLang="sv-SE" dirty="0"/>
              <a:t>En handling är allmän om den förvaras hos en myndighet och är att anse som inkommen till eller upprättad hos myndigheten. </a:t>
            </a:r>
          </a:p>
          <a:p>
            <a:endParaRPr lang="sv-SE" altLang="sv-SE" dirty="0"/>
          </a:p>
          <a:p>
            <a:r>
              <a:rPr lang="sv-SE" altLang="sv-SE" dirty="0"/>
              <a:t>För att en handling ska vara allmän krävs att den förvaras hos myndigheten. En handling anses </a:t>
            </a:r>
            <a:r>
              <a:rPr lang="sv-SE" altLang="sv-SE" b="1" dirty="0"/>
              <a:t>förvarad</a:t>
            </a:r>
            <a:r>
              <a:rPr lang="sv-SE" altLang="sv-SE" dirty="0"/>
              <a:t> hos myndigheten även om den tillfälligt finns utanför myndigheten, t.ex. vid ett hembesök eller om en tjänsteman tagit hem den för att arbeta med den. </a:t>
            </a:r>
          </a:p>
          <a:p>
            <a:endParaRPr lang="sv-SE" altLang="sv-SE" dirty="0"/>
          </a:p>
          <a:p>
            <a:r>
              <a:rPr lang="sv-SE" altLang="sv-SE" dirty="0"/>
              <a:t>Om det gäller en dataupptagning anses den förvarad hos myndigheten om den är tillgänglig för myndigheten med hjälp av den teknik som myndigheten själv använder. </a:t>
            </a:r>
          </a:p>
          <a:p>
            <a:endParaRPr lang="sv-SE" altLang="sv-SE" dirty="0"/>
          </a:p>
          <a:p>
            <a:r>
              <a:rPr lang="sv-SE" altLang="sv-SE" dirty="0"/>
              <a:t>En handling anses </a:t>
            </a:r>
            <a:r>
              <a:rPr lang="sv-SE" altLang="sv-SE" b="1" dirty="0"/>
              <a:t>inkommen</a:t>
            </a:r>
            <a:r>
              <a:rPr lang="sv-SE" altLang="sv-SE" dirty="0"/>
              <a:t> till en myndighet när den har anlänt till myndigheten eller kommit behörig tjänsteman till handa (2 kap. 6 § TF). Det sistnämnda kan vara aktuellt om en tjänsteman har tagit emot en handling utanför myndighetens lokaler. Då krävs det att tjänstemannen är behörig, vilket är fallet om tjänstemannen handlägger sådana ärenden som handlingen avser. Ett exempel på detta kan vara att en tjänsteman får en handling vid ett hembesök eller vid ett möte utanför myndigheten. </a:t>
            </a:r>
          </a:p>
          <a:p>
            <a:endParaRPr lang="sv-SE" altLang="sv-SE" dirty="0"/>
          </a:p>
          <a:p>
            <a:r>
              <a:rPr lang="sv-SE" altLang="sv-SE" dirty="0"/>
              <a:t>Ett</a:t>
            </a:r>
            <a:r>
              <a:rPr lang="sv-SE" altLang="sv-SE" baseline="0" dirty="0"/>
              <a:t> privat brev eller annat privat meddelande ska bara ses som en allmän handling om innehållet gäller ett ärende eller annan fråga som angår myndigheten och som ej är avsedd för mottagaren endast som innehavare av annan ställning (tex facklig).  </a:t>
            </a:r>
            <a:r>
              <a:rPr lang="sv-SE" altLang="sv-SE" dirty="0"/>
              <a:t>(2 kap. 14 § TF). Det är alltså innehållets karaktär som styr om</a:t>
            </a:r>
            <a:r>
              <a:rPr lang="sv-SE" altLang="sv-SE" baseline="0" dirty="0"/>
              <a:t> handlingen är att anse som allmän eller inte. Meddelandets utformning eller adressering får mindre betydelse. E-post och andra digitala meddelanden kan bli allmänna handlingar om de rör en fråga som angår myndigheten. Detta gäller även om de skickats till befattningshavaren personligen. </a:t>
            </a:r>
            <a:endParaRPr lang="sv-SE" altLang="sv-SE" dirty="0"/>
          </a:p>
          <a:p>
            <a:endParaRPr lang="sv-SE" altLang="sv-SE" dirty="0"/>
          </a:p>
          <a:p>
            <a:r>
              <a:rPr lang="sv-SE" altLang="sv-SE" dirty="0"/>
              <a:t>För dataupptagningar gäller en särskild regel. En sådan handling anses inkommen då någon har gjort den tillgänglig för myndigheten på ett sådant sätt att den ska anses förvarad där, dvs. att myndigheten kan läsa den med sin vanliga teknik. Ett e-postmeddelande som kommer till en tjänsteman anses </a:t>
            </a:r>
            <a:r>
              <a:rPr lang="sv-SE" altLang="sv-SE" dirty="0" err="1"/>
              <a:t>inkommet</a:t>
            </a:r>
            <a:r>
              <a:rPr lang="sv-SE" altLang="sv-SE" dirty="0"/>
              <a:t> så snart det finns tillgängligt för läsning. Det har ingen betydelse om tjänstemannen har öppnat och läst det eller inte. Ett faxmeddelande blir allmän handling när meddelandet har skrivits ut. </a:t>
            </a:r>
          </a:p>
          <a:p>
            <a:endParaRPr lang="sv-SE" altLang="sv-SE" dirty="0"/>
          </a:p>
          <a:p>
            <a:r>
              <a:rPr lang="sv-SE" altLang="sv-SE" dirty="0"/>
              <a:t>En handling anses </a:t>
            </a:r>
            <a:r>
              <a:rPr lang="sv-SE" altLang="sv-SE" b="1" dirty="0"/>
              <a:t>upprättad </a:t>
            </a:r>
            <a:r>
              <a:rPr lang="sv-SE" altLang="sv-SE" dirty="0"/>
              <a:t>hos myndigheten, när den har expedierats (2 kap. 7 § TF). Om en myndighet skickar handlingen (expedierar) till någon utanför myndigheten, t.ex. en enskild person, ett företag eller en annan myndighet, anses den upprättad och blir därmed allmän handling. </a:t>
            </a:r>
          </a:p>
          <a:p>
            <a:endParaRPr lang="sv-SE" altLang="sv-SE" dirty="0"/>
          </a:p>
          <a:p>
            <a:r>
              <a:rPr lang="sv-SE" altLang="sv-SE" dirty="0"/>
              <a:t>Även en handling som inte har expedierats anses upprättad när det ärende som den hör till har slutbehandlats hos myndigheten. För att ett ärende ska anses som slutbehandlat krävs inte att det har avgjorts med ett beslut, utan det räcker med att myndigheten har avslutat handläggningen av ärendet. </a:t>
            </a:r>
          </a:p>
          <a:p>
            <a:endParaRPr lang="sv-SE" altLang="sv-SE" dirty="0"/>
          </a:p>
          <a:p>
            <a:r>
              <a:rPr lang="sv-SE" altLang="sv-SE" dirty="0"/>
              <a:t>Ett diarium, en journal och sådant register som förs fortlöpande anses upprättat när handlingen är färdig att användas, dvs. i princip när anteckningen är klar.</a:t>
            </a:r>
          </a:p>
          <a:p>
            <a:endParaRPr lang="sv-SE" altLang="sv-SE" dirty="0"/>
          </a:p>
          <a:p>
            <a:r>
              <a:rPr lang="sv-SE" altLang="sv-SE" dirty="0"/>
              <a:t>Ett beslut som ska avkunnas eller expedieras och protokoll eller annan handling som hör till ett sådant beslut, anses upprättat när beslutet har avkunnats eller expedierats.</a:t>
            </a:r>
          </a:p>
          <a:p>
            <a:endParaRPr lang="sv-SE" altLang="sv-SE" dirty="0"/>
          </a:p>
          <a:p>
            <a:r>
              <a:rPr lang="sv-SE" altLang="sv-SE" dirty="0"/>
              <a:t>En s.k. minnesanteckning ska inte anses som en allmän handling om den inte har expedierats eller tagits om hand för arkivering. Med minnesanteckning avses i TF t.ex. promemorior, rättsutredningar och andra handlingar, som har kommit till endast för ärendets föredragning eller beredning. </a:t>
            </a:r>
          </a:p>
          <a:p>
            <a:endParaRPr lang="sv-SE" altLang="sv-SE" dirty="0"/>
          </a:p>
          <a:p>
            <a:r>
              <a:rPr lang="sv-SE" altLang="sv-SE" dirty="0"/>
              <a:t>Om anteckningarna tillför ärendet sakuppgifter är de i den delen inte att anse som minnesanteckningar utan då gäller samma regler som för en upprättad handling. </a:t>
            </a:r>
          </a:p>
        </p:txBody>
      </p:sp>
      <p:sp>
        <p:nvSpPr>
          <p:cNvPr id="1946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3CBF604-2AA2-4CD5-B261-88C1BE9D3103}" type="slidenum">
              <a:rPr lang="sv-SE" altLang="sv-SE" smtClean="0">
                <a:latin typeface="Calibri" panose="020F0502020204030204" pitchFamily="34" charset="0"/>
              </a:rPr>
              <a:pPr/>
              <a:t>51</a:t>
            </a:fld>
            <a:endParaRPr lang="sv-SE" altLang="sv-SE">
              <a:latin typeface="Calibri" panose="020F0502020204030204" pitchFamily="34" charset="0"/>
            </a:endParaRPr>
          </a:p>
        </p:txBody>
      </p:sp>
    </p:spTree>
    <p:extLst>
      <p:ext uri="{BB962C8B-B14F-4D97-AF65-F5344CB8AC3E}">
        <p14:creationId xmlns:p14="http://schemas.microsoft.com/office/powerpoint/2010/main" val="36061023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52</a:t>
            </a:fld>
            <a:endParaRPr lang="sv-SE"/>
          </a:p>
        </p:txBody>
      </p:sp>
    </p:spTree>
    <p:extLst>
      <p:ext uri="{BB962C8B-B14F-4D97-AF65-F5344CB8AC3E}">
        <p14:creationId xmlns:p14="http://schemas.microsoft.com/office/powerpoint/2010/main" val="31277184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a:t>Offentlighets- och sekretesslagen innehåller både bestämmelser om förbud mot att lämna ut allmänna handlingar och om tystnadsplikt i det allmännas tjänst (1 kap. 1 § OSL). </a:t>
            </a:r>
          </a:p>
          <a:p>
            <a:endParaRPr lang="sv-SE" altLang="sv-SE" dirty="0"/>
          </a:p>
          <a:p>
            <a:r>
              <a:rPr lang="sv-SE" altLang="sv-SE" dirty="0"/>
              <a:t>Att det råder sekretess för en viss uppgift innebär att uppgiften varken får avslöjas muntligt eller att en handling där uppgiften finns får lämnas ut. Sekretessen gäller för alla anställda vid en myndighet, men också för uppdragstagare, förtroendevalda och andra likställda. </a:t>
            </a:r>
          </a:p>
          <a:p>
            <a:endParaRPr lang="sv-SE" altLang="sv-SE" dirty="0"/>
          </a:p>
          <a:p>
            <a:r>
              <a:rPr lang="sv-SE" altLang="sv-SE" dirty="0"/>
              <a:t>Sekretessen gäller mot allmänheten och i princip mot andra myndigheter. </a:t>
            </a:r>
          </a:p>
          <a:p>
            <a:endParaRPr lang="sv-SE" altLang="sv-SE" dirty="0"/>
          </a:p>
          <a:p>
            <a:r>
              <a:rPr lang="sv-SE" altLang="sv-SE" dirty="0"/>
              <a:t>I </a:t>
            </a:r>
            <a:r>
              <a:rPr lang="sv-SE" altLang="sv-SE" dirty="0" err="1"/>
              <a:t>sekretessammanhang</a:t>
            </a:r>
            <a:r>
              <a:rPr lang="sv-SE" altLang="sv-SE" dirty="0"/>
              <a:t> ses varje kommunal nämnd med underlydande förvaltning som en myndighet. Det betyder att uppgifter som förekommer inom en nämnd inte kan lämnas till en annan nämnd utan hänsyn tagen till bestämmelserna i OSL. </a:t>
            </a:r>
          </a:p>
          <a:p>
            <a:endParaRPr lang="sv-SE" altLang="sv-SE" dirty="0"/>
          </a:p>
          <a:p>
            <a:r>
              <a:rPr lang="sv-SE" altLang="sv-SE" dirty="0"/>
              <a:t>Sekretess gäller också mot andra verksamhetsgrenar inom en och samma myndighet, när verksamhetsgrenarna är att betrakta som självständiga i förhållande till varandra. </a:t>
            </a:r>
          </a:p>
          <a:p>
            <a:endParaRPr lang="sv-SE" altLang="sv-SE" dirty="0"/>
          </a:p>
          <a:p>
            <a:r>
              <a:rPr lang="sv-SE" altLang="sv-SE" dirty="0"/>
              <a:t>Inom samma verksamhetsgren gäller s.k. inre sekretess, vilket innebär att en tjänsteman inte har rätt att ta del av uppgifter som hen inte behöver för att kunna utföra sina arbetsuppgifter. </a:t>
            </a:r>
          </a:p>
        </p:txBody>
      </p:sp>
      <p:sp>
        <p:nvSpPr>
          <p:cNvPr id="2253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5A15D1-5E7B-4FFF-AA26-10E09515A945}" type="slidenum">
              <a:rPr lang="sv-SE" altLang="sv-SE" smtClean="0">
                <a:latin typeface="Calibri" panose="020F0502020204030204" pitchFamily="34" charset="0"/>
              </a:rPr>
              <a:pPr/>
              <a:t>53</a:t>
            </a:fld>
            <a:endParaRPr lang="sv-SE" altLang="sv-SE">
              <a:latin typeface="Calibri" panose="020F0502020204030204" pitchFamily="34" charset="0"/>
            </a:endParaRPr>
          </a:p>
        </p:txBody>
      </p:sp>
    </p:spTree>
    <p:extLst>
      <p:ext uri="{BB962C8B-B14F-4D97-AF65-F5344CB8AC3E}">
        <p14:creationId xmlns:p14="http://schemas.microsoft.com/office/powerpoint/2010/main" val="11032999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a:t>Röjer någon uppgift, som han är pliktig att hemlighålla enligt lag eller annan författning eller enligt förordnande eller förbehåll som har meddelats med stöd av lag eller annan författning, eller utnyttjar han olovligen sådan hemlighet, dömes, om ej gärningen eljest är särskilt belagd med straff, för brott mot tystnadsplikt till böter eller fängelse i högst ett år.</a:t>
            </a:r>
          </a:p>
          <a:p>
            <a:r>
              <a:rPr lang="sv-SE" altLang="sv-SE"/>
              <a:t>Den som av oaktsamhet begår gärning som avses i första stycket, dömes till böter. I ringa fall skall dock ej dömas till ansvar. </a:t>
            </a:r>
          </a:p>
          <a:p>
            <a:endParaRPr lang="sv-SE" altLang="sv-SE"/>
          </a:p>
          <a:p>
            <a:r>
              <a:rPr lang="sv-SE" altLang="sv-SE"/>
              <a:t>Brott mot tystnadsplikt ligger under allmänt åtal, vilket betyder att det är åklagaren som beslutar om åtal. </a:t>
            </a:r>
          </a:p>
          <a:p>
            <a:endParaRPr lang="sv-SE" altLang="sv-SE"/>
          </a:p>
        </p:txBody>
      </p:sp>
      <p:sp>
        <p:nvSpPr>
          <p:cNvPr id="2458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BE3524-CB66-4ACE-A31C-0144037902D9}" type="slidenum">
              <a:rPr lang="sv-SE" altLang="sv-SE" smtClean="0">
                <a:latin typeface="Calibri" panose="020F0502020204030204" pitchFamily="34" charset="0"/>
              </a:rPr>
              <a:pPr/>
              <a:t>54</a:t>
            </a:fld>
            <a:endParaRPr lang="sv-SE" altLang="sv-SE">
              <a:latin typeface="Calibri" panose="020F0502020204030204" pitchFamily="34" charset="0"/>
            </a:endParaRPr>
          </a:p>
        </p:txBody>
      </p:sp>
    </p:spTree>
    <p:extLst>
      <p:ext uri="{BB962C8B-B14F-4D97-AF65-F5344CB8AC3E}">
        <p14:creationId xmlns:p14="http://schemas.microsoft.com/office/powerpoint/2010/main" val="24582873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a:p>
        </p:txBody>
      </p:sp>
      <p:sp>
        <p:nvSpPr>
          <p:cNvPr id="2662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74E400-3520-466D-896E-28C6DBBEDE62}" type="slidenum">
              <a:rPr lang="sv-SE" altLang="sv-SE" smtClean="0">
                <a:latin typeface="Calibri" panose="020F0502020204030204" pitchFamily="34" charset="0"/>
              </a:rPr>
              <a:pPr/>
              <a:t>55</a:t>
            </a:fld>
            <a:endParaRPr lang="sv-SE" altLang="sv-SE">
              <a:latin typeface="Calibri" panose="020F0502020204030204" pitchFamily="34" charset="0"/>
            </a:endParaRPr>
          </a:p>
        </p:txBody>
      </p:sp>
    </p:spTree>
    <p:extLst>
      <p:ext uri="{BB962C8B-B14F-4D97-AF65-F5344CB8AC3E}">
        <p14:creationId xmlns:p14="http://schemas.microsoft.com/office/powerpoint/2010/main" val="17216703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dirty="0"/>
              <a:t>Det finns tre nivåer av sekretess. </a:t>
            </a:r>
          </a:p>
          <a:p>
            <a:endParaRPr lang="sv-SE" altLang="sv-SE" dirty="0"/>
          </a:p>
          <a:p>
            <a:r>
              <a:rPr lang="sv-SE" altLang="sv-SE" dirty="0"/>
              <a:t>Den strängaste formen innehåller inget skaderekvisit, vilket brukar benämnas absolut sekretess. Det innebär att uppgiften ska hållas hemlig oavsett vilka följderna blir om uppgiften röjs. Det behöver med andra ord inte göras någon </a:t>
            </a:r>
            <a:r>
              <a:rPr lang="sv-SE" altLang="sv-SE" dirty="0" err="1"/>
              <a:t>menprövning</a:t>
            </a:r>
            <a:r>
              <a:rPr lang="sv-SE" altLang="sv-SE" dirty="0"/>
              <a:t> – för det spelar ingen roll. Uppgiften lämnas inte ut.</a:t>
            </a:r>
          </a:p>
          <a:p>
            <a:endParaRPr lang="sv-SE" altLang="sv-SE" dirty="0"/>
          </a:p>
          <a:p>
            <a:r>
              <a:rPr lang="sv-SE" altLang="sv-SE" dirty="0"/>
              <a:t>Ex på verksamhet som har absolut sekretess är kommunal familjerådgivning (26 kap. 3 § OSL).</a:t>
            </a:r>
          </a:p>
          <a:p>
            <a:r>
              <a:rPr lang="sv-SE" altLang="sv-SE" dirty="0"/>
              <a:t>------------</a:t>
            </a:r>
          </a:p>
          <a:p>
            <a:r>
              <a:rPr lang="sv-SE" altLang="sv-SE" dirty="0"/>
              <a:t>Den näst strängaste formen,</a:t>
            </a:r>
            <a:r>
              <a:rPr lang="sv-SE" altLang="sv-SE" baseline="0" dirty="0"/>
              <a:t> stark sekretess. Det innebär att uppgifter om enskilda får inte lämnas ut om det inte står klart att det kan ske utan risk för men för den enskilde eller den enskildes närstående. </a:t>
            </a:r>
            <a:r>
              <a:rPr lang="sv-SE" altLang="sv-SE" dirty="0"/>
              <a:t>Utgångspunkten är alltså att uppgiften omfattas av sekretess, vid </a:t>
            </a:r>
            <a:r>
              <a:rPr lang="sv-SE" altLang="sv-SE" dirty="0" err="1"/>
              <a:t>menprövningen</a:t>
            </a:r>
            <a:r>
              <a:rPr lang="sv-SE" altLang="sv-SE" dirty="0"/>
              <a:t> prövas ifall uppgiften kan lämnas ut utan att någon lider men, bara om så är fallet kan uppgiften lämnas ut. </a:t>
            </a:r>
          </a:p>
          <a:p>
            <a:endParaRPr lang="sv-SE" altLang="sv-SE" dirty="0"/>
          </a:p>
          <a:p>
            <a:r>
              <a:rPr lang="sv-SE" altLang="sv-SE" dirty="0"/>
              <a:t>Ex. på verksamhet som har stark sekretess är </a:t>
            </a:r>
          </a:p>
          <a:p>
            <a:pPr marL="171450" indent="-171450">
              <a:buFont typeface="Arial" panose="020B0604020202020204" pitchFamily="34" charset="0"/>
              <a:buChar char="•"/>
            </a:pPr>
            <a:r>
              <a:rPr lang="sv-SE" altLang="sv-SE" dirty="0"/>
              <a:t>socialtjänsten (26 kap. 1 § OSL)</a:t>
            </a:r>
          </a:p>
          <a:p>
            <a:pPr marL="171450" indent="-171450">
              <a:buFont typeface="Arial" panose="020B0604020202020204" pitchFamily="34" charset="0"/>
              <a:buChar char="•"/>
            </a:pPr>
            <a:r>
              <a:rPr lang="sv-SE" altLang="sv-SE" dirty="0"/>
              <a:t>Förskola</a:t>
            </a:r>
            <a:r>
              <a:rPr lang="sv-SE" altLang="sv-SE" baseline="0" dirty="0"/>
              <a:t> och annan pedagogisk omsorg (23 kap. 1 § och 23 kap. 5 § OSL)</a:t>
            </a:r>
          </a:p>
          <a:p>
            <a:pPr marL="171450" indent="-171450">
              <a:buFont typeface="Arial" panose="020B0604020202020204" pitchFamily="34" charset="0"/>
              <a:buChar char="•"/>
            </a:pPr>
            <a:r>
              <a:rPr lang="sv-SE" altLang="sv-SE" baseline="0" dirty="0"/>
              <a:t>Elevhälsan (medicinsk, psykologisk, psykosocial, specialpedagogisk insats) (25 kap. 1 § OSL)</a:t>
            </a:r>
          </a:p>
          <a:p>
            <a:pPr marL="171450" indent="-171450">
              <a:buFont typeface="Arial" panose="020B0604020202020204" pitchFamily="34" charset="0"/>
              <a:buChar char="•"/>
            </a:pPr>
            <a:r>
              <a:rPr lang="sv-SE" altLang="sv-SE" baseline="0" dirty="0"/>
              <a:t>Hälso- och sjukvård</a:t>
            </a:r>
            <a:endParaRPr lang="sv-SE" altLang="sv-SE" dirty="0"/>
          </a:p>
          <a:p>
            <a:r>
              <a:rPr lang="sv-SE" altLang="sv-SE" dirty="0"/>
              <a:t>---------</a:t>
            </a:r>
          </a:p>
          <a:p>
            <a:r>
              <a:rPr lang="sv-SE" altLang="sv-SE" dirty="0"/>
              <a:t>Den mildaste formen av sekretess, svag sekretess har vad vi jurister kallar</a:t>
            </a:r>
            <a:r>
              <a:rPr lang="sv-SE" altLang="sv-SE" baseline="0" dirty="0"/>
              <a:t> för ett </a:t>
            </a:r>
            <a:r>
              <a:rPr lang="sv-SE" altLang="sv-SE" dirty="0"/>
              <a:t>rakt skaderekvisit.</a:t>
            </a:r>
            <a:r>
              <a:rPr lang="sv-SE" altLang="sv-SE" baseline="0" dirty="0"/>
              <a:t> Det</a:t>
            </a:r>
            <a:r>
              <a:rPr lang="sv-SE" altLang="sv-SE" dirty="0"/>
              <a:t> innebär att det</a:t>
            </a:r>
            <a:r>
              <a:rPr lang="sv-SE" altLang="sv-SE" baseline="0" dirty="0"/>
              <a:t> finns en presumtion för offentlighet och </a:t>
            </a:r>
            <a:r>
              <a:rPr lang="sv-SE" altLang="sv-SE" dirty="0"/>
              <a:t>att sekretess bara råder för uppgiften om det kan antas att uppgiftens röjande medför men för den som uppgiften rör eller någon närstående till denne. Vid </a:t>
            </a:r>
            <a:r>
              <a:rPr lang="sv-SE" altLang="sv-SE" dirty="0" err="1"/>
              <a:t>menprövningen</a:t>
            </a:r>
            <a:r>
              <a:rPr lang="sv-SE" altLang="sv-SE" dirty="0"/>
              <a:t> prövas ifall någon lider men om uppgiften lämnas ut, om så är fallet så omfattas uppgiften av sekretess. </a:t>
            </a:r>
          </a:p>
          <a:p>
            <a:endParaRPr lang="sv-SE" altLang="sv-SE" dirty="0"/>
          </a:p>
          <a:p>
            <a:r>
              <a:rPr lang="sv-SE" altLang="sv-SE" dirty="0"/>
              <a:t>Ex. på verksamhet som har rakt skaderekvisit är</a:t>
            </a:r>
          </a:p>
          <a:p>
            <a:pPr marL="171450" indent="-171450">
              <a:buFont typeface="Arial" panose="020B0604020202020204" pitchFamily="34" charset="0"/>
              <a:buChar char="•"/>
            </a:pPr>
            <a:r>
              <a:rPr lang="sv-SE" altLang="sv-SE" dirty="0"/>
              <a:t>uppgifter</a:t>
            </a:r>
            <a:r>
              <a:rPr lang="sv-SE" altLang="sv-SE" baseline="0" dirty="0"/>
              <a:t> hos tillstånds- eller tillsynsmyndighet enligt alkohollagen</a:t>
            </a:r>
          </a:p>
          <a:p>
            <a:pPr marL="171450" indent="-171450">
              <a:buFont typeface="Arial" panose="020B0604020202020204" pitchFamily="34" charset="0"/>
              <a:buChar char="•"/>
            </a:pPr>
            <a:r>
              <a:rPr lang="sv-SE" altLang="sv-SE" baseline="0" dirty="0"/>
              <a:t>Sekretess i särskild elevstödjande verksamhet (23 kap. 2 § OSL)</a:t>
            </a:r>
          </a:p>
          <a:p>
            <a:pPr marL="0" indent="0">
              <a:buFont typeface="Arial" panose="020B0604020202020204" pitchFamily="34" charset="0"/>
              <a:buNone/>
            </a:pPr>
            <a:r>
              <a:rPr lang="sv-SE" altLang="sv-SE" baseline="0" dirty="0"/>
              <a:t>------</a:t>
            </a:r>
          </a:p>
          <a:p>
            <a:pPr marL="0" indent="0">
              <a:buFont typeface="Arial" panose="020B0604020202020204" pitchFamily="34" charset="0"/>
              <a:buNone/>
            </a:pPr>
            <a:r>
              <a:rPr lang="sv-SE" altLang="sv-SE" baseline="0" dirty="0"/>
              <a:t>Sen finns det faktiskt också uppgifter som inte omfattas av sekretess alls. Tex </a:t>
            </a:r>
          </a:p>
          <a:p>
            <a:pPr marL="171450" indent="-171450">
              <a:buFont typeface="Arial" panose="020B0604020202020204" pitchFamily="34" charset="0"/>
              <a:buChar char="•"/>
            </a:pPr>
            <a:r>
              <a:rPr lang="sv-SE" altLang="sv-SE" baseline="0" dirty="0"/>
              <a:t>beslut om omedelbart omhändertagande och beslut om vård med stöd av lagen om vård av missbrukare (LVM) och lagen om vård av unga (LVU) (26 kap. 7 § OSL)</a:t>
            </a:r>
          </a:p>
          <a:p>
            <a:pPr marL="171450" indent="-171450">
              <a:buFont typeface="Arial" panose="020B0604020202020204" pitchFamily="34" charset="0"/>
              <a:buChar char="•"/>
            </a:pPr>
            <a:r>
              <a:rPr lang="sv-SE" altLang="sv-SE" baseline="0" dirty="0"/>
              <a:t>Beslut i ärende om legitimation hos Lärarnas ansvarsnämnd (23 kap. 7b § OSL)</a:t>
            </a:r>
            <a:endParaRPr lang="sv-SE" altLang="sv-SE" dirty="0"/>
          </a:p>
        </p:txBody>
      </p:sp>
      <p:sp>
        <p:nvSpPr>
          <p:cNvPr id="2867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B540B7-D5B7-48EB-B2A3-0F61B19A52ED}" type="slidenum">
              <a:rPr lang="sv-SE" altLang="sv-SE" smtClean="0">
                <a:latin typeface="Calibri" panose="020F0502020204030204" pitchFamily="34" charset="0"/>
              </a:rPr>
              <a:pPr/>
              <a:t>56</a:t>
            </a:fld>
            <a:endParaRPr lang="sv-SE" altLang="sv-SE">
              <a:latin typeface="Calibri" panose="020F0502020204030204" pitchFamily="34" charset="0"/>
            </a:endParaRPr>
          </a:p>
        </p:txBody>
      </p:sp>
    </p:spTree>
    <p:extLst>
      <p:ext uri="{BB962C8B-B14F-4D97-AF65-F5344CB8AC3E}">
        <p14:creationId xmlns:p14="http://schemas.microsoft.com/office/powerpoint/2010/main" val="13018432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pPr>
              <a:defRPr/>
            </a:pPr>
            <a:r>
              <a:rPr lang="sv-SE" dirty="0"/>
              <a:t>Frågan om när det är tillåtet att bryta sekretessen inom regleras närmare i OSL. </a:t>
            </a:r>
          </a:p>
          <a:p>
            <a:pPr>
              <a:defRPr/>
            </a:pPr>
            <a:endParaRPr lang="sv-SE" dirty="0"/>
          </a:p>
          <a:p>
            <a:pPr>
              <a:defRPr/>
            </a:pPr>
            <a:endParaRPr lang="sv-SE" dirty="0"/>
          </a:p>
        </p:txBody>
      </p:sp>
      <p:sp>
        <p:nvSpPr>
          <p:cNvPr id="368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1FA945-5AB7-4161-B4F9-64AEA6158433}" type="slidenum">
              <a:rPr lang="sv-SE" altLang="sv-SE" smtClean="0">
                <a:latin typeface="Calibri" panose="020F0502020204030204" pitchFamily="34" charset="0"/>
              </a:rPr>
              <a:pPr/>
              <a:t>57</a:t>
            </a:fld>
            <a:endParaRPr lang="sv-SE" altLang="sv-SE">
              <a:latin typeface="Calibri" panose="020F0502020204030204" pitchFamily="34" charset="0"/>
            </a:endParaRPr>
          </a:p>
        </p:txBody>
      </p:sp>
    </p:spTree>
    <p:extLst>
      <p:ext uri="{BB962C8B-B14F-4D97-AF65-F5344CB8AC3E}">
        <p14:creationId xmlns:p14="http://schemas.microsoft.com/office/powerpoint/2010/main" val="13189920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5120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DA3F20-13BC-47E0-87C3-6B8235F10E28}" type="slidenum">
              <a:rPr lang="sv-SE" altLang="sv-SE" smtClean="0">
                <a:latin typeface="Calibri" panose="020F0502020204030204" pitchFamily="34" charset="0"/>
              </a:rPr>
              <a:pPr/>
              <a:t>59</a:t>
            </a:fld>
            <a:endParaRPr lang="sv-SE" altLang="sv-SE">
              <a:latin typeface="Calibri" panose="020F0502020204030204" pitchFamily="34" charset="0"/>
            </a:endParaRPr>
          </a:p>
        </p:txBody>
      </p:sp>
    </p:spTree>
    <p:extLst>
      <p:ext uri="{BB962C8B-B14F-4D97-AF65-F5344CB8AC3E}">
        <p14:creationId xmlns:p14="http://schemas.microsoft.com/office/powerpoint/2010/main" val="14810189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60</a:t>
            </a:fld>
            <a:endParaRPr lang="sv-SE"/>
          </a:p>
        </p:txBody>
      </p:sp>
    </p:spTree>
    <p:extLst>
      <p:ext uri="{BB962C8B-B14F-4D97-AF65-F5344CB8AC3E}">
        <p14:creationId xmlns:p14="http://schemas.microsoft.com/office/powerpoint/2010/main" val="768699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6</a:t>
            </a:fld>
            <a:endParaRPr lang="sv-SE"/>
          </a:p>
        </p:txBody>
      </p:sp>
    </p:spTree>
    <p:extLst>
      <p:ext uri="{BB962C8B-B14F-4D97-AF65-F5344CB8AC3E}">
        <p14:creationId xmlns:p14="http://schemas.microsoft.com/office/powerpoint/2010/main" val="129270780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61</a:t>
            </a:fld>
            <a:endParaRPr lang="sv-SE"/>
          </a:p>
        </p:txBody>
      </p:sp>
    </p:spTree>
    <p:extLst>
      <p:ext uri="{BB962C8B-B14F-4D97-AF65-F5344CB8AC3E}">
        <p14:creationId xmlns:p14="http://schemas.microsoft.com/office/powerpoint/2010/main" val="13727582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sv-SE" dirty="0"/>
              <a:t>Det händer ibland att brev och mejl skickas personligen direkt till en befattningshavare. Om meddelandet gäller någon fråga som myndigheten har att göra med, anses meddelandet också ha kommit in till myndigheten. Det gäller också om personen får handlingen i sin privata brevlåda i bostaden eller i en privat inkorg.</a:t>
            </a:r>
          </a:p>
          <a:p>
            <a:pPr rtl="0"/>
            <a:r>
              <a:rPr lang="sv-SE" dirty="0"/>
              <a:t>När det handlar om en teknisk upptagning så anses den inkommen när någon annan har gjort den tillgänglig för myndigheten så att man där kan ta del av innehållet. Det vanligaste exemplet är när ett mejl kommit till någons inkorg, eftersom den då är läsbar.</a:t>
            </a:r>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62</a:t>
            </a:fld>
            <a:endParaRPr lang="sv-SE"/>
          </a:p>
        </p:txBody>
      </p:sp>
    </p:spTree>
    <p:extLst>
      <p:ext uri="{BB962C8B-B14F-4D97-AF65-F5344CB8AC3E}">
        <p14:creationId xmlns:p14="http://schemas.microsoft.com/office/powerpoint/2010/main" val="133086229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63</a:t>
            </a:fld>
            <a:endParaRPr lang="sv-SE"/>
          </a:p>
        </p:txBody>
      </p:sp>
    </p:spTree>
    <p:extLst>
      <p:ext uri="{BB962C8B-B14F-4D97-AF65-F5344CB8AC3E}">
        <p14:creationId xmlns:p14="http://schemas.microsoft.com/office/powerpoint/2010/main" val="35486836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Läsplattan får användas för privata ändamål med de begränsningar som följer av avtalet, bland annat gällande aktsamhet och säkerhetsfrågor. Låntagaren ansvarar för kostnader kopplade till den privata användningen.</a:t>
            </a:r>
          </a:p>
          <a:p>
            <a:endParaRPr lang="sv-SE" dirty="0"/>
          </a:p>
          <a:p>
            <a:r>
              <a:rPr lang="sv-SE" dirty="0"/>
              <a:t>Utrustningen får inte lånas ut, eller på annat vis överlåtas eller disponeras av annan än den som det här avtalet gäller</a:t>
            </a:r>
          </a:p>
        </p:txBody>
      </p:sp>
      <p:sp>
        <p:nvSpPr>
          <p:cNvPr id="4" name="Platshållare för bildnummer 3"/>
          <p:cNvSpPr>
            <a:spLocks noGrp="1"/>
          </p:cNvSpPr>
          <p:nvPr>
            <p:ph type="sldNum" sz="quarter" idx="5"/>
          </p:nvPr>
        </p:nvSpPr>
        <p:spPr/>
        <p:txBody>
          <a:bodyPr/>
          <a:lstStyle/>
          <a:p>
            <a:fld id="{4580192B-B213-41F8-89E6-39339E2F9D39}" type="slidenum">
              <a:rPr lang="sv-SE" smtClean="0"/>
              <a:t>64</a:t>
            </a:fld>
            <a:endParaRPr lang="sv-SE"/>
          </a:p>
        </p:txBody>
      </p:sp>
    </p:spTree>
    <p:extLst>
      <p:ext uri="{BB962C8B-B14F-4D97-AF65-F5344CB8AC3E}">
        <p14:creationId xmlns:p14="http://schemas.microsoft.com/office/powerpoint/2010/main" val="215522846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65</a:t>
            </a:fld>
            <a:endParaRPr lang="sv-SE"/>
          </a:p>
        </p:txBody>
      </p:sp>
    </p:spTree>
    <p:extLst>
      <p:ext uri="{BB962C8B-B14F-4D97-AF65-F5344CB8AC3E}">
        <p14:creationId xmlns:p14="http://schemas.microsoft.com/office/powerpoint/2010/main" val="62142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Principen</a:t>
            </a:r>
            <a:r>
              <a:rPr lang="sv-SE" baseline="0" dirty="0"/>
              <a:t> om kommunal självstyrelse framgår av </a:t>
            </a:r>
            <a:r>
              <a:rPr lang="sv-SE" dirty="0"/>
              <a:t>14 kap. 2 § regeringsformen </a:t>
            </a:r>
            <a:r>
              <a:rPr lang="sv-SE" baseline="0" dirty="0"/>
              <a:t>Där framgår att kommunerna sköter lokala angelägenheter av allmänt intresse på den kommunala självstyrelsens grund.</a:t>
            </a:r>
            <a:endParaRPr lang="sv-SE" dirty="0"/>
          </a:p>
          <a:p>
            <a:endParaRPr lang="sv-SE" dirty="0"/>
          </a:p>
          <a:p>
            <a:r>
              <a:rPr lang="sv-SE" dirty="0"/>
              <a:t>Principen om kommunal självstyrelse avser hela den kommunala verksamheten, dvs både den verksamhet som omfattas av kommunallagen och den som regleras av annan lagstiftning. Den kommunala självstyrelsen kan sägas vara en förutsättning för den kommunala demokratin. Grundidén</a:t>
            </a:r>
            <a:r>
              <a:rPr lang="sv-SE" baseline="0" dirty="0"/>
              <a:t> bakom den kommunala självstyrelsen är en styrelse av folket, genom folket och för folket på den kommunala nivån. (Den kommunala självstyrelsen finns inte definierad någonstans men i förarbetena till 1991 års kommunallag anges att bestämmelsen är avsedd att markera relationen mellan staten och den kommunala nivån och att principen gäller för all kommunal verksamhet.)</a:t>
            </a:r>
            <a:endParaRPr lang="sv-SE" dirty="0"/>
          </a:p>
          <a:p>
            <a:endParaRPr lang="sv-SE" dirty="0"/>
          </a:p>
          <a:p>
            <a:r>
              <a:rPr lang="sv-SE" dirty="0"/>
              <a:t>Av</a:t>
            </a:r>
            <a:r>
              <a:rPr lang="sv-SE" baseline="0" dirty="0"/>
              <a:t> 1 kap. 2 § kommunallagen framgår att kommuner på demokratins och den kommunala självstyrelsens grund sköter de angelägenheter som anges i kommunallagen eller annan författning. </a:t>
            </a:r>
            <a:endParaRPr lang="sv-SE" dirty="0"/>
          </a:p>
          <a:p>
            <a:endParaRPr lang="sv-SE" dirty="0"/>
          </a:p>
          <a:p>
            <a:r>
              <a:rPr lang="sv-SE" dirty="0"/>
              <a:t>Den kommunala kompetensen anger</a:t>
            </a:r>
            <a:r>
              <a:rPr lang="sv-SE" baseline="0" dirty="0"/>
              <a:t> alltså </a:t>
            </a:r>
            <a:r>
              <a:rPr lang="sv-SE" dirty="0"/>
              <a:t>de uppgifter en kommun får utföra. </a:t>
            </a:r>
            <a:r>
              <a:rPr lang="sv-SE" baseline="0" dirty="0"/>
              <a:t> Den kommunala kompetensen brukar delas upp i verksamhet </a:t>
            </a:r>
          </a:p>
          <a:p>
            <a:pPr marL="171450" indent="-171450">
              <a:buFontTx/>
              <a:buChar char="-"/>
            </a:pPr>
            <a:r>
              <a:rPr lang="sv-SE" baseline="0" dirty="0"/>
              <a:t>enligt kommunallagen (så kallad allmän kompetens) och</a:t>
            </a:r>
          </a:p>
          <a:p>
            <a:pPr marL="171450" indent="-171450">
              <a:buFontTx/>
              <a:buChar char="-"/>
            </a:pPr>
            <a:r>
              <a:rPr lang="sv-SE" baseline="0" dirty="0"/>
              <a:t>enligt speciallagstiftning (den speciallagsreglerade kompetensen). </a:t>
            </a:r>
          </a:p>
          <a:p>
            <a:endParaRPr lang="sv-SE" baseline="0" dirty="0"/>
          </a:p>
          <a:p>
            <a:pPr marL="0" indent="0">
              <a:buFontTx/>
              <a:buNone/>
            </a:pPr>
            <a:r>
              <a:rPr lang="sv-SE" dirty="0"/>
              <a:t>Verksamhet enligt speciallagstiftning är sådant som en kommun är skyldig att göra enligt lag t.ex. detaljplaner, erbjuda skola</a:t>
            </a:r>
            <a:r>
              <a:rPr lang="sv-SE" baseline="0" dirty="0"/>
              <a:t> och socialtjänst. Denna typ av verksamhet är hårt reglerat av staten och något för varje nämnd att titta vidare på inom sitt ansvarsområde. </a:t>
            </a:r>
          </a:p>
          <a:p>
            <a:pPr marL="0" indent="0">
              <a:buFontTx/>
              <a:buNone/>
            </a:pPr>
            <a:endParaRPr lang="sv-SE" baseline="0" dirty="0"/>
          </a:p>
          <a:p>
            <a:pPr marL="0" indent="0">
              <a:buFontTx/>
              <a:buNone/>
            </a:pPr>
            <a:r>
              <a:rPr lang="sv-SE" baseline="0" dirty="0"/>
              <a:t>Idag kommer vi titta på verksamhet enligt kommunallagen, alltså den allmänna kompetensen. </a:t>
            </a:r>
          </a:p>
          <a:p>
            <a:endParaRPr lang="sv-SE" dirty="0"/>
          </a:p>
        </p:txBody>
      </p:sp>
      <p:sp>
        <p:nvSpPr>
          <p:cNvPr id="4" name="Platshållare för bildnummer 3"/>
          <p:cNvSpPr>
            <a:spLocks noGrp="1"/>
          </p:cNvSpPr>
          <p:nvPr>
            <p:ph type="sldNum" sz="quarter" idx="10"/>
          </p:nvPr>
        </p:nvSpPr>
        <p:spPr/>
        <p:txBody>
          <a:bodyPr/>
          <a:lstStyle/>
          <a:p>
            <a:fld id="{4580192B-B213-41F8-89E6-39339E2F9D39}" type="slidenum">
              <a:rPr lang="sv-SE" smtClean="0"/>
              <a:t>7</a:t>
            </a:fld>
            <a:endParaRPr lang="sv-SE"/>
          </a:p>
        </p:txBody>
      </p:sp>
    </p:spTree>
    <p:extLst>
      <p:ext uri="{BB962C8B-B14F-4D97-AF65-F5344CB8AC3E}">
        <p14:creationId xmlns:p14="http://schemas.microsoft.com/office/powerpoint/2010/main" val="880367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580192B-B213-41F8-89E6-39339E2F9D39}" type="slidenum">
              <a:rPr lang="sv-SE" smtClean="0"/>
              <a:t>8</a:t>
            </a:fld>
            <a:endParaRPr lang="sv-SE"/>
          </a:p>
        </p:txBody>
      </p:sp>
    </p:spTree>
    <p:extLst>
      <p:ext uri="{BB962C8B-B14F-4D97-AF65-F5344CB8AC3E}">
        <p14:creationId xmlns:p14="http://schemas.microsoft.com/office/powerpoint/2010/main" val="3029202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Tx/>
              <a:buNone/>
            </a:pPr>
            <a:r>
              <a:rPr lang="sv-SE" baseline="0" dirty="0"/>
              <a:t>Kommuner har ett stort antal uppgifter och befogenheter enligt speciallagstiftning. Utanför sådan bestämning av kommunala åtaganden regleras den kommunala kompetensen (alltså den allmänna kompetensen) i andra kapitlet kommunallagen. </a:t>
            </a:r>
          </a:p>
          <a:p>
            <a:pPr marL="0" indent="0">
              <a:buFontTx/>
              <a:buNone/>
            </a:pPr>
            <a:endParaRPr lang="sv-SE" baseline="0" dirty="0"/>
          </a:p>
          <a:p>
            <a:pPr marL="0" indent="0">
              <a:buFontTx/>
              <a:buNone/>
            </a:pPr>
            <a:r>
              <a:rPr lang="sv-SE" baseline="0" dirty="0"/>
              <a:t>2 kap. 1 §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AEB3"/>
                </a:solidFill>
              </a:rPr>
              <a:t>Kommuner och landsting får själva ha hand om angelägenheter av allmänt intresse som har anknytning till kommunens eller landstingets område eller deras medlemmar.  </a:t>
            </a:r>
            <a:r>
              <a:rPr lang="sv-SE" sz="1200" b="1" dirty="0">
                <a:solidFill>
                  <a:srgbClr val="00AEB3"/>
                </a:solidFill>
              </a:rPr>
              <a:t>*Klick*</a:t>
            </a:r>
            <a:endParaRPr lang="sv-SE" sz="1200" dirty="0">
              <a:solidFill>
                <a:srgbClr val="00AEB3"/>
              </a:solidFill>
            </a:endParaRPr>
          </a:p>
          <a:p>
            <a:pPr marL="0" indent="0">
              <a:buFontTx/>
              <a:buNone/>
            </a:pPr>
            <a:endParaRPr lang="sv-SE" baseline="0" dirty="0"/>
          </a:p>
          <a:p>
            <a:pPr marL="0" indent="0">
              <a:buFontTx/>
              <a:buNone/>
            </a:pPr>
            <a:r>
              <a:rPr lang="sv-SE" baseline="0" dirty="0"/>
              <a:t>För att kommunerna och landstingen själva ska få ha hand om en angelägenhet krävs alltså som utgångspunkt att angelägenheten uppbärs av ett allmänt intresse. Det är inte tillräckligt att åtgärden inte står i strid mot det allmänna intresset (</a:t>
            </a:r>
            <a:r>
              <a:rPr lang="sv-SE" baseline="0" dirty="0" err="1"/>
              <a:t>jmfr</a:t>
            </a:r>
            <a:r>
              <a:rPr lang="sv-SE" baseline="0" dirty="0"/>
              <a:t> RÅ 1993 ref 25 landsting tillhandahållande av likkistor till självkostnadspris. Även om kunde underlätta för den enskilde så hade inte verksamheten sådant allmänt intresse att den kunde anses som en landstingskommunal angelägenhet). </a:t>
            </a:r>
          </a:p>
          <a:p>
            <a:pPr marL="0" indent="0">
              <a:buFontTx/>
              <a:buNone/>
            </a:pPr>
            <a:endParaRPr lang="sv-SE" baseline="0" dirty="0"/>
          </a:p>
          <a:p>
            <a:pPr marL="0" indent="0">
              <a:buFontTx/>
              <a:buNone/>
            </a:pPr>
            <a:r>
              <a:rPr lang="sv-SE" baseline="0" dirty="0"/>
              <a:t>Det som avgör om en angelägenhet har ett allmänt intresse är om det kan anses vara ett allmänt, samhälleligt och till det egna området knutet intresse att kommunen vidtar en åtgärd. Enligt förarbetena ska denna fråga bedömas med utgångspunkt i om det är lämpligt, ändamålsenligt och skäligt att kommunen eller landstinget befattar sig med angelägenheten. Allmänintresset förutsätter inte att det finns ett kvantitativt betydande behov. Om det kan anses vara ett allmänt intresse att en kommun eller ett landsting har hand om en angelägenhet, får kommunen eller landstinget ha hand om den även om åtgärden bara kommer en mindre del av kommunens område eller ett mindre antal av medlemmarna till godo. Var tröskeln för om det är allmänhetens behov så att det faller inom den kommunala kompetensen går inte säkert att säga. Det är en bedömning beroende av lokala förhållande, som är föränderlig med tiden och även avhängig en väl utförd och stark argumentation för saken. </a:t>
            </a:r>
          </a:p>
          <a:p>
            <a:pPr marL="0" indent="0">
              <a:buFontTx/>
              <a:buNone/>
            </a:pPr>
            <a:endParaRPr lang="sv-SE" b="1" baseline="0" dirty="0"/>
          </a:p>
          <a:p>
            <a:pPr marL="0" indent="0">
              <a:buFontTx/>
              <a:buNone/>
            </a:pPr>
            <a:r>
              <a:rPr lang="sv-SE" b="0" baseline="0" dirty="0"/>
              <a:t>I praxis har man sett att skäligheten, det vill säga proportionaliteten av angelägenhetens kostnad i förhållande till nyttan för kommunmedlemmarna, väger tungt i resonemanget kring vad som uppbärs av ett allmänt intresse. Proportionalitetsprincipens tillämpning innebär att ju dyrare en viss angelägenhet är desto större måste nyttan för kommunmedlemmarna vara för att angelägenheten ska kunna godtas som en angelägenhet av allmänt intresse. </a:t>
            </a:r>
          </a:p>
          <a:p>
            <a:pPr marL="0" indent="0">
              <a:buFontTx/>
              <a:buNone/>
            </a:pPr>
            <a:endParaRPr lang="sv-SE" b="1" baseline="0" dirty="0"/>
          </a:p>
          <a:p>
            <a:pPr marL="0" indent="0">
              <a:buFontTx/>
              <a:buNone/>
            </a:pPr>
            <a:r>
              <a:rPr lang="sv-SE" b="1" baseline="0" dirty="0"/>
              <a:t>*Klick*</a:t>
            </a:r>
          </a:p>
          <a:p>
            <a:pPr marL="0" indent="0">
              <a:buFontTx/>
              <a:buNone/>
            </a:pPr>
            <a:endParaRPr lang="sv-SE" b="1" baseline="0" dirty="0"/>
          </a:p>
          <a:p>
            <a:pPr marL="0" indent="0">
              <a:buFontTx/>
              <a:buNone/>
            </a:pPr>
            <a:r>
              <a:rPr lang="sv-SE" b="0" baseline="0" dirty="0"/>
              <a:t>Bestämmelsen om krav på allmänintresse uttrycker ett principiellt förbud mot att ge understöd åt enskilda, eftersom det i regel inte kan vara ett allmänt intresse att sådant stöd lämnas. Undantag från förbudet att ge understöd åt enskilda finns i speciallagstiftningen. </a:t>
            </a:r>
            <a:r>
              <a:rPr lang="sv-SE" b="1" baseline="0" dirty="0"/>
              <a:t>*Klick*</a:t>
            </a:r>
          </a:p>
          <a:p>
            <a:pPr marL="0" indent="0">
              <a:buFontTx/>
              <a:buNone/>
            </a:pPr>
            <a:endParaRPr lang="sv-SE" b="1" baseline="0" dirty="0"/>
          </a:p>
          <a:p>
            <a:pPr marL="0" indent="0">
              <a:buFontTx/>
              <a:buNone/>
            </a:pPr>
            <a:r>
              <a:rPr lang="sv-SE" b="0" baseline="0" dirty="0"/>
              <a:t>2 kap. 1 § KL ger även uttryck för lokaliseringsprincipen. Det innebär i grunden att en kommunal åtgärd måste vara knuten till kommunernas eget område eller dess invånare för att den ska anses vara laglig. Lokaliseringsprincipen är inte absolut utan måste bedömas från fall till fall. Principen är också försedd med viktiga modifikationer som hänger samman med befolkningens rörlighet och ofullkomligheter i kommunalindelning. Undantag från lokaliseringsprincipen finns i speciallagstiftning (tex i lagen om vissa kommunala befogenheter). </a:t>
            </a:r>
            <a:r>
              <a:rPr lang="sv-SE" b="1" baseline="0" dirty="0"/>
              <a:t>*klick*</a:t>
            </a:r>
          </a:p>
          <a:p>
            <a:pPr marL="0" indent="0">
              <a:buFontTx/>
              <a:buNone/>
            </a:pPr>
            <a:endParaRPr lang="sv-SE" b="1" baseline="0" dirty="0"/>
          </a:p>
          <a:p>
            <a:pPr marL="0" indent="0">
              <a:buFontTx/>
              <a:buNone/>
            </a:pPr>
            <a:r>
              <a:rPr lang="sv-SE" b="0" baseline="0" dirty="0"/>
              <a:t>Av 2 kap. 2 § KL framgår att kommuner inte får ha hand om angelägenheter som ankommer på någon annan, tex staten, en annan kommun eller ett annat landsting. Denna bestämmelse utgör således en begränsning av kommunernas allmänna kompetens enligt 1 § </a:t>
            </a:r>
          </a:p>
        </p:txBody>
      </p:sp>
      <p:sp>
        <p:nvSpPr>
          <p:cNvPr id="4" name="Platshållare för bildnummer 3"/>
          <p:cNvSpPr>
            <a:spLocks noGrp="1"/>
          </p:cNvSpPr>
          <p:nvPr>
            <p:ph type="sldNum" sz="quarter" idx="10"/>
          </p:nvPr>
        </p:nvSpPr>
        <p:spPr/>
        <p:txBody>
          <a:bodyPr/>
          <a:lstStyle/>
          <a:p>
            <a:fld id="{4580192B-B213-41F8-89E6-39339E2F9D39}" type="slidenum">
              <a:rPr lang="sv-SE" smtClean="0"/>
              <a:t>9</a:t>
            </a:fld>
            <a:endParaRPr lang="sv-SE"/>
          </a:p>
        </p:txBody>
      </p:sp>
    </p:spTree>
    <p:extLst>
      <p:ext uri="{BB962C8B-B14F-4D97-AF65-F5344CB8AC3E}">
        <p14:creationId xmlns:p14="http://schemas.microsoft.com/office/powerpoint/2010/main" val="260936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88319" y="527776"/>
            <a:ext cx="9144000" cy="923337"/>
          </a:xfrm>
        </p:spPr>
        <p:txBody>
          <a:bodyPr anchor="b">
            <a:normAutofit/>
          </a:bodyPr>
          <a:lstStyle>
            <a:lvl1pPr algn="l">
              <a:defRPr sz="4800"/>
            </a:lvl1pPr>
          </a:lstStyle>
          <a:p>
            <a:r>
              <a:rPr lang="sv-SE" dirty="0"/>
              <a:t>Rubrik</a:t>
            </a:r>
          </a:p>
        </p:txBody>
      </p:sp>
      <p:sp>
        <p:nvSpPr>
          <p:cNvPr id="3" name="Underrubrik 2"/>
          <p:cNvSpPr>
            <a:spLocks noGrp="1"/>
          </p:cNvSpPr>
          <p:nvPr>
            <p:ph type="subTitle" idx="1"/>
          </p:nvPr>
        </p:nvSpPr>
        <p:spPr>
          <a:xfrm>
            <a:off x="1496785" y="1562431"/>
            <a:ext cx="9144000" cy="2998766"/>
          </a:xfrm>
          <a:prstGeom prst="rect">
            <a:avLst/>
          </a:prstGeom>
        </p:spPr>
        <p:txBody>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5" name="Platshållare för sidfot 4"/>
          <p:cNvSpPr>
            <a:spLocks noGrp="1"/>
          </p:cNvSpPr>
          <p:nvPr>
            <p:ph type="ftr" sz="quarter" idx="10"/>
          </p:nvPr>
        </p:nvSpPr>
        <p:spPr/>
        <p:txBody>
          <a:bodyPr/>
          <a:lstStyle/>
          <a:p>
            <a:r>
              <a:rPr lang="sv-SE" dirty="0"/>
              <a:t>Presentationsnamn</a:t>
            </a:r>
          </a:p>
        </p:txBody>
      </p:sp>
    </p:spTree>
    <p:extLst>
      <p:ext uri="{BB962C8B-B14F-4D97-AF65-F5344CB8AC3E}">
        <p14:creationId xmlns:p14="http://schemas.microsoft.com/office/powerpoint/2010/main" val="258244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77395" y="545800"/>
            <a:ext cx="3639911" cy="901338"/>
          </a:xfrm>
        </p:spPr>
        <p:txBody>
          <a:bodyPr anchor="b"/>
          <a:lstStyle>
            <a:lvl1pPr>
              <a:defRPr sz="4800"/>
            </a:lvl1pPr>
          </a:lstStyle>
          <a:p>
            <a:r>
              <a:rPr lang="sv-SE" dirty="0"/>
              <a:t>Rubrik</a:t>
            </a:r>
          </a:p>
        </p:txBody>
      </p:sp>
      <p:sp>
        <p:nvSpPr>
          <p:cNvPr id="3" name="Platshållare för innehåll 2"/>
          <p:cNvSpPr>
            <a:spLocks noGrp="1"/>
          </p:cNvSpPr>
          <p:nvPr>
            <p:ph idx="1"/>
          </p:nvPr>
        </p:nvSpPr>
        <p:spPr>
          <a:xfrm>
            <a:off x="5373688" y="545799"/>
            <a:ext cx="6172200" cy="388211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1477394" y="1536700"/>
            <a:ext cx="3639911" cy="2891217"/>
          </a:xfrm>
          <a:prstGeom prst="rect">
            <a:avLst/>
          </a:prstGeom>
        </p:spPr>
        <p:txBody>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6" name="Platshållare för sidfot 5"/>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103529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7108" y="525435"/>
            <a:ext cx="9702801" cy="925678"/>
          </a:xfrm>
        </p:spPr>
        <p:txBody>
          <a:bodyPr anchor="b">
            <a:normAutofit/>
          </a:bodyPr>
          <a:lstStyle>
            <a:lvl1pPr>
              <a:defRPr sz="4800"/>
            </a:lvl1pPr>
          </a:lstStyle>
          <a:p>
            <a:r>
              <a:rPr lang="sv-SE" dirty="0"/>
              <a:t>Rubrik</a:t>
            </a:r>
          </a:p>
        </p:txBody>
      </p:sp>
      <p:sp>
        <p:nvSpPr>
          <p:cNvPr id="3" name="Platshållare för text 2"/>
          <p:cNvSpPr>
            <a:spLocks noGrp="1"/>
          </p:cNvSpPr>
          <p:nvPr>
            <p:ph type="body" idx="1"/>
          </p:nvPr>
        </p:nvSpPr>
        <p:spPr>
          <a:xfrm>
            <a:off x="1499806" y="1562431"/>
            <a:ext cx="9702801" cy="3464957"/>
          </a:xfrm>
          <a:prstGeom prst="rect">
            <a:avLst/>
          </a:prstGeom>
        </p:spPr>
        <p:txBody>
          <a:bodyPr/>
          <a:lstStyle>
            <a:lvl1pPr marL="0" indent="0">
              <a:buNone/>
              <a:defRPr sz="28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316777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6333" y="655200"/>
            <a:ext cx="9531506" cy="847167"/>
          </a:xfrm>
        </p:spPr>
        <p:txBody>
          <a:bodyPr/>
          <a:lstStyle>
            <a:lvl1pPr>
              <a:defRPr sz="4800"/>
            </a:lvl1pPr>
          </a:lstStyle>
          <a:p>
            <a:r>
              <a:rPr lang="sv-SE" dirty="0"/>
              <a:t>Rubrik</a:t>
            </a:r>
          </a:p>
        </p:txBody>
      </p:sp>
      <p:sp>
        <p:nvSpPr>
          <p:cNvPr id="3" name="Platshållare för innehåll 2"/>
          <p:cNvSpPr>
            <a:spLocks noGrp="1"/>
          </p:cNvSpPr>
          <p:nvPr>
            <p:ph sz="half" idx="1"/>
          </p:nvPr>
        </p:nvSpPr>
        <p:spPr>
          <a:xfrm>
            <a:off x="1497766" y="1627200"/>
            <a:ext cx="4633686" cy="3008301"/>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79618" y="1627200"/>
            <a:ext cx="4745421" cy="3008301"/>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34524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90738" y="586242"/>
            <a:ext cx="9495220" cy="980165"/>
          </a:xfrm>
        </p:spPr>
        <p:txBody>
          <a:bodyPr>
            <a:normAutofit/>
          </a:bodyPr>
          <a:lstStyle>
            <a:lvl1pPr>
              <a:defRPr sz="4800"/>
            </a:lvl1pPr>
          </a:lstStyle>
          <a:p>
            <a:r>
              <a:rPr lang="sv-SE" dirty="0"/>
              <a:t>Rubrik</a:t>
            </a:r>
          </a:p>
        </p:txBody>
      </p:sp>
      <p:sp>
        <p:nvSpPr>
          <p:cNvPr id="3" name="Platshållare för sidfot 2"/>
          <p:cNvSpPr>
            <a:spLocks noGrp="1"/>
          </p:cNvSpPr>
          <p:nvPr>
            <p:ph type="ftr" sz="quarter" idx="10"/>
          </p:nvPr>
        </p:nvSpPr>
        <p:spPr/>
        <p:txBody>
          <a:bodyPr/>
          <a:lstStyle/>
          <a:p>
            <a:r>
              <a:rPr lang="sv-SE" dirty="0"/>
              <a:t>Presentationsnamn</a:t>
            </a:r>
          </a:p>
        </p:txBody>
      </p:sp>
    </p:spTree>
    <p:extLst>
      <p:ext uri="{BB962C8B-B14F-4D97-AF65-F5344CB8AC3E}">
        <p14:creationId xmlns:p14="http://schemas.microsoft.com/office/powerpoint/2010/main" val="5867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84687" y="552674"/>
            <a:ext cx="9144000" cy="898439"/>
          </a:xfrm>
        </p:spPr>
        <p:txBody>
          <a:bodyPr anchor="b">
            <a:noAutofit/>
          </a:bodyPr>
          <a:lstStyle>
            <a:lvl1pPr algn="ctr">
              <a:defRPr sz="4800"/>
            </a:lvl1pPr>
          </a:lstStyle>
          <a:p>
            <a:r>
              <a:rPr lang="sv-SE" dirty="0"/>
              <a:t>Rubrik</a:t>
            </a:r>
          </a:p>
        </p:txBody>
      </p:sp>
      <p:sp>
        <p:nvSpPr>
          <p:cNvPr id="3" name="Underrubrik 2"/>
          <p:cNvSpPr>
            <a:spLocks noGrp="1"/>
          </p:cNvSpPr>
          <p:nvPr>
            <p:ph type="subTitle" idx="1"/>
          </p:nvPr>
        </p:nvSpPr>
        <p:spPr>
          <a:xfrm>
            <a:off x="1488920" y="1641420"/>
            <a:ext cx="9144000" cy="2746829"/>
          </a:xfrm>
          <a:prstGeom prst="rect">
            <a:avLst/>
          </a:prstGeo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60798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90279" y="570953"/>
            <a:ext cx="9605142" cy="1009345"/>
          </a:xfrm>
        </p:spPr>
        <p:txBody>
          <a:bodyPr>
            <a:normAutofit/>
          </a:bodyPr>
          <a:lstStyle>
            <a:lvl1pPr>
              <a:defRPr sz="4800"/>
            </a:lvl1pPr>
          </a:lstStyle>
          <a:p>
            <a:r>
              <a:rPr lang="sv-SE" dirty="0"/>
              <a:t>Rubrik</a:t>
            </a:r>
          </a:p>
        </p:txBody>
      </p:sp>
      <p:sp>
        <p:nvSpPr>
          <p:cNvPr id="3" name="Platshållare för innehåll 2"/>
          <p:cNvSpPr>
            <a:spLocks noGrp="1"/>
          </p:cNvSpPr>
          <p:nvPr>
            <p:ph idx="1"/>
          </p:nvPr>
        </p:nvSpPr>
        <p:spPr>
          <a:xfrm>
            <a:off x="1490279" y="1712370"/>
            <a:ext cx="9605142" cy="3463471"/>
          </a:xfrm>
          <a:prstGeom prst="rect">
            <a:avLst/>
          </a:prstGeom>
        </p:spPr>
        <p:txBody>
          <a:bodyPr/>
          <a:lstStyle>
            <a:lvl1pPr>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417273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8320" y="570138"/>
            <a:ext cx="10065658" cy="1011918"/>
          </a:xfrm>
        </p:spPr>
        <p:txBody>
          <a:bodyPr/>
          <a:lstStyle>
            <a:lvl1pPr>
              <a:defRPr sz="4800"/>
            </a:lvl1pPr>
          </a:lstStyle>
          <a:p>
            <a:r>
              <a:rPr lang="sv-SE" dirty="0"/>
              <a:t>Rubrik</a:t>
            </a:r>
          </a:p>
        </p:txBody>
      </p:sp>
      <p:sp>
        <p:nvSpPr>
          <p:cNvPr id="3" name="Platshållare för text 2"/>
          <p:cNvSpPr>
            <a:spLocks noGrp="1"/>
          </p:cNvSpPr>
          <p:nvPr>
            <p:ph type="body" idx="1"/>
          </p:nvPr>
        </p:nvSpPr>
        <p:spPr>
          <a:xfrm>
            <a:off x="1496786" y="1691604"/>
            <a:ext cx="4974770" cy="64112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496786" y="2434639"/>
            <a:ext cx="4974771" cy="3133725"/>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613070" y="1691603"/>
            <a:ext cx="4949373" cy="64112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613070" y="2434638"/>
            <a:ext cx="4949373" cy="3133725"/>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58580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178559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7860" y="716643"/>
            <a:ext cx="9605142" cy="718457"/>
          </a:xfrm>
        </p:spPr>
        <p:txBody>
          <a:bodyPr/>
          <a:lstStyle>
            <a:lvl1pPr>
              <a:defRPr sz="4800"/>
            </a:lvl1pPr>
          </a:lstStyle>
          <a:p>
            <a:r>
              <a:rPr lang="sv-SE" dirty="0"/>
              <a:t>Rubrik</a:t>
            </a:r>
          </a:p>
        </p:txBody>
      </p:sp>
      <p:sp>
        <p:nvSpPr>
          <p:cNvPr id="4" name="Platshållare för sidfot 3"/>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92658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493158" y="540657"/>
            <a:ext cx="9495220" cy="1110342"/>
          </a:xfrm>
          <a:prstGeom prst="rect">
            <a:avLst/>
          </a:prstGeom>
        </p:spPr>
        <p:txBody>
          <a:bodyPr vert="horz" lIns="91440" tIns="45720" rIns="91440" bIns="45720" rtlCol="0" anchor="ctr">
            <a:normAutofit/>
          </a:bodyPr>
          <a:lstStyle/>
          <a:p>
            <a:r>
              <a:rPr lang="sv-SE" dirty="0"/>
              <a:t>RUBRIK</a:t>
            </a:r>
          </a:p>
        </p:txBody>
      </p:sp>
      <p:sp>
        <p:nvSpPr>
          <p:cNvPr id="3" name="Platshållare för sidfot 2"/>
          <p:cNvSpPr>
            <a:spLocks noGrp="1"/>
          </p:cNvSpPr>
          <p:nvPr>
            <p:ph type="ftr" sz="quarter" idx="3"/>
          </p:nvPr>
        </p:nvSpPr>
        <p:spPr>
          <a:xfrm>
            <a:off x="9484157" y="6428734"/>
            <a:ext cx="2613875" cy="365125"/>
          </a:xfrm>
          <a:prstGeom prst="rect">
            <a:avLst/>
          </a:prstGeom>
        </p:spPr>
        <p:txBody>
          <a:bodyPr vert="horz" lIns="91440" tIns="45720" rIns="91440" bIns="45720" rtlCol="0" anchor="ctr"/>
          <a:lstStyle>
            <a:lvl1pPr algn="l">
              <a:defRPr sz="1800">
                <a:solidFill>
                  <a:schemeClr val="tx1"/>
                </a:solidFill>
                <a:latin typeface="Arial" panose="020B0604020202020204" pitchFamily="34" charset="0"/>
                <a:cs typeface="Arial" panose="020B0604020202020204" pitchFamily="34" charset="0"/>
              </a:defRPr>
            </a:lvl1pPr>
          </a:lstStyle>
          <a:p>
            <a:r>
              <a:rPr lang="sv-SE" dirty="0"/>
              <a:t>Presentationsnamn</a:t>
            </a:r>
          </a:p>
        </p:txBody>
      </p:sp>
    </p:spTree>
    <p:extLst>
      <p:ext uri="{BB962C8B-B14F-4D97-AF65-F5344CB8AC3E}">
        <p14:creationId xmlns:p14="http://schemas.microsoft.com/office/powerpoint/2010/main" val="1305963621"/>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661" r:id="rId4"/>
    <p:sldLayoutId id="2147483663" r:id="rId5"/>
    <p:sldLayoutId id="2147483664" r:id="rId6"/>
    <p:sldLayoutId id="2147483667" r:id="rId7"/>
    <p:sldLayoutId id="2147483669" r:id="rId8"/>
    <p:sldLayoutId id="2147483668" r:id="rId9"/>
    <p:sldLayoutId id="2147483670" r:id="rId10"/>
  </p:sldLayoutIdLst>
  <p:hf sldNum="0" hdr="0" dt="0"/>
  <p:txStyles>
    <p:titleStyle>
      <a:lvl1pPr algn="l"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bollebygd.se/kommunochpolitik/styrdokument/reglementenochdelegeringsordningar"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bollebygd.se/kommunochpolitik/kommunensorganisation/kommunfullmaktige"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jpinfonet.se/JP-Forvaltningsnet/Lagkommentarer/Lagkommentarer/forvaltningslag-2017900/d_1020-?anchor=2_kap_1_&#167;#2_kap_1_&#167;" TargetMode="External"/><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youtube.com/watch?v=4dYqcOpPltI"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8.jpe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6.xml"/><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youtube.com/watch?v=g3eOzHMKmTY" TargetMode="External"/><Relationship Id="rId1" Type="http://schemas.openxmlformats.org/officeDocument/2006/relationships/slideLayout" Target="../slideLayouts/slideLayout6.xml"/><Relationship Id="rId4" Type="http://schemas.openxmlformats.org/officeDocument/2006/relationships/hyperlink" Target="https://pixabay.com/sk/video-kamera-film-kinematografie-3110134/"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mailto:per.persson@gmail.com"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hyperlink" Target="mailto:maria.melin@bollebygd.se" TargetMode="Externa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Välkomna! </a:t>
            </a:r>
          </a:p>
        </p:txBody>
      </p:sp>
      <p:sp>
        <p:nvSpPr>
          <p:cNvPr id="3" name="Platshållare för text 2"/>
          <p:cNvSpPr>
            <a:spLocks noGrp="1"/>
          </p:cNvSpPr>
          <p:nvPr>
            <p:ph type="body" idx="1"/>
          </p:nvPr>
        </p:nvSpPr>
        <p:spPr/>
        <p:txBody>
          <a:bodyPr/>
          <a:lstStyle/>
          <a:p>
            <a:r>
              <a:rPr lang="sv-SE" altLang="sv-SE" dirty="0"/>
              <a:t>Introduktion för förtroendevalda</a:t>
            </a:r>
          </a:p>
          <a:p>
            <a:r>
              <a:rPr lang="sv-SE" altLang="sv-SE" dirty="0"/>
              <a:t>mandatperioden 2023-2026</a:t>
            </a:r>
          </a:p>
          <a:p>
            <a:br>
              <a:rPr lang="sv-SE" sz="2000" dirty="0"/>
            </a:br>
            <a:r>
              <a:rPr lang="sv-SE" sz="2000" dirty="0"/>
              <a:t>Den kommunala kompetensen och självstyret</a:t>
            </a:r>
          </a:p>
          <a:p>
            <a:r>
              <a:rPr lang="sv-SE" sz="2000" dirty="0"/>
              <a:t>Roller, ansvar</a:t>
            </a:r>
          </a:p>
          <a:p>
            <a:r>
              <a:rPr lang="sv-SE" sz="2000" dirty="0"/>
              <a:t>Offentlighet och sekretess</a:t>
            </a:r>
          </a:p>
          <a:p>
            <a:r>
              <a:rPr lang="sv-SE" sz="2000" dirty="0"/>
              <a:t>Kommunallagen &amp; förvaltningslagen</a:t>
            </a:r>
          </a:p>
          <a:p>
            <a:r>
              <a:rPr lang="sv-SE" sz="2000" dirty="0"/>
              <a:t>Diarieföring &amp; e-post</a:t>
            </a:r>
          </a:p>
          <a:p>
            <a:r>
              <a:rPr lang="sv-SE" sz="2000" dirty="0"/>
              <a:t>Sammanträdeshandlingar</a:t>
            </a:r>
          </a:p>
          <a:p>
            <a:endParaRPr lang="sv-SE" sz="2000" dirty="0"/>
          </a:p>
          <a:p>
            <a:endParaRPr lang="sv-SE" sz="2000" dirty="0"/>
          </a:p>
        </p:txBody>
      </p:sp>
      <p:sp>
        <p:nvSpPr>
          <p:cNvPr id="4" name="Platshållare för sidfot 3"/>
          <p:cNvSpPr>
            <a:spLocks noGrp="1"/>
          </p:cNvSpPr>
          <p:nvPr>
            <p:ph type="ftr" sz="quarter" idx="11"/>
          </p:nvPr>
        </p:nvSpPr>
        <p:spPr/>
        <p:txBody>
          <a:bodyPr/>
          <a:lstStyle/>
          <a:p>
            <a:r>
              <a:rPr lang="sv-SE" dirty="0"/>
              <a:t> </a:t>
            </a:r>
          </a:p>
        </p:txBody>
      </p:sp>
      <p:pic>
        <p:nvPicPr>
          <p:cNvPr id="5" name="Picture 4" descr="C:\Documents and Settings\hede\Lokala inställningar\Temporary Internet Files\Content.IE5\J3WPLOXM\MP900431331[1].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932662" y="1907935"/>
            <a:ext cx="2368550" cy="2663825"/>
          </a:xfrm>
          <a:noFill/>
        </p:spPr>
      </p:pic>
      <p:pic>
        <p:nvPicPr>
          <p:cNvPr id="6" name="Picture 4" descr="C:\Documents and Settings\hede\Lokala inställningar\Temporary Internet Files\Content.IE5\J3WPLOXM\MP90043133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7301212" y="1562431"/>
            <a:ext cx="3143280" cy="3535137"/>
          </a:xfrm>
          <a:prstGeom prst="rect">
            <a:avLst/>
          </a:prstGeom>
          <a:noFill/>
        </p:spPr>
      </p:pic>
    </p:spTree>
    <p:extLst>
      <p:ext uri="{BB962C8B-B14F-4D97-AF65-F5344CB8AC3E}">
        <p14:creationId xmlns:p14="http://schemas.microsoft.com/office/powerpoint/2010/main" val="290378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endParaRPr lang="sv-SE" sz="2400" b="1" dirty="0"/>
          </a:p>
          <a:p>
            <a:pPr marL="0" indent="0">
              <a:buNone/>
            </a:pPr>
            <a:r>
              <a:rPr lang="sv-SE" sz="2400" b="1" dirty="0"/>
              <a:t>Allmänna befogenheter och lokaliseringsprincipen</a:t>
            </a:r>
          </a:p>
          <a:p>
            <a:pPr marL="0" indent="0">
              <a:buNone/>
            </a:pPr>
            <a:r>
              <a:rPr lang="sv-SE" sz="2400" b="1" dirty="0"/>
              <a:t>2 kap. 1 § KL</a:t>
            </a:r>
            <a:r>
              <a:rPr lang="sv-SE" sz="2400" dirty="0"/>
              <a:t>   </a:t>
            </a:r>
            <a:r>
              <a:rPr lang="sv-SE" sz="2400" dirty="0">
                <a:solidFill>
                  <a:srgbClr val="00AEB3"/>
                </a:solidFill>
              </a:rPr>
              <a:t>Kommuner och landsting får själva ha hand om angelägenheter av allmänt intresse som har anknytning till kommunens eller landstingets område eller deras medlemmar.</a:t>
            </a:r>
          </a:p>
          <a:p>
            <a:pPr marL="0" indent="0">
              <a:buNone/>
            </a:pPr>
            <a:endParaRPr lang="sv-SE" sz="2400" dirty="0">
              <a:solidFill>
                <a:srgbClr val="00AEB3"/>
              </a:solidFill>
            </a:endParaRPr>
          </a:p>
          <a:p>
            <a:pPr marL="0" indent="0">
              <a:buNone/>
            </a:pPr>
            <a:endParaRPr lang="sv-SE" sz="2400" dirty="0">
              <a:solidFill>
                <a:srgbClr val="00AEB3"/>
              </a:solidFill>
            </a:endParaRPr>
          </a:p>
          <a:p>
            <a:pPr marL="0" indent="0">
              <a:buNone/>
            </a:pPr>
            <a:r>
              <a:rPr lang="sv-SE" sz="2400" b="1" dirty="0"/>
              <a:t>Uppgifter som andra ska ha hand om</a:t>
            </a:r>
          </a:p>
          <a:p>
            <a:pPr marL="0" indent="0">
              <a:buNone/>
            </a:pPr>
            <a:r>
              <a:rPr lang="sv-SE" sz="2400" b="1" dirty="0"/>
              <a:t>2 kap. 2 § KL</a:t>
            </a:r>
            <a:r>
              <a:rPr lang="sv-SE" sz="2400" dirty="0"/>
              <a:t>   </a:t>
            </a:r>
            <a:r>
              <a:rPr lang="sv-SE" sz="2400" dirty="0">
                <a:solidFill>
                  <a:srgbClr val="00AEB3"/>
                </a:solidFill>
              </a:rPr>
              <a:t>Kommuner och landsting får inte ha hand om sådana angelägenheter som enbart staten, en annan kommun, ett annat landsting eller någon annan ska ha hand om.</a:t>
            </a:r>
          </a:p>
          <a:p>
            <a:pPr marL="0" indent="0">
              <a:buNone/>
            </a:pPr>
            <a:endParaRPr lang="sv-SE" sz="2400" dirty="0">
              <a:solidFill>
                <a:srgbClr val="00AEB3"/>
              </a:solidFill>
            </a:endParaRPr>
          </a:p>
        </p:txBody>
      </p:sp>
    </p:spTree>
    <p:extLst>
      <p:ext uri="{BB962C8B-B14F-4D97-AF65-F5344CB8AC3E}">
        <p14:creationId xmlns:p14="http://schemas.microsoft.com/office/powerpoint/2010/main" val="405469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1155032"/>
            <a:ext cx="9605142" cy="4604084"/>
          </a:xfrm>
        </p:spPr>
        <p:txBody>
          <a:bodyPr/>
          <a:lstStyle/>
          <a:p>
            <a:r>
              <a:rPr lang="sv-SE" sz="2000" b="1" dirty="0">
                <a:solidFill>
                  <a:srgbClr val="00AEB3"/>
                </a:solidFill>
              </a:rPr>
              <a:t>RÅ 2010 ref. 100 – försäljning av verksamhet till underpris.</a:t>
            </a:r>
            <a:r>
              <a:rPr lang="sv-SE" sz="2000" dirty="0">
                <a:solidFill>
                  <a:srgbClr val="00AEB3"/>
                </a:solidFill>
              </a:rPr>
              <a:t> Ingen kompetens p.g.a. bristande allmänt intresse i form av understöd till enskild</a:t>
            </a:r>
          </a:p>
          <a:p>
            <a:r>
              <a:rPr lang="sv-SE" sz="2000" b="1" dirty="0">
                <a:solidFill>
                  <a:srgbClr val="00AEB3"/>
                </a:solidFill>
              </a:rPr>
              <a:t>RÅ 2006 ref. 81 – inrättande av stiftelse och tillskott av pengar i syfte att främja forskning m.m.</a:t>
            </a:r>
            <a:r>
              <a:rPr lang="sv-SE" sz="2000" dirty="0">
                <a:solidFill>
                  <a:srgbClr val="00AEB3"/>
                </a:solidFill>
              </a:rPr>
              <a:t>. Ingen kompetens p.g.a. bristande allmänt intresse i form av oproportionerliga kostnader</a:t>
            </a:r>
          </a:p>
          <a:p>
            <a:r>
              <a:rPr lang="sv-SE" sz="2000" b="1" dirty="0">
                <a:solidFill>
                  <a:srgbClr val="00AEB3"/>
                </a:solidFill>
              </a:rPr>
              <a:t>RÅ 2003 ref. 98 – kommunen lämnade anbud vid landstings upphandling av ambulanstransporter.</a:t>
            </a:r>
            <a:r>
              <a:rPr lang="sv-SE" sz="2000" dirty="0">
                <a:solidFill>
                  <a:srgbClr val="00AEB3"/>
                </a:solidFill>
              </a:rPr>
              <a:t> Ingen kompetens p.g.a. bristande allmänt intresse. </a:t>
            </a:r>
          </a:p>
          <a:p>
            <a:r>
              <a:rPr lang="sv-SE" sz="2000" b="1" dirty="0">
                <a:solidFill>
                  <a:srgbClr val="00AEB3"/>
                </a:solidFill>
              </a:rPr>
              <a:t>RÅ 2002 ref. 12 – namngivning av vägar</a:t>
            </a:r>
            <a:r>
              <a:rPr lang="sv-SE" sz="2000" dirty="0">
                <a:solidFill>
                  <a:srgbClr val="00AEB3"/>
                </a:solidFill>
              </a:rPr>
              <a:t>. Kompetens p.g.a. visat kommunalt behov och proportionerliga kostnader.</a:t>
            </a:r>
          </a:p>
          <a:p>
            <a:r>
              <a:rPr lang="sv-SE" sz="2000" b="1" dirty="0">
                <a:solidFill>
                  <a:srgbClr val="00AEB3"/>
                </a:solidFill>
              </a:rPr>
              <a:t>RÅ 2000 ref. 1 – borgensåtagande för kommunalt bolags lån gynnade enskilt företag</a:t>
            </a:r>
            <a:r>
              <a:rPr lang="sv-SE" sz="2000" dirty="0">
                <a:solidFill>
                  <a:srgbClr val="00AEB3"/>
                </a:solidFill>
              </a:rPr>
              <a:t>. Ingen kompetens p.g.a. bristande allmänintresse – otillåtet stöd till enskild</a:t>
            </a:r>
          </a:p>
          <a:p>
            <a:r>
              <a:rPr lang="sv-SE" sz="2000" b="1" dirty="0">
                <a:solidFill>
                  <a:srgbClr val="00AEB3"/>
                </a:solidFill>
              </a:rPr>
              <a:t>RÅ 1999 ref. 67 – bidrag till högskola</a:t>
            </a:r>
            <a:r>
              <a:rPr lang="sv-SE" sz="2000" dirty="0">
                <a:solidFill>
                  <a:srgbClr val="00AEB3"/>
                </a:solidFill>
              </a:rPr>
              <a:t>. Kompetens p.g.a. visat kommunalt behov och proportionerliga kostnader. </a:t>
            </a:r>
          </a:p>
        </p:txBody>
      </p:sp>
      <p:sp>
        <p:nvSpPr>
          <p:cNvPr id="4" name="Rubrik 4"/>
          <p:cNvSpPr txBox="1">
            <a:spLocks/>
          </p:cNvSpPr>
          <p:nvPr/>
        </p:nvSpPr>
        <p:spPr>
          <a:xfrm>
            <a:off x="1490279" y="176463"/>
            <a:ext cx="9605142" cy="9785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a:solidFill>
                  <a:schemeClr val="tx1"/>
                </a:solidFill>
                <a:latin typeface="Arial" panose="020B0604020202020204" pitchFamily="34" charset="0"/>
                <a:ea typeface="+mj-ea"/>
                <a:cs typeface="Arial" panose="020B0604020202020204" pitchFamily="34" charset="0"/>
              </a:defRPr>
            </a:lvl1pPr>
          </a:lstStyle>
          <a:p>
            <a:r>
              <a:rPr lang="sv-SE" dirty="0"/>
              <a:t>Ex. rättspraxis allmän kompetens</a:t>
            </a:r>
          </a:p>
        </p:txBody>
      </p:sp>
    </p:spTree>
    <p:extLst>
      <p:ext uri="{BB962C8B-B14F-4D97-AF65-F5344CB8AC3E}">
        <p14:creationId xmlns:p14="http://schemas.microsoft.com/office/powerpoint/2010/main" val="81973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90279" y="59822"/>
            <a:ext cx="9605142" cy="709300"/>
          </a:xfrm>
        </p:spPr>
        <p:txBody>
          <a:bodyPr>
            <a:normAutofit fontScale="90000"/>
          </a:bodyPr>
          <a:lstStyle/>
          <a:p>
            <a:r>
              <a:rPr lang="sv-SE" dirty="0"/>
              <a:t>Kommunala angelägenheter</a:t>
            </a:r>
          </a:p>
        </p:txBody>
      </p:sp>
      <p:sp>
        <p:nvSpPr>
          <p:cNvPr id="3" name="Platshållare för innehåll 2"/>
          <p:cNvSpPr>
            <a:spLocks noGrp="1"/>
          </p:cNvSpPr>
          <p:nvPr>
            <p:ph idx="1"/>
          </p:nvPr>
        </p:nvSpPr>
        <p:spPr>
          <a:xfrm>
            <a:off x="2119357" y="769122"/>
            <a:ext cx="9978675" cy="5563312"/>
          </a:xfrm>
        </p:spPr>
        <p:txBody>
          <a:bodyPr/>
          <a:lstStyle/>
          <a:p>
            <a:r>
              <a:rPr lang="sv-SE" sz="2400" dirty="0"/>
              <a:t>Likställighetsprincipen</a:t>
            </a:r>
            <a:r>
              <a:rPr lang="sv-SE" dirty="0"/>
              <a:t> </a:t>
            </a:r>
            <a:r>
              <a:rPr lang="sv-SE" sz="2000" dirty="0">
                <a:solidFill>
                  <a:srgbClr val="00AEB3"/>
                </a:solidFill>
              </a:rPr>
              <a:t>2 kap. 3 § KL </a:t>
            </a:r>
          </a:p>
          <a:p>
            <a:endParaRPr lang="sv-SE" sz="2400" dirty="0"/>
          </a:p>
          <a:p>
            <a:r>
              <a:rPr lang="sv-SE" sz="2400" dirty="0"/>
              <a:t>Förbud mot beslut med tillbakaverkande kraft </a:t>
            </a:r>
            <a:r>
              <a:rPr lang="sv-SE" sz="2000" dirty="0">
                <a:solidFill>
                  <a:srgbClr val="00AEB3"/>
                </a:solidFill>
              </a:rPr>
              <a:t>2 kap. 4 § KL</a:t>
            </a:r>
          </a:p>
          <a:p>
            <a:endParaRPr lang="sv-SE" sz="2400" dirty="0"/>
          </a:p>
          <a:p>
            <a:r>
              <a:rPr lang="sv-SE" sz="2400" dirty="0"/>
              <a:t>Rätt att ta ut avgifter enligt självkostnadsprincipen</a:t>
            </a:r>
            <a:r>
              <a:rPr lang="sv-SE" dirty="0"/>
              <a:t> </a:t>
            </a:r>
            <a:r>
              <a:rPr lang="sv-SE" sz="2000" dirty="0">
                <a:solidFill>
                  <a:srgbClr val="00AEB3"/>
                </a:solidFill>
              </a:rPr>
              <a:t>2 kap. 5-6 §§ KL </a:t>
            </a:r>
          </a:p>
          <a:p>
            <a:pPr marL="0" indent="0">
              <a:buNone/>
            </a:pPr>
            <a:endParaRPr lang="sv-SE" sz="2000" dirty="0"/>
          </a:p>
          <a:p>
            <a:r>
              <a:rPr lang="sv-SE" sz="2400" dirty="0"/>
              <a:t>Kommunal näringsverksamhet </a:t>
            </a:r>
            <a:r>
              <a:rPr lang="sv-SE" sz="2000" dirty="0">
                <a:solidFill>
                  <a:srgbClr val="00AEB3"/>
                </a:solidFill>
              </a:rPr>
              <a:t>2 kap. 7 § KL</a:t>
            </a:r>
          </a:p>
          <a:p>
            <a:endParaRPr lang="sv-SE" sz="2400" dirty="0"/>
          </a:p>
          <a:p>
            <a:r>
              <a:rPr lang="sv-SE" sz="2400" dirty="0"/>
              <a:t>Stöd till näringslivet </a:t>
            </a:r>
            <a:r>
              <a:rPr lang="sv-SE" sz="2000" dirty="0">
                <a:solidFill>
                  <a:srgbClr val="00AEB3"/>
                </a:solidFill>
              </a:rPr>
              <a:t>2 kap. 8 § KL</a:t>
            </a:r>
          </a:p>
          <a:p>
            <a:pPr marL="0" indent="0">
              <a:buNone/>
            </a:pPr>
            <a:endParaRPr lang="sv-SE" sz="2400" dirty="0"/>
          </a:p>
          <a:p>
            <a:r>
              <a:rPr lang="sv-SE" sz="2400" dirty="0"/>
              <a:t>Särskilda befogenheter </a:t>
            </a:r>
            <a:r>
              <a:rPr lang="sv-SE" sz="2000" dirty="0">
                <a:solidFill>
                  <a:srgbClr val="00AEB3"/>
                </a:solidFill>
              </a:rPr>
              <a:t>2 kap. 9 § KL</a:t>
            </a:r>
          </a:p>
          <a:p>
            <a:endParaRPr lang="sv-SE" sz="2400" dirty="0"/>
          </a:p>
          <a:p>
            <a:pPr marL="0" indent="0">
              <a:buNone/>
            </a:pPr>
            <a:r>
              <a:rPr lang="sv-SE" sz="2000" dirty="0">
                <a:solidFill>
                  <a:srgbClr val="00AEB3"/>
                </a:solidFill>
              </a:rPr>
              <a:t>   </a:t>
            </a:r>
          </a:p>
          <a:p>
            <a:pPr marL="0" indent="0">
              <a:buNone/>
            </a:pPr>
            <a:endParaRPr lang="sv-SE" sz="2000" dirty="0">
              <a:solidFill>
                <a:srgbClr val="00AEB3"/>
              </a:solidFill>
            </a:endParaRPr>
          </a:p>
          <a:p>
            <a:endParaRPr lang="sv-SE" dirty="0"/>
          </a:p>
          <a:p>
            <a:endParaRPr lang="sv-SE" dirty="0"/>
          </a:p>
        </p:txBody>
      </p:sp>
    </p:spTree>
    <p:extLst>
      <p:ext uri="{BB962C8B-B14F-4D97-AF65-F5344CB8AC3E}">
        <p14:creationId xmlns:p14="http://schemas.microsoft.com/office/powerpoint/2010/main" val="255975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endParaRPr lang="sv-SE" sz="2400" b="1" dirty="0"/>
          </a:p>
          <a:p>
            <a:pPr marL="0" indent="0">
              <a:buNone/>
            </a:pPr>
            <a:r>
              <a:rPr lang="sv-SE" sz="2400" b="1" dirty="0"/>
              <a:t>Likställighetsprincipen</a:t>
            </a:r>
          </a:p>
          <a:p>
            <a:pPr marL="0" indent="0">
              <a:buNone/>
            </a:pPr>
            <a:r>
              <a:rPr lang="sv-SE" sz="2400" b="1" dirty="0"/>
              <a:t>2 kap. 3 §</a:t>
            </a:r>
            <a:r>
              <a:rPr lang="sv-SE" sz="2400" dirty="0"/>
              <a:t> </a:t>
            </a:r>
            <a:r>
              <a:rPr lang="sv-SE" sz="2400" b="1" dirty="0"/>
              <a:t>KL</a:t>
            </a:r>
            <a:r>
              <a:rPr lang="sv-SE" sz="2400" dirty="0"/>
              <a:t>  </a:t>
            </a:r>
            <a:r>
              <a:rPr lang="sv-SE" sz="2400" dirty="0">
                <a:solidFill>
                  <a:srgbClr val="00AEB3"/>
                </a:solidFill>
              </a:rPr>
              <a:t>Kommuner och landsting ska behandla sina medlemmar lika, om det inte finns sakliga skäl för något annat.</a:t>
            </a:r>
          </a:p>
          <a:p>
            <a:pPr marL="0" indent="0">
              <a:buNone/>
            </a:pPr>
            <a:endParaRPr lang="sv-SE" sz="2400" b="1" dirty="0">
              <a:solidFill>
                <a:srgbClr val="00AEB3"/>
              </a:solidFill>
            </a:endParaRPr>
          </a:p>
          <a:p>
            <a:pPr marL="0" indent="0">
              <a:buNone/>
            </a:pPr>
            <a:endParaRPr lang="sv-SE" sz="2400" b="1" dirty="0"/>
          </a:p>
          <a:p>
            <a:pPr marL="0" indent="0">
              <a:buNone/>
            </a:pPr>
            <a:r>
              <a:rPr lang="sv-SE" sz="2400" b="1" dirty="0"/>
              <a:t>Förbud mot beslut med tillbakaverkande kraft</a:t>
            </a:r>
          </a:p>
          <a:p>
            <a:pPr marL="0" indent="0">
              <a:buNone/>
            </a:pPr>
            <a:r>
              <a:rPr lang="sv-SE" sz="2400" b="1" dirty="0"/>
              <a:t>2 kap. 4 § KL</a:t>
            </a:r>
            <a:r>
              <a:rPr lang="sv-SE" sz="2400" dirty="0"/>
              <a:t>   </a:t>
            </a:r>
            <a:r>
              <a:rPr lang="sv-SE" sz="2400" dirty="0">
                <a:solidFill>
                  <a:srgbClr val="00AEB3"/>
                </a:solidFill>
              </a:rPr>
              <a:t>Kommuner och landsting får inte fatta beslut med tillbakaverkande kraft till nackdel för medlemmarna. Sådana beslut får dock fattas om det finns synnerliga skäl för det. </a:t>
            </a:r>
          </a:p>
          <a:p>
            <a:pPr marL="0" indent="0">
              <a:buNone/>
            </a:pPr>
            <a:endParaRPr lang="sv-SE" sz="2400" dirty="0">
              <a:solidFill>
                <a:srgbClr val="00AEB3"/>
              </a:solidFill>
            </a:endParaRPr>
          </a:p>
        </p:txBody>
      </p:sp>
    </p:spTree>
    <p:extLst>
      <p:ext uri="{BB962C8B-B14F-4D97-AF65-F5344CB8AC3E}">
        <p14:creationId xmlns:p14="http://schemas.microsoft.com/office/powerpoint/2010/main" val="2596842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endParaRPr lang="sv-SE" sz="2400" b="1" dirty="0"/>
          </a:p>
          <a:p>
            <a:pPr marL="0" indent="0">
              <a:buNone/>
            </a:pPr>
            <a:r>
              <a:rPr lang="sv-SE" sz="2400" b="1" dirty="0"/>
              <a:t>Rätt att ta ut avgifter</a:t>
            </a:r>
          </a:p>
          <a:p>
            <a:pPr marL="0" indent="0">
              <a:buNone/>
            </a:pPr>
            <a:r>
              <a:rPr lang="sv-SE" sz="2400" b="1" dirty="0"/>
              <a:t>2 kap. 5 § KL</a:t>
            </a:r>
            <a:r>
              <a:rPr lang="sv-SE" sz="2400" dirty="0"/>
              <a:t>   </a:t>
            </a:r>
            <a:r>
              <a:rPr lang="sv-SE" sz="2400" dirty="0">
                <a:solidFill>
                  <a:srgbClr val="00AEB3"/>
                </a:solidFill>
              </a:rPr>
              <a:t>Kommuner och landsting får ta ut avgifter för tjänster och nyttigheter som de tillhandahåller. För tjänster eller nyttigheter som de är skyldiga att tillhandahålla får dock avgifter endast tas ut om det följer av lag eller annan författning.</a:t>
            </a:r>
          </a:p>
          <a:p>
            <a:pPr marL="0" indent="0">
              <a:buNone/>
            </a:pPr>
            <a:endParaRPr lang="sv-SE" sz="2400" b="1" dirty="0"/>
          </a:p>
          <a:p>
            <a:pPr marL="0" indent="0">
              <a:buNone/>
            </a:pPr>
            <a:r>
              <a:rPr lang="sv-SE" sz="2400" b="1" dirty="0"/>
              <a:t>Självkostnadsprincipen</a:t>
            </a:r>
          </a:p>
          <a:p>
            <a:pPr marL="0" indent="0">
              <a:buNone/>
            </a:pPr>
            <a:r>
              <a:rPr lang="sv-SE" sz="2400" b="1" dirty="0"/>
              <a:t>2 kap. 6 § KL</a:t>
            </a:r>
            <a:r>
              <a:rPr lang="sv-SE" sz="2400" dirty="0"/>
              <a:t>   </a:t>
            </a:r>
            <a:r>
              <a:rPr lang="sv-SE" sz="2400" dirty="0">
                <a:solidFill>
                  <a:srgbClr val="00AEB3"/>
                </a:solidFill>
              </a:rPr>
              <a:t>Kommuner och landsting får inte ta ut högre avgifter än som motsvarar kostnaderna för de tjänster eller nyttigheter som de tillhandahåller.</a:t>
            </a:r>
          </a:p>
          <a:p>
            <a:pPr marL="0" indent="0">
              <a:buNone/>
            </a:pPr>
            <a:endParaRPr lang="sv-SE" sz="2400" dirty="0">
              <a:solidFill>
                <a:srgbClr val="00AEB3"/>
              </a:solidFill>
            </a:endParaRPr>
          </a:p>
        </p:txBody>
      </p:sp>
    </p:spTree>
    <p:extLst>
      <p:ext uri="{BB962C8B-B14F-4D97-AF65-F5344CB8AC3E}">
        <p14:creationId xmlns:p14="http://schemas.microsoft.com/office/powerpoint/2010/main" val="408838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endParaRPr lang="sv-SE" sz="2400" b="1" dirty="0"/>
          </a:p>
          <a:p>
            <a:pPr marL="0" indent="0">
              <a:buNone/>
            </a:pPr>
            <a:r>
              <a:rPr lang="sv-SE" sz="2400" b="1" dirty="0"/>
              <a:t>Kommunal näringsverksamhet </a:t>
            </a:r>
          </a:p>
          <a:p>
            <a:pPr marL="0" indent="0">
              <a:buNone/>
            </a:pPr>
            <a:r>
              <a:rPr lang="sv-SE" sz="2400" b="1" dirty="0"/>
              <a:t>2 kap. 7 § KL</a:t>
            </a:r>
            <a:r>
              <a:rPr lang="sv-SE" sz="2400" dirty="0"/>
              <a:t>   </a:t>
            </a:r>
            <a:r>
              <a:rPr lang="sv-SE" sz="2400" dirty="0">
                <a:solidFill>
                  <a:srgbClr val="00AEB3"/>
                </a:solidFill>
              </a:rPr>
              <a:t>Kommuner och landsting får driva näringsverksamhet, om den drivs utan vinstsyfte och syftar till att tillhandahålla allmännyttiga anläggningar eller tjänster åt medlemmarna.</a:t>
            </a:r>
          </a:p>
          <a:p>
            <a:pPr marL="0" indent="0">
              <a:buNone/>
            </a:pPr>
            <a:endParaRPr lang="sv-SE" sz="2400" b="1" dirty="0"/>
          </a:p>
          <a:p>
            <a:pPr marL="0" indent="0">
              <a:buNone/>
            </a:pPr>
            <a:r>
              <a:rPr lang="sv-SE" sz="2400" b="1" dirty="0"/>
              <a:t>Stöd till andra näringsverksamheter</a:t>
            </a:r>
          </a:p>
          <a:p>
            <a:pPr marL="0" indent="0">
              <a:buNone/>
            </a:pPr>
            <a:r>
              <a:rPr lang="sv-SE" sz="2400" b="1" dirty="0"/>
              <a:t>2 kap. 8 § KL</a:t>
            </a:r>
            <a:r>
              <a:rPr lang="sv-SE" sz="2400" dirty="0"/>
              <a:t>   </a:t>
            </a:r>
            <a:r>
              <a:rPr lang="sv-SE" sz="2400" dirty="0">
                <a:solidFill>
                  <a:srgbClr val="00AEB3"/>
                </a:solidFill>
              </a:rPr>
              <a:t>Kommuner och landsting får genomföra åtgärder för att allmänt främja näringslivet i kommunen eller landstinget. </a:t>
            </a:r>
          </a:p>
          <a:p>
            <a:pPr marL="0" indent="0">
              <a:buNone/>
            </a:pPr>
            <a:r>
              <a:rPr lang="sv-SE" sz="2400" dirty="0">
                <a:solidFill>
                  <a:srgbClr val="00AEB3"/>
                </a:solidFill>
              </a:rPr>
              <a:t>Individuellt inriktat stöd till enskilda näringsidkare får lämnas endast om det finns synnerliga skäl för det.</a:t>
            </a:r>
          </a:p>
          <a:p>
            <a:pPr marL="0" indent="0">
              <a:buNone/>
            </a:pPr>
            <a:endParaRPr lang="sv-SE" sz="2400" dirty="0">
              <a:solidFill>
                <a:srgbClr val="00AEB3"/>
              </a:solidFill>
            </a:endParaRPr>
          </a:p>
        </p:txBody>
      </p:sp>
    </p:spTree>
    <p:extLst>
      <p:ext uri="{BB962C8B-B14F-4D97-AF65-F5344CB8AC3E}">
        <p14:creationId xmlns:p14="http://schemas.microsoft.com/office/powerpoint/2010/main" val="1998072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endParaRPr lang="sv-SE" sz="2400" b="1" dirty="0"/>
          </a:p>
          <a:p>
            <a:pPr marL="0" indent="0">
              <a:buNone/>
            </a:pPr>
            <a:endParaRPr lang="sv-SE" sz="2400" b="1" dirty="0"/>
          </a:p>
          <a:p>
            <a:pPr marL="0" indent="0">
              <a:buNone/>
            </a:pPr>
            <a:endParaRPr lang="sv-SE" sz="2400" b="1" dirty="0"/>
          </a:p>
          <a:p>
            <a:pPr marL="0" indent="0">
              <a:buNone/>
            </a:pPr>
            <a:r>
              <a:rPr lang="sv-SE" sz="2400" b="1" dirty="0"/>
              <a:t>Särskilda befogenheter</a:t>
            </a:r>
          </a:p>
          <a:p>
            <a:pPr marL="0" indent="0">
              <a:buNone/>
            </a:pPr>
            <a:r>
              <a:rPr lang="sv-SE" sz="2400" b="1" dirty="0"/>
              <a:t>2 kap. 9 § KL</a:t>
            </a:r>
            <a:r>
              <a:rPr lang="sv-SE" sz="2400" dirty="0"/>
              <a:t>   </a:t>
            </a:r>
            <a:r>
              <a:rPr lang="sv-SE" sz="2400" dirty="0">
                <a:solidFill>
                  <a:srgbClr val="00AEB3"/>
                </a:solidFill>
              </a:rPr>
              <a:t>Bestämmelser om kommunernas och landstingens angelägenheter finns även i lagen (2009:47) om vissa kommunala befogenheter och i annan lag eller annan författning.</a:t>
            </a:r>
          </a:p>
          <a:p>
            <a:pPr marL="0" indent="0">
              <a:buNone/>
            </a:pPr>
            <a:endParaRPr lang="sv-SE" sz="2400" dirty="0">
              <a:solidFill>
                <a:srgbClr val="00AEB3"/>
              </a:solidFill>
            </a:endParaRPr>
          </a:p>
        </p:txBody>
      </p:sp>
    </p:spTree>
    <p:extLst>
      <p:ext uri="{BB962C8B-B14F-4D97-AF65-F5344CB8AC3E}">
        <p14:creationId xmlns:p14="http://schemas.microsoft.com/office/powerpoint/2010/main" val="3181793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90279" y="188006"/>
            <a:ext cx="9605142" cy="1681225"/>
          </a:xfrm>
        </p:spPr>
        <p:txBody>
          <a:bodyPr>
            <a:normAutofit/>
          </a:bodyPr>
          <a:lstStyle/>
          <a:p>
            <a:r>
              <a:rPr lang="sv-SE" dirty="0"/>
              <a:t>Lag (2009:47) om vissa kommunala befogenheter</a:t>
            </a:r>
          </a:p>
        </p:txBody>
      </p:sp>
      <p:sp>
        <p:nvSpPr>
          <p:cNvPr id="3" name="Platshållare för innehåll 2"/>
          <p:cNvSpPr>
            <a:spLocks noGrp="1"/>
          </p:cNvSpPr>
          <p:nvPr>
            <p:ph idx="1"/>
          </p:nvPr>
        </p:nvSpPr>
        <p:spPr>
          <a:xfrm>
            <a:off x="1350236" y="2110811"/>
            <a:ext cx="9745185" cy="4076344"/>
          </a:xfrm>
        </p:spPr>
        <p:txBody>
          <a:bodyPr/>
          <a:lstStyle/>
          <a:p>
            <a:r>
              <a:rPr lang="sv-SE" sz="2400" dirty="0"/>
              <a:t>Undantag från kravet på kommunal anknytning i vissa fall </a:t>
            </a:r>
            <a:r>
              <a:rPr lang="sv-SE" sz="2000" dirty="0">
                <a:solidFill>
                  <a:srgbClr val="00AEB3"/>
                </a:solidFill>
              </a:rPr>
              <a:t>1 kap. 2 § </a:t>
            </a:r>
          </a:p>
          <a:p>
            <a:r>
              <a:rPr lang="sv-SE" sz="2400" dirty="0"/>
              <a:t>Rätt att lämna olika former av bidrag, bistånd och stöd </a:t>
            </a:r>
            <a:r>
              <a:rPr lang="sv-SE" sz="2000" dirty="0">
                <a:solidFill>
                  <a:srgbClr val="00AEB3"/>
                </a:solidFill>
              </a:rPr>
              <a:t>2 kap. </a:t>
            </a:r>
          </a:p>
          <a:p>
            <a:r>
              <a:rPr lang="sv-SE" sz="2400" dirty="0"/>
              <a:t>Rätt att bedriva vissa typer av näringsverksamhet </a:t>
            </a:r>
            <a:r>
              <a:rPr lang="sv-SE" sz="2000" dirty="0">
                <a:solidFill>
                  <a:srgbClr val="00AEB3"/>
                </a:solidFill>
              </a:rPr>
              <a:t>3 kap. </a:t>
            </a:r>
          </a:p>
          <a:p>
            <a:r>
              <a:rPr lang="sv-SE" sz="2400" dirty="0"/>
              <a:t>Åtgärder för uppförande och drift av turistanläggningar </a:t>
            </a:r>
            <a:r>
              <a:rPr lang="sv-SE" sz="2000" dirty="0">
                <a:solidFill>
                  <a:srgbClr val="00AEB3"/>
                </a:solidFill>
              </a:rPr>
              <a:t>4 kap. </a:t>
            </a:r>
          </a:p>
          <a:p>
            <a:r>
              <a:rPr lang="sv-SE" sz="2400" dirty="0"/>
              <a:t>Tjänsteexport och internationellt bistånd </a:t>
            </a:r>
            <a:r>
              <a:rPr lang="sv-SE" sz="2000" dirty="0">
                <a:solidFill>
                  <a:srgbClr val="00AEB3"/>
                </a:solidFill>
              </a:rPr>
              <a:t>5 kap. </a:t>
            </a:r>
          </a:p>
          <a:p>
            <a:r>
              <a:rPr lang="sv-SE" sz="2400" dirty="0"/>
              <a:t>Övriga befogenhetsutvidgande bestämmelser </a:t>
            </a:r>
            <a:r>
              <a:rPr lang="sv-SE" sz="2000" dirty="0">
                <a:solidFill>
                  <a:srgbClr val="00AEB3"/>
                </a:solidFill>
              </a:rPr>
              <a:t>6 kap. </a:t>
            </a:r>
          </a:p>
          <a:p>
            <a:endParaRPr lang="sv-SE" dirty="0"/>
          </a:p>
        </p:txBody>
      </p:sp>
    </p:spTree>
    <p:extLst>
      <p:ext uri="{BB962C8B-B14F-4D97-AF65-F5344CB8AC3E}">
        <p14:creationId xmlns:p14="http://schemas.microsoft.com/office/powerpoint/2010/main" val="99489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47013" y="2686744"/>
            <a:ext cx="6214147" cy="925678"/>
          </a:xfrm>
        </p:spPr>
        <p:txBody>
          <a:bodyPr/>
          <a:lstStyle/>
          <a:p>
            <a:r>
              <a:rPr lang="sv-SE" dirty="0"/>
              <a:t>Roller</a:t>
            </a:r>
          </a:p>
        </p:txBody>
      </p:sp>
    </p:spTree>
    <p:extLst>
      <p:ext uri="{BB962C8B-B14F-4D97-AF65-F5344CB8AC3E}">
        <p14:creationId xmlns:p14="http://schemas.microsoft.com/office/powerpoint/2010/main" val="69235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altLang="sv-SE" sz="4000" dirty="0"/>
              <a:t>Roller – </a:t>
            </a:r>
            <a:r>
              <a:rPr lang="sv-SE" altLang="sv-SE" sz="4000" i="1" dirty="0"/>
              <a:t>vad, hur </a:t>
            </a:r>
            <a:r>
              <a:rPr lang="sv-SE" altLang="sv-SE" sz="4000" dirty="0"/>
              <a:t>och den </a:t>
            </a:r>
            <a:r>
              <a:rPr lang="sv-SE" altLang="sv-SE" sz="4000" i="1" dirty="0"/>
              <a:t>”gyllene zonen”</a:t>
            </a:r>
          </a:p>
        </p:txBody>
      </p:sp>
      <p:sp>
        <p:nvSpPr>
          <p:cNvPr id="10" name="Oval 7"/>
          <p:cNvSpPr>
            <a:spLocks noChangeArrowheads="1"/>
          </p:cNvSpPr>
          <p:nvPr/>
        </p:nvSpPr>
        <p:spPr bwMode="auto">
          <a:xfrm>
            <a:off x="3215680" y="2636912"/>
            <a:ext cx="3096344" cy="2880320"/>
          </a:xfrm>
          <a:prstGeom prst="ellipse">
            <a:avLst/>
          </a:prstGeom>
          <a:solidFill>
            <a:srgbClr val="3399FF">
              <a:alpha val="55000"/>
            </a:srgbClr>
          </a:solidFill>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sv-SE" sz="2000" dirty="0">
                <a:solidFill>
                  <a:srgbClr val="000000"/>
                </a:solidFill>
              </a:rPr>
              <a:t>Politiken</a:t>
            </a:r>
          </a:p>
          <a:p>
            <a:pPr algn="ctr" eaLnBrk="1" hangingPunct="1">
              <a:defRPr/>
            </a:pPr>
            <a:r>
              <a:rPr lang="sv-SE" dirty="0">
                <a:solidFill>
                  <a:srgbClr val="000000"/>
                </a:solidFill>
              </a:rPr>
              <a:t>Vad</a:t>
            </a:r>
          </a:p>
        </p:txBody>
      </p:sp>
      <p:sp>
        <p:nvSpPr>
          <p:cNvPr id="12" name="Oval 8"/>
          <p:cNvSpPr>
            <a:spLocks noChangeArrowheads="1"/>
          </p:cNvSpPr>
          <p:nvPr/>
        </p:nvSpPr>
        <p:spPr bwMode="auto">
          <a:xfrm>
            <a:off x="5735960" y="2636912"/>
            <a:ext cx="3024336" cy="2880320"/>
          </a:xfrm>
          <a:prstGeom prst="ellipse">
            <a:avLst/>
          </a:prstGeom>
          <a:solidFill>
            <a:srgbClr val="008000">
              <a:alpha val="55000"/>
            </a:srgbClr>
          </a:solidFill>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sv-SE" sz="2000" dirty="0">
                <a:solidFill>
                  <a:srgbClr val="000000"/>
                </a:solidFill>
              </a:rPr>
              <a:t>Förvaltningen</a:t>
            </a:r>
          </a:p>
          <a:p>
            <a:pPr algn="ctr" eaLnBrk="1" hangingPunct="1">
              <a:defRPr/>
            </a:pPr>
            <a:r>
              <a:rPr lang="sv-SE" dirty="0">
                <a:solidFill>
                  <a:srgbClr val="000000"/>
                </a:solidFill>
              </a:rPr>
              <a:t>Hur</a:t>
            </a:r>
          </a:p>
        </p:txBody>
      </p:sp>
      <p:sp>
        <p:nvSpPr>
          <p:cNvPr id="5" name="Ned 4"/>
          <p:cNvSpPr>
            <a:spLocks noChangeArrowheads="1"/>
          </p:cNvSpPr>
          <p:nvPr/>
        </p:nvSpPr>
        <p:spPr bwMode="auto">
          <a:xfrm rot="1500670">
            <a:off x="6273800" y="1960563"/>
            <a:ext cx="292100" cy="1928812"/>
          </a:xfrm>
          <a:prstGeom prst="downArrow">
            <a:avLst>
              <a:gd name="adj1" fmla="val 50000"/>
              <a:gd name="adj2" fmla="val 50014"/>
            </a:avLst>
          </a:prstGeom>
          <a:solidFill>
            <a:srgbClr val="FF0000"/>
          </a:solidFill>
          <a:ln w="9525">
            <a:solidFill>
              <a:srgbClr val="B6DCDF"/>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endParaRPr lang="sv-SE">
              <a:solidFill>
                <a:srgbClr val="FFFFFF"/>
              </a:solidFill>
            </a:endParaRPr>
          </a:p>
        </p:txBody>
      </p:sp>
    </p:spTree>
    <p:extLst>
      <p:ext uri="{BB962C8B-B14F-4D97-AF65-F5344CB8AC3E}">
        <p14:creationId xmlns:p14="http://schemas.microsoft.com/office/powerpoint/2010/main" val="40951033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6"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80">
                                          <p:stCondLst>
                                            <p:cond delay="0"/>
                                          </p:stCondLst>
                                        </p:cTn>
                                        <p:tgtEl>
                                          <p:spTgt spid="12"/>
                                        </p:tgtEl>
                                      </p:cBhvr>
                                    </p:animEffect>
                                    <p:anim calcmode="lin" valueType="num">
                                      <p:cBhvr>
                                        <p:cTn id="1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9" dur="26">
                                          <p:stCondLst>
                                            <p:cond delay="650"/>
                                          </p:stCondLst>
                                        </p:cTn>
                                        <p:tgtEl>
                                          <p:spTgt spid="12"/>
                                        </p:tgtEl>
                                      </p:cBhvr>
                                      <p:to x="100000" y="60000"/>
                                    </p:animScale>
                                    <p:animScale>
                                      <p:cBhvr>
                                        <p:cTn id="20" dur="166" decel="50000">
                                          <p:stCondLst>
                                            <p:cond delay="676"/>
                                          </p:stCondLst>
                                        </p:cTn>
                                        <p:tgtEl>
                                          <p:spTgt spid="12"/>
                                        </p:tgtEl>
                                      </p:cBhvr>
                                      <p:to x="100000" y="100000"/>
                                    </p:animScale>
                                    <p:animScale>
                                      <p:cBhvr>
                                        <p:cTn id="21" dur="26">
                                          <p:stCondLst>
                                            <p:cond delay="1312"/>
                                          </p:stCondLst>
                                        </p:cTn>
                                        <p:tgtEl>
                                          <p:spTgt spid="12"/>
                                        </p:tgtEl>
                                      </p:cBhvr>
                                      <p:to x="100000" y="80000"/>
                                    </p:animScale>
                                    <p:animScale>
                                      <p:cBhvr>
                                        <p:cTn id="22" dur="166" decel="50000">
                                          <p:stCondLst>
                                            <p:cond delay="1338"/>
                                          </p:stCondLst>
                                        </p:cTn>
                                        <p:tgtEl>
                                          <p:spTgt spid="12"/>
                                        </p:tgtEl>
                                      </p:cBhvr>
                                      <p:to x="100000" y="100000"/>
                                    </p:animScale>
                                    <p:animScale>
                                      <p:cBhvr>
                                        <p:cTn id="23" dur="26">
                                          <p:stCondLst>
                                            <p:cond delay="1642"/>
                                          </p:stCondLst>
                                        </p:cTn>
                                        <p:tgtEl>
                                          <p:spTgt spid="12"/>
                                        </p:tgtEl>
                                      </p:cBhvr>
                                      <p:to x="100000" y="90000"/>
                                    </p:animScale>
                                    <p:animScale>
                                      <p:cBhvr>
                                        <p:cTn id="24" dur="166" decel="50000">
                                          <p:stCondLst>
                                            <p:cond delay="1668"/>
                                          </p:stCondLst>
                                        </p:cTn>
                                        <p:tgtEl>
                                          <p:spTgt spid="12"/>
                                        </p:tgtEl>
                                      </p:cBhvr>
                                      <p:to x="100000" y="100000"/>
                                    </p:animScale>
                                    <p:animScale>
                                      <p:cBhvr>
                                        <p:cTn id="25" dur="26">
                                          <p:stCondLst>
                                            <p:cond delay="1808"/>
                                          </p:stCondLst>
                                        </p:cTn>
                                        <p:tgtEl>
                                          <p:spTgt spid="12"/>
                                        </p:tgtEl>
                                      </p:cBhvr>
                                      <p:to x="100000" y="95000"/>
                                    </p:animScale>
                                    <p:animScale>
                                      <p:cBhvr>
                                        <p:cTn id="26" dur="166" decel="50000">
                                          <p:stCondLst>
                                            <p:cond delay="1834"/>
                                          </p:stCondLst>
                                        </p:cTn>
                                        <p:tgtEl>
                                          <p:spTgt spid="12"/>
                                        </p:tgtEl>
                                      </p:cBhvr>
                                      <p:to x="100000" y="100000"/>
                                    </p:animScale>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t>Den kommunala demokratin</a:t>
            </a:r>
          </a:p>
        </p:txBody>
      </p:sp>
      <p:sp>
        <p:nvSpPr>
          <p:cNvPr id="3" name="Underrubrik 2"/>
          <p:cNvSpPr>
            <a:spLocks noGrp="1"/>
          </p:cNvSpPr>
          <p:nvPr>
            <p:ph type="subTitle" idx="1"/>
          </p:nvPr>
        </p:nvSpPr>
        <p:spPr/>
        <p:txBody>
          <a:bodyPr/>
          <a:lstStyle/>
          <a:p>
            <a:r>
              <a:rPr lang="sv-SE" dirty="0"/>
              <a:t>Suzanna Bengtsson, kommunsekreterare</a:t>
            </a:r>
          </a:p>
          <a:p>
            <a:r>
              <a:rPr lang="sv-SE" dirty="0"/>
              <a:t>Teresia Granlund, utvecklingsledare</a:t>
            </a:r>
          </a:p>
          <a:p>
            <a:br>
              <a:rPr lang="sv-SE" altLang="sv-SE" sz="2400" b="1" dirty="0">
                <a:latin typeface="Calibri" panose="020F0502020204030204" pitchFamily="34" charset="0"/>
              </a:rPr>
            </a:br>
            <a:r>
              <a:rPr lang="sv-SE" altLang="sv-SE" sz="2400" b="1" dirty="0">
                <a:latin typeface="Calibri" panose="020F0502020204030204" pitchFamily="34" charset="0"/>
              </a:rPr>
              <a:t>Vad får en kommun göra? Vad får du som förtroendevald göra i din roll? Vilket ansvar har du? Vilket ansvar har tjänstepersoner? Vad får du arvode för? Vad är ett reglemente och en delegeringsordning? </a:t>
            </a:r>
            <a:endParaRPr lang="sv-SE" sz="2400" dirty="0"/>
          </a:p>
        </p:txBody>
      </p:sp>
    </p:spTree>
    <p:extLst>
      <p:ext uri="{BB962C8B-B14F-4D97-AF65-F5344CB8AC3E}">
        <p14:creationId xmlns:p14="http://schemas.microsoft.com/office/powerpoint/2010/main" val="825476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Rollfördelning - </a:t>
            </a:r>
            <a:r>
              <a:rPr lang="sv-SE" i="1" dirty="0">
                <a:solidFill>
                  <a:srgbClr val="00B0F0"/>
                </a:solidFill>
              </a:rPr>
              <a:t>Vad</a:t>
            </a:r>
          </a:p>
        </p:txBody>
      </p:sp>
      <p:sp>
        <p:nvSpPr>
          <p:cNvPr id="3" name="Platshållare för text 2"/>
          <p:cNvSpPr>
            <a:spLocks noGrp="1"/>
          </p:cNvSpPr>
          <p:nvPr>
            <p:ph type="body" idx="1"/>
          </p:nvPr>
        </p:nvSpPr>
        <p:spPr/>
        <p:txBody>
          <a:bodyPr/>
          <a:lstStyle/>
          <a:p>
            <a:r>
              <a:rPr lang="sv-SE" altLang="sv-SE" dirty="0"/>
              <a:t>Politikens VAD innebär:</a:t>
            </a:r>
          </a:p>
          <a:p>
            <a:endParaRPr lang="sv-SE" altLang="sv-SE" dirty="0"/>
          </a:p>
          <a:p>
            <a:r>
              <a:rPr lang="sv-SE" altLang="sv-SE" dirty="0"/>
              <a:t>Besluta om kommunens vision, mål och inriktning </a:t>
            </a:r>
          </a:p>
          <a:p>
            <a:r>
              <a:rPr lang="sv-SE" altLang="sv-SE" dirty="0"/>
              <a:t>Besluta om ekonomiska ramar </a:t>
            </a:r>
          </a:p>
          <a:p>
            <a:r>
              <a:rPr lang="sv-SE" altLang="sv-SE" dirty="0"/>
              <a:t>Ansvar för större prioriteringar</a:t>
            </a:r>
          </a:p>
          <a:p>
            <a:r>
              <a:rPr lang="sv-SE" altLang="sv-SE" dirty="0"/>
              <a:t>Följa upp och ompröva </a:t>
            </a:r>
          </a:p>
          <a:p>
            <a:endParaRPr lang="sv-SE" dirty="0"/>
          </a:p>
        </p:txBody>
      </p:sp>
    </p:spTree>
    <p:extLst>
      <p:ext uri="{BB962C8B-B14F-4D97-AF65-F5344CB8AC3E}">
        <p14:creationId xmlns:p14="http://schemas.microsoft.com/office/powerpoint/2010/main" val="162601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Rollfördelning - </a:t>
            </a:r>
            <a:r>
              <a:rPr lang="sv-SE" i="1" dirty="0">
                <a:solidFill>
                  <a:srgbClr val="00B050"/>
                </a:solidFill>
              </a:rPr>
              <a:t>Hur</a:t>
            </a:r>
            <a:endParaRPr lang="sv-SE" dirty="0"/>
          </a:p>
        </p:txBody>
      </p:sp>
      <p:sp>
        <p:nvSpPr>
          <p:cNvPr id="3" name="Platshållare för text 2"/>
          <p:cNvSpPr>
            <a:spLocks noGrp="1"/>
          </p:cNvSpPr>
          <p:nvPr>
            <p:ph type="body" idx="1"/>
          </p:nvPr>
        </p:nvSpPr>
        <p:spPr/>
        <p:txBody>
          <a:bodyPr/>
          <a:lstStyle/>
          <a:p>
            <a:r>
              <a:rPr lang="sv-SE" altLang="sv-SE" dirty="0"/>
              <a:t>Tjänstepersoners HUR innebär:</a:t>
            </a:r>
          </a:p>
          <a:p>
            <a:endParaRPr lang="sv-SE" altLang="sv-SE" sz="900" dirty="0"/>
          </a:p>
          <a:p>
            <a:r>
              <a:rPr lang="sv-SE" altLang="sv-SE" dirty="0"/>
              <a:t>Bestämma HUR man ska utföra det politikerna beslutar om, dvs verkställa politikernas beslut</a:t>
            </a:r>
          </a:p>
          <a:p>
            <a:r>
              <a:rPr lang="sv-SE" altLang="sv-SE" dirty="0"/>
              <a:t>Leda utförandet i den löpande och dagliga verksamheten </a:t>
            </a:r>
          </a:p>
          <a:p>
            <a:r>
              <a:rPr lang="sv-SE" altLang="sv-SE" dirty="0"/>
              <a:t>Bestämma HUR man ska arbeta för att nå de mål politiken fastställer</a:t>
            </a:r>
          </a:p>
          <a:p>
            <a:r>
              <a:rPr lang="sv-SE" altLang="sv-SE" dirty="0"/>
              <a:t>Följa upp och rapportera effekterna av arbetet </a:t>
            </a:r>
          </a:p>
          <a:p>
            <a:endParaRPr lang="sv-SE" dirty="0"/>
          </a:p>
        </p:txBody>
      </p:sp>
    </p:spTree>
    <p:extLst>
      <p:ext uri="{BB962C8B-B14F-4D97-AF65-F5344CB8AC3E}">
        <p14:creationId xmlns:p14="http://schemas.microsoft.com/office/powerpoint/2010/main" val="394331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t>Förtroendevalda/anställda </a:t>
            </a:r>
            <a:endParaRPr lang="sv-SE" dirty="0"/>
          </a:p>
        </p:txBody>
      </p:sp>
      <p:sp>
        <p:nvSpPr>
          <p:cNvPr id="3" name="Platshållare för text 2"/>
          <p:cNvSpPr>
            <a:spLocks noGrp="1"/>
          </p:cNvSpPr>
          <p:nvPr>
            <p:ph type="body" idx="1"/>
          </p:nvPr>
        </p:nvSpPr>
        <p:spPr/>
        <p:txBody>
          <a:bodyPr/>
          <a:lstStyle/>
          <a:p>
            <a:pPr marL="342900" indent="-342900">
              <a:buFont typeface="Wingdings" panose="05000000000000000000" pitchFamily="2" charset="2"/>
              <a:buChar char="v"/>
            </a:pPr>
            <a:r>
              <a:rPr lang="sv-SE" altLang="sv-SE" sz="2500" dirty="0"/>
              <a:t>Ett oreglerat förhållande</a:t>
            </a:r>
          </a:p>
          <a:p>
            <a:r>
              <a:rPr lang="sv-SE" altLang="sv-SE" sz="2500" dirty="0">
                <a:solidFill>
                  <a:schemeClr val="tx1"/>
                </a:solidFill>
              </a:rPr>
              <a:t> - Förtroendevalda driver folkviljan, fattar beslut och ansvarar för fattade beslut medan tjänstepersoner ska vara experterna. Ska belysa frågorna allsidigt och neutralt.</a:t>
            </a:r>
          </a:p>
          <a:p>
            <a:r>
              <a:rPr lang="sv-SE" altLang="sv-SE" sz="2500" dirty="0"/>
              <a:t>- </a:t>
            </a:r>
            <a:r>
              <a:rPr lang="sv-SE" altLang="sv-SE" sz="2500" dirty="0">
                <a:solidFill>
                  <a:schemeClr val="tx1"/>
                </a:solidFill>
              </a:rPr>
              <a:t>Samarbete som bygger på ömsesidig respekt (”</a:t>
            </a:r>
            <a:r>
              <a:rPr lang="sv-SE" altLang="sv-SE" sz="2500" dirty="0" err="1">
                <a:solidFill>
                  <a:schemeClr val="tx1"/>
                </a:solidFill>
              </a:rPr>
              <a:t>vad:et</a:t>
            </a:r>
            <a:r>
              <a:rPr lang="sv-SE" altLang="sv-SE" sz="2500" dirty="0">
                <a:solidFill>
                  <a:schemeClr val="tx1"/>
                </a:solidFill>
              </a:rPr>
              <a:t>” och ”</a:t>
            </a:r>
            <a:r>
              <a:rPr lang="sv-SE" altLang="sv-SE" sz="2500" dirty="0" err="1">
                <a:solidFill>
                  <a:schemeClr val="tx1"/>
                </a:solidFill>
              </a:rPr>
              <a:t>hur:et</a:t>
            </a:r>
            <a:r>
              <a:rPr lang="sv-SE" altLang="sv-SE" sz="2500" dirty="0">
                <a:solidFill>
                  <a:schemeClr val="tx1"/>
                </a:solidFill>
              </a:rPr>
              <a:t>”)</a:t>
            </a:r>
          </a:p>
          <a:p>
            <a:pPr marL="342900" indent="-342900">
              <a:buFont typeface="Wingdings" panose="05000000000000000000" pitchFamily="2" charset="2"/>
              <a:buChar char="v"/>
            </a:pPr>
            <a:r>
              <a:rPr lang="sv-SE" altLang="sv-SE" sz="2500" dirty="0"/>
              <a:t>Förtroendevalda har det yttersta ansvaret</a:t>
            </a:r>
          </a:p>
          <a:p>
            <a:pPr marL="342900" indent="-342900">
              <a:buFont typeface="Wingdings" panose="05000000000000000000" pitchFamily="2" charset="2"/>
              <a:buChar char="v"/>
            </a:pPr>
            <a:r>
              <a:rPr lang="sv-SE" altLang="sv-SE" sz="2500" dirty="0"/>
              <a:t>Förtroendevalda är ”arbetsgivare”</a:t>
            </a:r>
          </a:p>
          <a:p>
            <a:pPr marL="342900" indent="-342900">
              <a:buFont typeface="Wingdings" panose="05000000000000000000" pitchFamily="2" charset="2"/>
              <a:buChar char="v"/>
            </a:pPr>
            <a:r>
              <a:rPr lang="sv-SE" altLang="sv-SE" sz="2500" dirty="0"/>
              <a:t>Inget ”ministerstyre” </a:t>
            </a:r>
          </a:p>
        </p:txBody>
      </p:sp>
    </p:spTree>
    <p:extLst>
      <p:ext uri="{BB962C8B-B14F-4D97-AF65-F5344CB8AC3E}">
        <p14:creationId xmlns:p14="http://schemas.microsoft.com/office/powerpoint/2010/main" val="1422005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47013" y="2686744"/>
            <a:ext cx="6214147" cy="925678"/>
          </a:xfrm>
        </p:spPr>
        <p:txBody>
          <a:bodyPr/>
          <a:lstStyle/>
          <a:p>
            <a:r>
              <a:rPr lang="sv-SE" dirty="0"/>
              <a:t>Ansvar</a:t>
            </a:r>
          </a:p>
        </p:txBody>
      </p:sp>
    </p:spTree>
    <p:extLst>
      <p:ext uri="{BB962C8B-B14F-4D97-AF65-F5344CB8AC3E}">
        <p14:creationId xmlns:p14="http://schemas.microsoft.com/office/powerpoint/2010/main" val="1277909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sz="4000" dirty="0"/>
              <a:t>Hur kan kommuner organisera sig? Och vem bestämmer?</a:t>
            </a:r>
            <a:endParaRPr lang="sv-SE" sz="4000" dirty="0"/>
          </a:p>
        </p:txBody>
      </p:sp>
      <p:sp>
        <p:nvSpPr>
          <p:cNvPr id="3" name="Platshållare för text 2"/>
          <p:cNvSpPr>
            <a:spLocks noGrp="1"/>
          </p:cNvSpPr>
          <p:nvPr>
            <p:ph type="body" idx="1"/>
          </p:nvPr>
        </p:nvSpPr>
        <p:spPr>
          <a:xfrm>
            <a:off x="1499806" y="1562431"/>
            <a:ext cx="9702801" cy="4332760"/>
          </a:xfrm>
        </p:spPr>
        <p:txBody>
          <a:bodyPr/>
          <a:lstStyle/>
          <a:p>
            <a:r>
              <a:rPr lang="sv-SE" altLang="sv-SE" dirty="0"/>
              <a:t>Stor frihet att organisera sig:</a:t>
            </a:r>
          </a:p>
          <a:p>
            <a:pPr marL="457200" indent="-457200">
              <a:buFont typeface="Wingdings" panose="05000000000000000000" pitchFamily="2" charset="2"/>
              <a:buChar char="v"/>
            </a:pPr>
            <a:r>
              <a:rPr lang="sv-SE" altLang="sv-SE" dirty="0"/>
              <a:t>Nämnder, utskott</a:t>
            </a:r>
          </a:p>
          <a:p>
            <a:endParaRPr lang="sv-SE" altLang="sv-SE" dirty="0"/>
          </a:p>
          <a:p>
            <a:pPr marL="457200" indent="-457200">
              <a:buFont typeface="Wingdings" panose="05000000000000000000" pitchFamily="2" charset="2"/>
              <a:buChar char="v"/>
            </a:pPr>
            <a:r>
              <a:rPr lang="sv-SE" altLang="sv-SE" dirty="0"/>
              <a:t>Bolag</a:t>
            </a:r>
          </a:p>
          <a:p>
            <a:endParaRPr lang="sv-SE" altLang="sv-SE" dirty="0"/>
          </a:p>
          <a:p>
            <a:pPr marL="457200" indent="-457200">
              <a:buFont typeface="Wingdings" panose="05000000000000000000" pitchFamily="2" charset="2"/>
              <a:buChar char="v"/>
            </a:pPr>
            <a:r>
              <a:rPr lang="sv-SE" altLang="sv-SE" dirty="0"/>
              <a:t>Kommunalförbund </a:t>
            </a:r>
            <a:r>
              <a:rPr lang="sv-SE" altLang="sv-SE" sz="2000" dirty="0"/>
              <a:t>(te x Boråsregionen Sjuhärads kommunalförbund</a:t>
            </a:r>
          </a:p>
          <a:p>
            <a:endParaRPr lang="sv-SE" altLang="sv-SE" sz="2000" dirty="0"/>
          </a:p>
          <a:p>
            <a:pPr marL="457200" indent="-457200">
              <a:buFont typeface="Wingdings" panose="05000000000000000000" pitchFamily="2" charset="2"/>
              <a:buChar char="v"/>
            </a:pPr>
            <a:r>
              <a:rPr lang="sv-SE" altLang="sv-SE" dirty="0"/>
              <a:t>Samordningsförbund </a:t>
            </a:r>
            <a:r>
              <a:rPr lang="sv-SE" altLang="sv-SE" sz="2000" dirty="0"/>
              <a:t>(te x </a:t>
            </a:r>
            <a:r>
              <a:rPr lang="sv-SE" sz="2000" dirty="0"/>
              <a:t>Sjuhärads samordningsförbund</a:t>
            </a:r>
            <a:r>
              <a:rPr lang="sv-SE" altLang="sv-SE" sz="2000" dirty="0"/>
              <a:t>)</a:t>
            </a:r>
            <a:br>
              <a:rPr lang="sv-SE" altLang="sv-SE" dirty="0"/>
            </a:br>
            <a:endParaRPr lang="sv-SE" altLang="sv-SE" sz="2400" dirty="0"/>
          </a:p>
        </p:txBody>
      </p:sp>
    </p:spTree>
    <p:extLst>
      <p:ext uri="{BB962C8B-B14F-4D97-AF65-F5344CB8AC3E}">
        <p14:creationId xmlns:p14="http://schemas.microsoft.com/office/powerpoint/2010/main" val="2996847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t>Rent allmänt gäller följande</a:t>
            </a:r>
            <a:endParaRPr lang="sv-SE" dirty="0"/>
          </a:p>
        </p:txBody>
      </p:sp>
      <p:sp>
        <p:nvSpPr>
          <p:cNvPr id="3" name="Platshållare för text 2"/>
          <p:cNvSpPr>
            <a:spLocks noGrp="1"/>
          </p:cNvSpPr>
          <p:nvPr>
            <p:ph type="body" idx="1"/>
          </p:nvPr>
        </p:nvSpPr>
        <p:spPr/>
        <p:txBody>
          <a:bodyPr/>
          <a:lstStyle/>
          <a:p>
            <a:pPr marL="342900" indent="-342900">
              <a:buFont typeface="Wingdings" panose="05000000000000000000" pitchFamily="2" charset="2"/>
              <a:buChar char="v"/>
            </a:pPr>
            <a:r>
              <a:rPr lang="sv-SE" altLang="sv-SE" sz="2400" dirty="0"/>
              <a:t>Kommunfullmäktige är kommunens beslutande församling</a:t>
            </a:r>
          </a:p>
          <a:p>
            <a:pPr marL="342900" indent="-342900">
              <a:buFont typeface="Wingdings" panose="05000000000000000000" pitchFamily="2" charset="2"/>
              <a:buChar char="v"/>
            </a:pPr>
            <a:r>
              <a:rPr lang="sv-SE" altLang="sv-SE" sz="2400" dirty="0"/>
              <a:t>Kommunstyrelsen är en obligatorisk nämnd (med särskilda uppgifter/befogenheter)</a:t>
            </a:r>
          </a:p>
          <a:p>
            <a:pPr marL="342900" indent="-342900">
              <a:buFont typeface="Wingdings" panose="05000000000000000000" pitchFamily="2" charset="2"/>
              <a:buChar char="v"/>
            </a:pPr>
            <a:r>
              <a:rPr lang="sv-SE" altLang="sv-SE" sz="2400" dirty="0"/>
              <a:t>Valnämnden är en obligatorisk nämnd (vallagen)</a:t>
            </a:r>
          </a:p>
          <a:p>
            <a:pPr marL="342900" indent="-342900">
              <a:buFont typeface="Wingdings" panose="05000000000000000000" pitchFamily="2" charset="2"/>
              <a:buChar char="v"/>
            </a:pPr>
            <a:r>
              <a:rPr lang="sv-SE" altLang="sv-SE" sz="2400" dirty="0"/>
              <a:t>Obligatoriska eller frivilliga uppgifter för nämnder? Vad måste en kommun tillhandahålla för sina medborgare?</a:t>
            </a:r>
          </a:p>
          <a:p>
            <a:pPr marL="342900" indent="-342900">
              <a:buFont typeface="Wingdings" panose="05000000000000000000" pitchFamily="2" charset="2"/>
              <a:buChar char="v"/>
            </a:pPr>
            <a:r>
              <a:rPr lang="sv-SE" altLang="sv-SE" sz="2400" dirty="0"/>
              <a:t>Nämnderna styrs genom </a:t>
            </a:r>
            <a:r>
              <a:rPr lang="sv-SE" altLang="sv-SE" sz="2400" dirty="0" err="1"/>
              <a:t>bl</a:t>
            </a:r>
            <a:r>
              <a:rPr lang="sv-SE" altLang="sv-SE" sz="2400" dirty="0"/>
              <a:t> a reglementen, </a:t>
            </a:r>
            <a:r>
              <a:rPr lang="sv-SE" altLang="sv-SE" sz="2400" dirty="0" err="1"/>
              <a:t>styrprinciper</a:t>
            </a:r>
            <a:r>
              <a:rPr lang="sv-SE" altLang="sv-SE" sz="2400" dirty="0"/>
              <a:t>, policys etc. Och genom budget!  </a:t>
            </a:r>
          </a:p>
          <a:p>
            <a:endParaRPr lang="sv-SE" dirty="0"/>
          </a:p>
        </p:txBody>
      </p:sp>
    </p:spTree>
    <p:extLst>
      <p:ext uri="{BB962C8B-B14F-4D97-AF65-F5344CB8AC3E}">
        <p14:creationId xmlns:p14="http://schemas.microsoft.com/office/powerpoint/2010/main" val="3304063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altLang="sv-SE" dirty="0"/>
              <a:t>Det här gör kommunfullmäktige</a:t>
            </a:r>
            <a:endParaRPr lang="sv-SE" dirty="0"/>
          </a:p>
        </p:txBody>
      </p:sp>
      <p:sp>
        <p:nvSpPr>
          <p:cNvPr id="3" name="Platshållare för text 2"/>
          <p:cNvSpPr>
            <a:spLocks noGrp="1"/>
          </p:cNvSpPr>
          <p:nvPr>
            <p:ph type="body" idx="1"/>
          </p:nvPr>
        </p:nvSpPr>
        <p:spPr>
          <a:xfrm>
            <a:off x="1499806" y="1562431"/>
            <a:ext cx="9702801" cy="4339605"/>
          </a:xfrm>
        </p:spPr>
        <p:txBody>
          <a:bodyPr/>
          <a:lstStyle/>
          <a:p>
            <a:pPr marL="457200" indent="-457200">
              <a:buFont typeface="Wingdings" panose="05000000000000000000" pitchFamily="2" charset="2"/>
              <a:buChar char="v"/>
            </a:pPr>
            <a:r>
              <a:rPr lang="sv-SE" altLang="sv-SE" sz="2600" dirty="0"/>
              <a:t>Tar beslut om kommunens </a:t>
            </a:r>
          </a:p>
          <a:p>
            <a:pPr marL="914400" lvl="1" indent="-457200">
              <a:buFont typeface="Wingdings" panose="05000000000000000000" pitchFamily="2" charset="2"/>
              <a:buChar char="v"/>
            </a:pPr>
            <a:r>
              <a:rPr lang="sv-SE" altLang="sv-SE" sz="2400" dirty="0"/>
              <a:t>Inriktning</a:t>
            </a:r>
          </a:p>
          <a:p>
            <a:pPr marL="914400" lvl="1" indent="-457200">
              <a:buFont typeface="Wingdings" panose="05000000000000000000" pitchFamily="2" charset="2"/>
              <a:buChar char="v"/>
            </a:pPr>
            <a:r>
              <a:rPr lang="sv-SE" altLang="sv-SE" sz="2400" dirty="0"/>
              <a:t>Verksamhet</a:t>
            </a:r>
          </a:p>
          <a:p>
            <a:pPr marL="914400" lvl="1" indent="-457200">
              <a:buFont typeface="Wingdings" panose="05000000000000000000" pitchFamily="2" charset="2"/>
              <a:buChar char="v"/>
            </a:pPr>
            <a:r>
              <a:rPr lang="sv-SE" altLang="sv-SE" sz="2400" dirty="0"/>
              <a:t>Ekonomi </a:t>
            </a:r>
          </a:p>
          <a:p>
            <a:pPr marL="457200" indent="-457200">
              <a:buFont typeface="Wingdings" panose="05000000000000000000" pitchFamily="2" charset="2"/>
              <a:buChar char="v"/>
            </a:pPr>
            <a:r>
              <a:rPr lang="sv-SE" altLang="sv-SE" sz="2600" dirty="0"/>
              <a:t>Beslutar om den kommunala förvaltningens organisation och verksamhetsformer</a:t>
            </a:r>
          </a:p>
          <a:p>
            <a:pPr marL="457200" indent="-457200">
              <a:buFont typeface="Wingdings" panose="05000000000000000000" pitchFamily="2" charset="2"/>
              <a:buChar char="v"/>
            </a:pPr>
            <a:r>
              <a:rPr lang="sv-SE" altLang="sv-SE" sz="2600" dirty="0"/>
              <a:t>Väljer ledamöter och ersättare till kommunstyrelsen och nämnderna</a:t>
            </a:r>
          </a:p>
          <a:p>
            <a:pPr marL="457200" indent="-457200">
              <a:buFont typeface="Wingdings" panose="05000000000000000000" pitchFamily="2" charset="2"/>
              <a:buChar char="v"/>
            </a:pPr>
            <a:r>
              <a:rPr lang="sv-SE" altLang="sv-SE" sz="2600" dirty="0"/>
              <a:t>Väljer revisorer som granskar kommunens verksamhet</a:t>
            </a:r>
          </a:p>
        </p:txBody>
      </p:sp>
    </p:spTree>
    <p:extLst>
      <p:ext uri="{BB962C8B-B14F-4D97-AF65-F5344CB8AC3E}">
        <p14:creationId xmlns:p14="http://schemas.microsoft.com/office/powerpoint/2010/main" val="398018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altLang="sv-SE" dirty="0"/>
              <a:t>Det här gör kommunstyrelsen</a:t>
            </a:r>
            <a:endParaRPr lang="sv-SE" dirty="0"/>
          </a:p>
        </p:txBody>
      </p:sp>
      <p:sp>
        <p:nvSpPr>
          <p:cNvPr id="3" name="Platshållare för text 2"/>
          <p:cNvSpPr>
            <a:spLocks noGrp="1"/>
          </p:cNvSpPr>
          <p:nvPr>
            <p:ph type="body" idx="1"/>
          </p:nvPr>
        </p:nvSpPr>
        <p:spPr>
          <a:xfrm>
            <a:off x="1499806" y="1562431"/>
            <a:ext cx="9702801" cy="4339605"/>
          </a:xfrm>
        </p:spPr>
        <p:txBody>
          <a:bodyPr/>
          <a:lstStyle/>
          <a:p>
            <a:endParaRPr lang="sv-SE" altLang="sv-SE" sz="2600" dirty="0"/>
          </a:p>
          <a:p>
            <a:r>
              <a:rPr lang="sv-SE" altLang="sv-SE" sz="3200" dirty="0"/>
              <a:t>Styrelsen ska leda och samordna förvaltningen av kommunens angelägenheter och ha uppsikt över övriga nämnders verksamhet. </a:t>
            </a:r>
          </a:p>
          <a:p>
            <a:endParaRPr lang="sv-SE" altLang="sv-SE" sz="3200" dirty="0"/>
          </a:p>
          <a:p>
            <a:r>
              <a:rPr lang="sv-SE" altLang="sv-SE" sz="2400" dirty="0"/>
              <a:t>Styrelsen ska särskilt</a:t>
            </a:r>
          </a:p>
          <a:p>
            <a:pPr marL="457200" indent="-457200">
              <a:buFont typeface="Arial" panose="020B0604020202020204" pitchFamily="34" charset="0"/>
              <a:buChar char="•"/>
            </a:pPr>
            <a:r>
              <a:rPr lang="sv-SE" altLang="sv-SE" sz="2400" dirty="0"/>
              <a:t>Bereda och yttra sig i ärenden som handläggs av KF</a:t>
            </a:r>
          </a:p>
          <a:p>
            <a:pPr marL="457200" indent="-457200">
              <a:buFont typeface="Arial" panose="020B0604020202020204" pitchFamily="34" charset="0"/>
              <a:buChar char="•"/>
            </a:pPr>
            <a:r>
              <a:rPr lang="sv-SE" altLang="sv-SE" sz="2400" dirty="0"/>
              <a:t>Ha hand om den ekonomiska förvaltningen</a:t>
            </a:r>
          </a:p>
          <a:p>
            <a:pPr marL="457200" indent="-457200">
              <a:buFont typeface="Arial" panose="020B0604020202020204" pitchFamily="34" charset="0"/>
              <a:buChar char="•"/>
            </a:pPr>
            <a:r>
              <a:rPr lang="sv-SE" altLang="sv-SE" sz="2400" dirty="0"/>
              <a:t>Verkställa KFs beslut</a:t>
            </a:r>
          </a:p>
        </p:txBody>
      </p:sp>
    </p:spTree>
    <p:extLst>
      <p:ext uri="{BB962C8B-B14F-4D97-AF65-F5344CB8AC3E}">
        <p14:creationId xmlns:p14="http://schemas.microsoft.com/office/powerpoint/2010/main" val="1902767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altLang="sv-SE" dirty="0"/>
              <a:t>Det här gör nämnderna</a:t>
            </a:r>
            <a:endParaRPr lang="sv-SE" dirty="0"/>
          </a:p>
        </p:txBody>
      </p:sp>
      <p:sp>
        <p:nvSpPr>
          <p:cNvPr id="3" name="Platshållare för text 2"/>
          <p:cNvSpPr>
            <a:spLocks noGrp="1"/>
          </p:cNvSpPr>
          <p:nvPr>
            <p:ph type="body" idx="1"/>
          </p:nvPr>
        </p:nvSpPr>
        <p:spPr>
          <a:xfrm>
            <a:off x="1499806" y="1562431"/>
            <a:ext cx="9702801" cy="4339605"/>
          </a:xfrm>
        </p:spPr>
        <p:txBody>
          <a:bodyPr/>
          <a:lstStyle/>
          <a:p>
            <a:pPr marL="457200" indent="-457200">
              <a:buFont typeface="Wingdings" panose="05000000000000000000" pitchFamily="2" charset="2"/>
              <a:buChar char="v"/>
            </a:pPr>
            <a:r>
              <a:rPr lang="sv-SE" altLang="sv-SE" sz="2600" dirty="0"/>
              <a:t>Beslutar i frågor som rör förvaltningen </a:t>
            </a:r>
          </a:p>
          <a:p>
            <a:pPr marL="457200" indent="-457200">
              <a:buFont typeface="Wingdings" panose="05000000000000000000" pitchFamily="2" charset="2"/>
              <a:buChar char="v"/>
            </a:pPr>
            <a:r>
              <a:rPr lang="sv-SE" altLang="sv-SE" sz="2600" dirty="0"/>
              <a:t>Ansvarar för den löpande verksamheten i kommunen</a:t>
            </a:r>
          </a:p>
          <a:p>
            <a:pPr marL="457200" indent="-457200">
              <a:buFont typeface="Wingdings" panose="05000000000000000000" pitchFamily="2" charset="2"/>
              <a:buChar char="v"/>
            </a:pPr>
            <a:r>
              <a:rPr lang="sv-SE" altLang="sv-SE" sz="2600" dirty="0"/>
              <a:t>se till att internkontrollen fungerar</a:t>
            </a:r>
          </a:p>
          <a:p>
            <a:pPr marL="457200" indent="-457200">
              <a:buFont typeface="Wingdings" panose="05000000000000000000" pitchFamily="2" charset="2"/>
              <a:buChar char="v"/>
            </a:pPr>
            <a:r>
              <a:rPr lang="sv-SE" altLang="sv-SE" sz="2600" dirty="0"/>
              <a:t>bereda ärenden till KF och ansvarar för att KFs beslut verkställs</a:t>
            </a:r>
          </a:p>
          <a:p>
            <a:pPr marL="457200" indent="-457200">
              <a:buFont typeface="Wingdings" panose="05000000000000000000" pitchFamily="2" charset="2"/>
              <a:buChar char="v"/>
            </a:pPr>
            <a:r>
              <a:rPr lang="sv-SE" altLang="sv-SE" dirty="0"/>
              <a:t>redovisa/återrapportera uppdrag till KF</a:t>
            </a:r>
          </a:p>
          <a:p>
            <a:endParaRPr lang="sv-SE" altLang="sv-SE" dirty="0"/>
          </a:p>
        </p:txBody>
      </p:sp>
    </p:spTree>
    <p:extLst>
      <p:ext uri="{BB962C8B-B14F-4D97-AF65-F5344CB8AC3E}">
        <p14:creationId xmlns:p14="http://schemas.microsoft.com/office/powerpoint/2010/main" val="351756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endParaRPr lang="sv-SE" sz="2400" b="1" dirty="0"/>
          </a:p>
          <a:p>
            <a:pPr marL="0" indent="0">
              <a:buNone/>
            </a:pPr>
            <a:r>
              <a:rPr lang="sv-SE" sz="2400" b="1" dirty="0"/>
              <a:t>Uppgifter</a:t>
            </a:r>
          </a:p>
          <a:p>
            <a:pPr marL="0" indent="0">
              <a:buNone/>
            </a:pPr>
            <a:r>
              <a:rPr lang="sv-SE" sz="2400" b="1" dirty="0"/>
              <a:t>6 kap. 2 § KL</a:t>
            </a:r>
            <a:r>
              <a:rPr lang="sv-SE" sz="2400" dirty="0"/>
              <a:t> </a:t>
            </a:r>
            <a:r>
              <a:rPr lang="sv-SE" sz="2400" dirty="0">
                <a:solidFill>
                  <a:srgbClr val="00AEB3"/>
                </a:solidFill>
              </a:rPr>
              <a:t>Fullmäktige ska, om inte något annat anges i lag eller annan författning, bestämma nämndernas verksamhetsområden och inbördes förhållanden. Fullmäktige får besluta </a:t>
            </a:r>
            <a:br>
              <a:rPr lang="sv-SE" sz="2400" dirty="0">
                <a:solidFill>
                  <a:srgbClr val="00AEB3"/>
                </a:solidFill>
              </a:rPr>
            </a:br>
            <a:r>
              <a:rPr lang="sv-SE" sz="2400" dirty="0">
                <a:solidFill>
                  <a:srgbClr val="00AEB3"/>
                </a:solidFill>
              </a:rPr>
              <a:t>1. att en nämnd ska ha hand om en eller flera verksamheter i hela kommunen eller landstinget, </a:t>
            </a:r>
            <a:br>
              <a:rPr lang="sv-SE" sz="2400" dirty="0">
                <a:solidFill>
                  <a:srgbClr val="00AEB3"/>
                </a:solidFill>
              </a:rPr>
            </a:br>
            <a:r>
              <a:rPr lang="sv-SE" sz="2400" dirty="0">
                <a:solidFill>
                  <a:srgbClr val="00AEB3"/>
                </a:solidFill>
              </a:rPr>
              <a:t>2. att en nämnd ska ha hand om en eller flera verksamheter för en del av kommunen eller landstinget, </a:t>
            </a:r>
            <a:br>
              <a:rPr lang="sv-SE" sz="2400" dirty="0">
                <a:solidFill>
                  <a:srgbClr val="00AEB3"/>
                </a:solidFill>
              </a:rPr>
            </a:br>
            <a:r>
              <a:rPr lang="sv-SE" sz="2400" dirty="0">
                <a:solidFill>
                  <a:srgbClr val="00AEB3"/>
                </a:solidFill>
              </a:rPr>
              <a:t>3. att en nämnd ska ha hand om verksamheten vid en eller flera anläggningar, och </a:t>
            </a:r>
            <a:br>
              <a:rPr lang="sv-SE" sz="2400" dirty="0">
                <a:solidFill>
                  <a:srgbClr val="00AEB3"/>
                </a:solidFill>
              </a:rPr>
            </a:br>
            <a:r>
              <a:rPr lang="sv-SE" sz="2400" dirty="0">
                <a:solidFill>
                  <a:srgbClr val="00AEB3"/>
                </a:solidFill>
              </a:rPr>
              <a:t>4. att en nämnd ska tillhandahålla tjänster åt en annan nämnd.</a:t>
            </a:r>
          </a:p>
        </p:txBody>
      </p:sp>
    </p:spTree>
    <p:extLst>
      <p:ext uri="{BB962C8B-B14F-4D97-AF65-F5344CB8AC3E}">
        <p14:creationId xmlns:p14="http://schemas.microsoft.com/office/powerpoint/2010/main" val="56056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a:xfrm>
            <a:off x="1484687" y="552674"/>
            <a:ext cx="9144000" cy="2928463"/>
          </a:xfrm>
        </p:spPr>
        <p:txBody>
          <a:bodyPr/>
          <a:lstStyle/>
          <a:p>
            <a:r>
              <a:rPr lang="sv-SE" dirty="0"/>
              <a:t>Den kommunala kompetensen</a:t>
            </a:r>
          </a:p>
        </p:txBody>
      </p:sp>
      <p:sp>
        <p:nvSpPr>
          <p:cNvPr id="9" name="Underrubrik 8"/>
          <p:cNvSpPr>
            <a:spLocks noGrp="1"/>
          </p:cNvSpPr>
          <p:nvPr>
            <p:ph type="subTitle" idx="1"/>
          </p:nvPr>
        </p:nvSpPr>
        <p:spPr>
          <a:xfrm>
            <a:off x="1488920" y="3593432"/>
            <a:ext cx="9144000" cy="794817"/>
          </a:xfrm>
        </p:spPr>
        <p:txBody>
          <a:bodyPr/>
          <a:lstStyle/>
          <a:p>
            <a:r>
              <a:rPr lang="sv-SE" dirty="0"/>
              <a:t>- vad får en kommun göra?</a:t>
            </a:r>
          </a:p>
        </p:txBody>
      </p:sp>
    </p:spTree>
    <p:extLst>
      <p:ext uri="{BB962C8B-B14F-4D97-AF65-F5344CB8AC3E}">
        <p14:creationId xmlns:p14="http://schemas.microsoft.com/office/powerpoint/2010/main" val="1625117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r>
              <a:rPr lang="sv-SE" sz="2200" b="1" dirty="0"/>
              <a:t>Nämndernas uppgifter</a:t>
            </a:r>
          </a:p>
          <a:p>
            <a:pPr marL="0" indent="0">
              <a:buNone/>
            </a:pPr>
            <a:r>
              <a:rPr lang="sv-SE" sz="2200" b="1" dirty="0"/>
              <a:t>6 kap. 3 § KL</a:t>
            </a:r>
            <a:r>
              <a:rPr lang="sv-SE" sz="2200" dirty="0"/>
              <a:t>  </a:t>
            </a:r>
            <a:r>
              <a:rPr lang="sv-SE" sz="2200" dirty="0">
                <a:solidFill>
                  <a:srgbClr val="00AEB3"/>
                </a:solidFill>
              </a:rPr>
              <a:t>Nämnderna beslutar i frågor som rör förvaltningen och i frågor som de enligt lag eller annan författning ska ha hand om.</a:t>
            </a:r>
          </a:p>
          <a:p>
            <a:pPr marL="0" indent="0">
              <a:buNone/>
            </a:pPr>
            <a:r>
              <a:rPr lang="sv-SE" sz="2200" dirty="0">
                <a:solidFill>
                  <a:srgbClr val="00AEB3"/>
                </a:solidFill>
              </a:rPr>
              <a:t>Nämnderna beslutar också i frågor som fullmäktige har delegerat till dem.</a:t>
            </a:r>
          </a:p>
          <a:p>
            <a:pPr marL="0" indent="0">
              <a:buNone/>
            </a:pPr>
            <a:endParaRPr lang="sv-SE" sz="2200" b="1" dirty="0"/>
          </a:p>
          <a:p>
            <a:pPr marL="0" indent="0">
              <a:buNone/>
            </a:pPr>
            <a:r>
              <a:rPr lang="sv-SE" sz="2200" b="1" dirty="0"/>
              <a:t>6 kap. 4 § KL</a:t>
            </a:r>
            <a:r>
              <a:rPr lang="sv-SE" sz="2200" dirty="0"/>
              <a:t>  </a:t>
            </a:r>
            <a:r>
              <a:rPr lang="sv-SE" sz="2200" dirty="0">
                <a:solidFill>
                  <a:srgbClr val="00AEB3"/>
                </a:solidFill>
              </a:rPr>
              <a:t>Nämnderna bereder fullmäktiges ärenden och ansvarar för att fullmäktiges beslut verkställs. </a:t>
            </a:r>
            <a:endParaRPr lang="sv-SE" sz="2200" b="1" dirty="0">
              <a:solidFill>
                <a:srgbClr val="00AEB3"/>
              </a:solidFill>
            </a:endParaRPr>
          </a:p>
          <a:p>
            <a:pPr marL="0" indent="0">
              <a:buNone/>
            </a:pPr>
            <a:endParaRPr lang="sv-SE" sz="2200" b="1" dirty="0"/>
          </a:p>
          <a:p>
            <a:pPr marL="0" indent="0">
              <a:buNone/>
            </a:pPr>
            <a:r>
              <a:rPr lang="sv-SE" sz="2200" b="1" dirty="0"/>
              <a:t>6 kap. 5 § KL</a:t>
            </a:r>
            <a:r>
              <a:rPr lang="sv-SE" sz="2200" dirty="0"/>
              <a:t>  </a:t>
            </a:r>
            <a:r>
              <a:rPr lang="sv-SE" sz="2200" dirty="0">
                <a:solidFill>
                  <a:srgbClr val="00AEB3"/>
                </a:solidFill>
              </a:rPr>
              <a:t> Nämnderna ska redovisa till fullmäktige hur de har fullgjort sådana uppdrag som fullmäktige har lämnat till dem med stöd av 5 kap. 2 och 4 §§.</a:t>
            </a:r>
          </a:p>
          <a:p>
            <a:pPr marL="0" indent="0">
              <a:buNone/>
            </a:pPr>
            <a:r>
              <a:rPr lang="sv-SE" sz="2200" dirty="0">
                <a:solidFill>
                  <a:srgbClr val="00AEB3"/>
                </a:solidFill>
              </a:rPr>
              <a:t>Fullmäktige ska besluta om omfattningen av redovisningen och formerna för den.</a:t>
            </a:r>
          </a:p>
          <a:p>
            <a:pPr marL="0" indent="0">
              <a:buNone/>
            </a:pPr>
            <a:endParaRPr lang="sv-SE" sz="2400" dirty="0">
              <a:solidFill>
                <a:srgbClr val="00AEB3"/>
              </a:solidFill>
            </a:endParaRPr>
          </a:p>
        </p:txBody>
      </p:sp>
    </p:spTree>
    <p:extLst>
      <p:ext uri="{BB962C8B-B14F-4D97-AF65-F5344CB8AC3E}">
        <p14:creationId xmlns:p14="http://schemas.microsoft.com/office/powerpoint/2010/main" val="1650236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r>
              <a:rPr lang="sv-SE" sz="2200" b="1" dirty="0"/>
              <a:t>Nämndernas uppgifter forts.</a:t>
            </a:r>
          </a:p>
          <a:p>
            <a:pPr marL="0" indent="0">
              <a:buNone/>
            </a:pPr>
            <a:endParaRPr lang="sv-SE" sz="2200" b="1" dirty="0"/>
          </a:p>
          <a:p>
            <a:pPr marL="0" indent="0">
              <a:buNone/>
            </a:pPr>
            <a:r>
              <a:rPr lang="sv-SE" sz="2200" b="1" dirty="0"/>
              <a:t>6 kap. 6 § KL</a:t>
            </a:r>
            <a:r>
              <a:rPr lang="sv-SE" sz="2200" dirty="0"/>
              <a:t>  </a:t>
            </a:r>
            <a:r>
              <a:rPr lang="sv-SE" sz="2400" dirty="0"/>
              <a:t> </a:t>
            </a:r>
            <a:r>
              <a:rPr lang="sv-SE" sz="2400" dirty="0">
                <a:solidFill>
                  <a:srgbClr val="00AEB3"/>
                </a:solidFill>
              </a:rPr>
              <a:t>Nämnderna ska var och en inom sitt område se till att verksamheten bedrivs i enlighet med de mål och riktlinjer som fullmäktige har bestämt samt de bestämmelser i lag eller annan författning som gäller för verksamheten.</a:t>
            </a:r>
          </a:p>
          <a:p>
            <a:pPr marL="0" indent="0">
              <a:buNone/>
            </a:pPr>
            <a:r>
              <a:rPr lang="sv-SE" sz="2400" dirty="0">
                <a:solidFill>
                  <a:srgbClr val="00AEB3"/>
                </a:solidFill>
              </a:rPr>
              <a:t>De ska också se till att den interna kontrollen är tillräcklig och att verksamheten bedrivs på ett i övrigt tillfredsställande sätt. </a:t>
            </a:r>
          </a:p>
          <a:p>
            <a:pPr marL="0" indent="0">
              <a:buNone/>
            </a:pPr>
            <a:r>
              <a:rPr lang="sv-SE" sz="2400" dirty="0">
                <a:solidFill>
                  <a:srgbClr val="00AEB3"/>
                </a:solidFill>
              </a:rPr>
              <a:t>Detsamma gäller när skötseln av en kommunal angelägenhet med stöd av 10 kap. 1 § har lämnats över till någon annan. </a:t>
            </a:r>
          </a:p>
          <a:p>
            <a:pPr marL="0" indent="0">
              <a:buNone/>
            </a:pPr>
            <a:endParaRPr lang="sv-SE" sz="2400" dirty="0">
              <a:solidFill>
                <a:srgbClr val="00AEB3"/>
              </a:solidFill>
            </a:endParaRPr>
          </a:p>
        </p:txBody>
      </p:sp>
    </p:spTree>
    <p:extLst>
      <p:ext uri="{BB962C8B-B14F-4D97-AF65-F5344CB8AC3E}">
        <p14:creationId xmlns:p14="http://schemas.microsoft.com/office/powerpoint/2010/main" val="3519712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Kollektivt ansvar</a:t>
            </a:r>
          </a:p>
        </p:txBody>
      </p:sp>
      <p:sp>
        <p:nvSpPr>
          <p:cNvPr id="3" name="Platshållare för text 2"/>
          <p:cNvSpPr>
            <a:spLocks noGrp="1"/>
          </p:cNvSpPr>
          <p:nvPr>
            <p:ph type="body" idx="1"/>
          </p:nvPr>
        </p:nvSpPr>
        <p:spPr/>
        <p:txBody>
          <a:bodyPr/>
          <a:lstStyle/>
          <a:p>
            <a:pPr marL="457200" indent="-457200">
              <a:buFont typeface="Wingdings" panose="05000000000000000000" pitchFamily="2" charset="2"/>
              <a:buChar char="v"/>
            </a:pPr>
            <a:r>
              <a:rPr lang="sv-SE" altLang="sv-SE" dirty="0"/>
              <a:t>Fullmäktige ytterst ansvariga</a:t>
            </a:r>
          </a:p>
          <a:p>
            <a:endParaRPr lang="sv-SE" altLang="sv-SE" dirty="0"/>
          </a:p>
          <a:p>
            <a:pPr marL="457200" indent="-457200">
              <a:buFont typeface="Wingdings" panose="05000000000000000000" pitchFamily="2" charset="2"/>
              <a:buChar char="v"/>
            </a:pPr>
            <a:r>
              <a:rPr lang="sv-SE" altLang="sv-SE" dirty="0"/>
              <a:t>Nämnden – kollektivt ansvar</a:t>
            </a:r>
          </a:p>
          <a:p>
            <a:pPr marL="914400" lvl="1" indent="-457200">
              <a:buFont typeface="Arial" panose="020B0604020202020204" pitchFamily="34" charset="0"/>
              <a:buChar char="•"/>
            </a:pPr>
            <a:r>
              <a:rPr lang="sv-SE" sz="2400" dirty="0">
                <a:solidFill>
                  <a:schemeClr val="tx1"/>
                </a:solidFill>
              </a:rPr>
              <a:t>Utgår från KF:s uppdrag, mål och beslut</a:t>
            </a:r>
          </a:p>
          <a:p>
            <a:pPr marL="914400" lvl="1" indent="-457200">
              <a:buFont typeface="Arial" panose="020B0604020202020204" pitchFamily="34" charset="0"/>
              <a:buChar char="•"/>
            </a:pPr>
            <a:r>
              <a:rPr lang="sv-SE" sz="2400" dirty="0">
                <a:solidFill>
                  <a:schemeClr val="tx1"/>
                </a:solidFill>
              </a:rPr>
              <a:t>Tolka och konkretisera</a:t>
            </a:r>
          </a:p>
          <a:p>
            <a:pPr marL="914400" lvl="1" indent="-457200">
              <a:buFont typeface="Arial" panose="020B0604020202020204" pitchFamily="34" charset="0"/>
              <a:buChar char="•"/>
            </a:pPr>
            <a:r>
              <a:rPr lang="sv-SE" sz="2400" dirty="0">
                <a:solidFill>
                  <a:schemeClr val="tx1"/>
                </a:solidFill>
              </a:rPr>
              <a:t>Besluta om budget</a:t>
            </a:r>
          </a:p>
          <a:p>
            <a:pPr marL="914400" lvl="1" indent="-457200">
              <a:buFont typeface="Arial" panose="020B0604020202020204" pitchFamily="34" charset="0"/>
              <a:buChar char="•"/>
            </a:pPr>
            <a:r>
              <a:rPr lang="sv-SE" sz="2400" dirty="0">
                <a:solidFill>
                  <a:schemeClr val="tx1"/>
                </a:solidFill>
              </a:rPr>
              <a:t>Löpande arbete </a:t>
            </a:r>
          </a:p>
        </p:txBody>
      </p:sp>
      <p:graphicFrame>
        <p:nvGraphicFramePr>
          <p:cNvPr id="5" name="Diagram 4"/>
          <p:cNvGraphicFramePr/>
          <p:nvPr>
            <p:extLst>
              <p:ext uri="{D42A27DB-BD31-4B8C-83A1-F6EECF244321}">
                <p14:modId xmlns:p14="http://schemas.microsoft.com/office/powerpoint/2010/main" val="692508696"/>
              </p:ext>
            </p:extLst>
          </p:nvPr>
        </p:nvGraphicFramePr>
        <p:xfrm>
          <a:off x="7558221" y="2741966"/>
          <a:ext cx="4191990" cy="1990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861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defRPr/>
            </a:pPr>
            <a:r>
              <a:rPr lang="sv-SE" dirty="0">
                <a:cs typeface="Arial" panose="020B0604020202020204" pitchFamily="34" charset="0"/>
              </a:rPr>
              <a:t>Individuellt ansvar</a:t>
            </a:r>
          </a:p>
        </p:txBody>
      </p:sp>
      <p:sp>
        <p:nvSpPr>
          <p:cNvPr id="3" name="Platshållare för innehåll 2"/>
          <p:cNvSpPr>
            <a:spLocks noGrp="1"/>
          </p:cNvSpPr>
          <p:nvPr>
            <p:ph idx="1"/>
          </p:nvPr>
        </p:nvSpPr>
        <p:spPr/>
        <p:txBody>
          <a:bodyPr/>
          <a:lstStyle/>
          <a:p>
            <a:pPr>
              <a:defRPr/>
            </a:pPr>
            <a:r>
              <a:rPr lang="sv-SE" dirty="0"/>
              <a:t>Aktivitetsansvar</a:t>
            </a:r>
          </a:p>
          <a:p>
            <a:pPr marL="0" indent="0">
              <a:buNone/>
              <a:defRPr/>
            </a:pPr>
            <a:endParaRPr lang="sv-SE" dirty="0"/>
          </a:p>
          <a:p>
            <a:pPr>
              <a:defRPr/>
            </a:pPr>
            <a:r>
              <a:rPr lang="sv-SE" dirty="0"/>
              <a:t>Skadeståndsansvar</a:t>
            </a:r>
          </a:p>
          <a:p>
            <a:pPr marL="0" indent="0">
              <a:buNone/>
              <a:defRPr/>
            </a:pPr>
            <a:endParaRPr lang="sv-SE" dirty="0"/>
          </a:p>
          <a:p>
            <a:pPr>
              <a:defRPr/>
            </a:pPr>
            <a:r>
              <a:rPr lang="sv-SE" dirty="0"/>
              <a:t>Straffansvar </a:t>
            </a:r>
          </a:p>
          <a:p>
            <a:pPr marL="457200" lvl="1" indent="0">
              <a:buNone/>
              <a:defRPr/>
            </a:pPr>
            <a:endParaRPr lang="sv-SE" sz="2000" dirty="0"/>
          </a:p>
          <a:p>
            <a:pPr marL="457200" lvl="1" indent="0">
              <a:buFontTx/>
              <a:buNone/>
              <a:defRPr/>
            </a:pPr>
            <a:endParaRPr lang="sv-SE" dirty="0"/>
          </a:p>
        </p:txBody>
      </p:sp>
      <p:pic>
        <p:nvPicPr>
          <p:cNvPr id="74756" name="Bildobjekt 3" descr="lagbok.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88976" y="2639625"/>
            <a:ext cx="1849535" cy="190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156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1490279" y="213645"/>
            <a:ext cx="9605142" cy="5469308"/>
          </a:xfrm>
        </p:spPr>
        <p:txBody>
          <a:bodyPr/>
          <a:lstStyle/>
          <a:p>
            <a:pPr marL="0" indent="0">
              <a:buNone/>
            </a:pPr>
            <a:r>
              <a:rPr lang="sv-SE" sz="2200" b="1" dirty="0"/>
              <a:t>Skadeståndsansvar</a:t>
            </a:r>
          </a:p>
          <a:p>
            <a:pPr marL="0" indent="0">
              <a:buNone/>
            </a:pPr>
            <a:endParaRPr lang="sv-SE" sz="2200" b="1" dirty="0"/>
          </a:p>
          <a:p>
            <a:pPr marL="0" indent="0">
              <a:buNone/>
            </a:pPr>
            <a:r>
              <a:rPr lang="sv-SE" sz="2200" b="1" dirty="0"/>
              <a:t>2 kap. 2 § skadeståndslagen</a:t>
            </a:r>
            <a:r>
              <a:rPr lang="sv-SE" sz="2200" dirty="0"/>
              <a:t>  </a:t>
            </a:r>
            <a:r>
              <a:rPr lang="sv-SE" sz="2000" dirty="0">
                <a:solidFill>
                  <a:srgbClr val="00AEB3"/>
                </a:solidFill>
              </a:rPr>
              <a:t>Den som vållar ren förmögenhetsskada genom brott skall ersätta skadan. </a:t>
            </a:r>
          </a:p>
          <a:p>
            <a:pPr marL="0" indent="0">
              <a:buNone/>
            </a:pPr>
            <a:endParaRPr lang="sv-SE" sz="2400" dirty="0">
              <a:solidFill>
                <a:srgbClr val="00AEB3"/>
              </a:solidFill>
            </a:endParaRPr>
          </a:p>
          <a:p>
            <a:pPr marL="0" indent="0">
              <a:buNone/>
            </a:pPr>
            <a:r>
              <a:rPr lang="sv-SE" sz="2200" b="1" dirty="0"/>
              <a:t>3 kap. 2 § skadeståndslagen</a:t>
            </a:r>
            <a:r>
              <a:rPr lang="sv-SE" sz="2200" dirty="0"/>
              <a:t> </a:t>
            </a:r>
            <a:r>
              <a:rPr lang="sv-SE" sz="2000" dirty="0">
                <a:solidFill>
                  <a:srgbClr val="00AEB3"/>
                </a:solidFill>
              </a:rPr>
              <a:t>Staten eller en kommun skall ersätta</a:t>
            </a:r>
            <a:br>
              <a:rPr lang="sv-SE" sz="2000" dirty="0">
                <a:solidFill>
                  <a:srgbClr val="00AEB3"/>
                </a:solidFill>
              </a:rPr>
            </a:br>
            <a:r>
              <a:rPr lang="sv-SE" sz="2000" dirty="0">
                <a:solidFill>
                  <a:srgbClr val="00AEB3"/>
                </a:solidFill>
              </a:rPr>
              <a:t>   1. personskada, sakskada eller ren förmögenhetsskada, som vållas genom fel eller försummelse vid myndighetsutövning i verksamhet för vars fullgörande staten eller kommunen svarar, och</a:t>
            </a:r>
            <a:br>
              <a:rPr lang="sv-SE" sz="2000" dirty="0">
                <a:solidFill>
                  <a:srgbClr val="00AEB3"/>
                </a:solidFill>
              </a:rPr>
            </a:br>
            <a:r>
              <a:rPr lang="sv-SE" sz="2000" dirty="0">
                <a:solidFill>
                  <a:srgbClr val="00AEB3"/>
                </a:solidFill>
              </a:rPr>
              <a:t>   2. skada på grund av att någon annan kränks på sätt som anges i 2 kap. 3 § genom fel eller försummelse vid sådan myndighetsutövning</a:t>
            </a:r>
            <a:r>
              <a:rPr lang="sv-SE" sz="2400" dirty="0"/>
              <a:t>. </a:t>
            </a:r>
            <a:endParaRPr lang="sv-SE" sz="2400" dirty="0">
              <a:solidFill>
                <a:srgbClr val="00AEB3"/>
              </a:solidFill>
            </a:endParaRPr>
          </a:p>
        </p:txBody>
      </p:sp>
    </p:spTree>
    <p:extLst>
      <p:ext uri="{BB962C8B-B14F-4D97-AF65-F5344CB8AC3E}">
        <p14:creationId xmlns:p14="http://schemas.microsoft.com/office/powerpoint/2010/main" val="1252442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158836" y="2686744"/>
            <a:ext cx="8102324" cy="925678"/>
          </a:xfrm>
        </p:spPr>
        <p:txBody>
          <a:bodyPr>
            <a:normAutofit fontScale="90000"/>
          </a:bodyPr>
          <a:lstStyle/>
          <a:p>
            <a:r>
              <a:rPr lang="sv-SE" dirty="0"/>
              <a:t>Reglemente, delegeringsordning och delegeringsrätt</a:t>
            </a:r>
          </a:p>
        </p:txBody>
      </p:sp>
    </p:spTree>
    <p:extLst>
      <p:ext uri="{BB962C8B-B14F-4D97-AF65-F5344CB8AC3E}">
        <p14:creationId xmlns:p14="http://schemas.microsoft.com/office/powerpoint/2010/main" val="2717567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Reglemente och delegeringsordning</a:t>
            </a:r>
          </a:p>
        </p:txBody>
      </p:sp>
      <p:sp>
        <p:nvSpPr>
          <p:cNvPr id="3" name="Platshållare för text 2"/>
          <p:cNvSpPr>
            <a:spLocks noGrp="1"/>
          </p:cNvSpPr>
          <p:nvPr>
            <p:ph type="body" idx="1"/>
          </p:nvPr>
        </p:nvSpPr>
        <p:spPr/>
        <p:txBody>
          <a:bodyPr/>
          <a:lstStyle/>
          <a:p>
            <a:r>
              <a:rPr lang="sv-SE" sz="2000" b="1" dirty="0"/>
              <a:t>Reglementen</a:t>
            </a:r>
            <a:r>
              <a:rPr lang="sv-SE" sz="2000" dirty="0"/>
              <a:t> är regler som styr nämndernas verksamheter. Reglerna har oftast sitt ursprung i lagar och förordningar och det är kommunfullmäktige som beslutar om nämndernas reglementen.</a:t>
            </a:r>
          </a:p>
          <a:p>
            <a:r>
              <a:rPr lang="sv-SE" sz="2000" dirty="0"/>
              <a:t>I Bollebygds kommun finns 6 nämnder och dessa har varsitt reglemente (KS, SBN, UN, SN, JN, VN). </a:t>
            </a:r>
          </a:p>
          <a:p>
            <a:r>
              <a:rPr lang="sv-SE" sz="2000" dirty="0"/>
              <a:t>Flera andra reglementen också – arkivreglemente, attestreglemente, internkontrolls-reglemente, revisorernas reglemente, arvodesreglemente osv. </a:t>
            </a:r>
          </a:p>
          <a:p>
            <a:r>
              <a:rPr lang="sv-SE" sz="2000" b="1" dirty="0"/>
              <a:t>Delegeringsordning </a:t>
            </a:r>
            <a:r>
              <a:rPr lang="sv-SE" sz="2000" dirty="0"/>
              <a:t>– ett för varje nämnd, och det är nämnden själv som beslutar sin delegeringsordning. </a:t>
            </a:r>
          </a:p>
          <a:p>
            <a:r>
              <a:rPr lang="sv-SE" sz="1600" b="1" dirty="0"/>
              <a:t>Lästips! </a:t>
            </a:r>
            <a:r>
              <a:rPr lang="sv-SE" sz="1600" b="1" dirty="0">
                <a:hlinkClick r:id="rId3"/>
              </a:rPr>
              <a:t>http://www.bollebygd.se/kommunochpolitik/styrdokument/reglementenochdelegeringsordningar</a:t>
            </a:r>
            <a:r>
              <a:rPr lang="sv-SE" sz="1600" b="1" dirty="0"/>
              <a:t> </a:t>
            </a:r>
          </a:p>
        </p:txBody>
      </p:sp>
    </p:spTree>
    <p:extLst>
      <p:ext uri="{BB962C8B-B14F-4D97-AF65-F5344CB8AC3E}">
        <p14:creationId xmlns:p14="http://schemas.microsoft.com/office/powerpoint/2010/main" val="3309731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Arvodesreglemente</a:t>
            </a:r>
          </a:p>
        </p:txBody>
      </p:sp>
      <p:sp>
        <p:nvSpPr>
          <p:cNvPr id="3" name="Platshållare för text 2"/>
          <p:cNvSpPr>
            <a:spLocks noGrp="1"/>
          </p:cNvSpPr>
          <p:nvPr>
            <p:ph type="body" idx="1"/>
          </p:nvPr>
        </p:nvSpPr>
        <p:spPr/>
        <p:txBody>
          <a:bodyPr/>
          <a:lstStyle/>
          <a:p>
            <a:r>
              <a:rPr lang="sv-SE" dirty="0"/>
              <a:t>Nytt reglemente för ny mandatperiod antogs av KF i juni 2022, gäller från och med 1 jan 2023, </a:t>
            </a:r>
            <a:r>
              <a:rPr lang="sv-SE" dirty="0" err="1"/>
              <a:t>inkl</a:t>
            </a:r>
            <a:r>
              <a:rPr lang="sv-SE" dirty="0"/>
              <a:t> bilaga fasta arvoden</a:t>
            </a:r>
            <a:br>
              <a:rPr lang="sv-SE" dirty="0"/>
            </a:br>
            <a:endParaRPr lang="sv-SE" dirty="0"/>
          </a:p>
          <a:p>
            <a:pPr marL="457200" indent="-457200">
              <a:buFont typeface="Wingdings" panose="05000000000000000000" pitchFamily="2" charset="2"/>
              <a:buChar char="v"/>
            </a:pPr>
            <a:r>
              <a:rPr lang="sv-SE" sz="2000" dirty="0"/>
              <a:t>Ersättning för förlorad arbetsförtjänst</a:t>
            </a:r>
          </a:p>
          <a:p>
            <a:pPr marL="457200" indent="-457200">
              <a:buFont typeface="Wingdings" panose="05000000000000000000" pitchFamily="2" charset="2"/>
              <a:buChar char="v"/>
            </a:pPr>
            <a:r>
              <a:rPr lang="sv-SE" sz="2000" dirty="0"/>
              <a:t>Ersättning för kostnader, te x resor</a:t>
            </a:r>
          </a:p>
          <a:p>
            <a:pPr marL="457200" indent="-457200">
              <a:buFont typeface="Wingdings" panose="05000000000000000000" pitchFamily="2" charset="2"/>
              <a:buChar char="v"/>
            </a:pPr>
            <a:r>
              <a:rPr lang="sv-SE" sz="2000" dirty="0"/>
              <a:t>Årsarvode till vissa förtroendevalda</a:t>
            </a:r>
          </a:p>
          <a:p>
            <a:br>
              <a:rPr lang="sv-SE" sz="1800" dirty="0">
                <a:hlinkClick r:id="rId3"/>
              </a:rPr>
            </a:br>
            <a:r>
              <a:rPr lang="sv-SE" sz="1800" dirty="0">
                <a:hlinkClick r:id="rId3"/>
              </a:rPr>
              <a:t>http://www.bollebygd.se/kommunochpolitik/kommunensorganisation/kommunfullmaktige</a:t>
            </a:r>
            <a:r>
              <a:rPr lang="sv-SE" sz="1800" dirty="0"/>
              <a:t> </a:t>
            </a:r>
          </a:p>
        </p:txBody>
      </p:sp>
    </p:spTree>
    <p:extLst>
      <p:ext uri="{BB962C8B-B14F-4D97-AF65-F5344CB8AC3E}">
        <p14:creationId xmlns:p14="http://schemas.microsoft.com/office/powerpoint/2010/main" val="400152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ubrik 1"/>
          <p:cNvSpPr>
            <a:spLocks noGrp="1"/>
          </p:cNvSpPr>
          <p:nvPr>
            <p:ph type="title"/>
          </p:nvPr>
        </p:nvSpPr>
        <p:spPr>
          <a:xfrm>
            <a:off x="703263" y="274638"/>
            <a:ext cx="10879137" cy="1143000"/>
          </a:xfrm>
        </p:spPr>
        <p:txBody>
          <a:bodyPr/>
          <a:lstStyle/>
          <a:p>
            <a:pPr algn="l"/>
            <a:r>
              <a:rPr lang="sv-SE" altLang="sv-SE" dirty="0"/>
              <a:t>Delegering</a:t>
            </a:r>
          </a:p>
        </p:txBody>
      </p:sp>
      <p:sp>
        <p:nvSpPr>
          <p:cNvPr id="5123" name="Platshållare för innehåll 2"/>
          <p:cNvSpPr>
            <a:spLocks noGrp="1"/>
          </p:cNvSpPr>
          <p:nvPr>
            <p:ph idx="1"/>
          </p:nvPr>
        </p:nvSpPr>
        <p:spPr>
          <a:xfrm>
            <a:off x="703263" y="1211263"/>
            <a:ext cx="9507537" cy="4525962"/>
          </a:xfrm>
        </p:spPr>
        <p:txBody>
          <a:bodyPr/>
          <a:lstStyle/>
          <a:p>
            <a:pPr>
              <a:defRPr/>
            </a:pPr>
            <a:r>
              <a:rPr lang="sv-SE" sz="2600" dirty="0"/>
              <a:t>Delegering = överföring av beslutanderätt</a:t>
            </a:r>
          </a:p>
          <a:p>
            <a:pPr>
              <a:defRPr/>
            </a:pPr>
            <a:r>
              <a:rPr lang="sv-SE" sz="2600" dirty="0"/>
              <a:t>6 kap. 37-39 §§ KL</a:t>
            </a:r>
          </a:p>
          <a:p>
            <a:pPr>
              <a:defRPr/>
            </a:pPr>
            <a:r>
              <a:rPr lang="sv-SE" sz="2600" dirty="0"/>
              <a:t>Gäller beslut</a:t>
            </a:r>
          </a:p>
          <a:p>
            <a:pPr>
              <a:defRPr/>
            </a:pPr>
            <a:r>
              <a:rPr lang="sv-SE" sz="2600" dirty="0"/>
              <a:t>Delegeringsbeslut = beslut av nämnden</a:t>
            </a:r>
          </a:p>
          <a:p>
            <a:pPr marL="0" indent="0">
              <a:buFontTx/>
              <a:buNone/>
              <a:defRPr/>
            </a:pPr>
            <a:endParaRPr lang="sv-SE" sz="2600" dirty="0"/>
          </a:p>
          <a:p>
            <a:pPr>
              <a:defRPr/>
            </a:pPr>
            <a:r>
              <a:rPr lang="sv-SE" sz="2600" dirty="0"/>
              <a:t>Skilj på delegering och </a:t>
            </a:r>
          </a:p>
          <a:p>
            <a:pPr lvl="1">
              <a:defRPr/>
            </a:pPr>
            <a:r>
              <a:rPr lang="sv-SE" sz="2400" dirty="0"/>
              <a:t>kompletterande beslutanderätt</a:t>
            </a:r>
          </a:p>
          <a:p>
            <a:pPr lvl="1">
              <a:defRPr/>
            </a:pPr>
            <a:r>
              <a:rPr lang="sv-SE" sz="2400" dirty="0"/>
              <a:t>fullmakt att företräda nämnden</a:t>
            </a:r>
          </a:p>
          <a:p>
            <a:pPr lvl="1">
              <a:defRPr/>
            </a:pPr>
            <a:r>
              <a:rPr lang="sv-SE" sz="2400" dirty="0"/>
              <a:t>ställföreträdare</a:t>
            </a:r>
          </a:p>
          <a:p>
            <a:pPr lvl="1">
              <a:defRPr/>
            </a:pPr>
            <a:r>
              <a:rPr lang="sv-SE" sz="2400" dirty="0"/>
              <a:t>beslutanderätt som följer av lag</a:t>
            </a:r>
          </a:p>
        </p:txBody>
      </p:sp>
      <p:pic>
        <p:nvPicPr>
          <p:cNvPr id="3" name="Bildobjekt 2" descr="Specialisti-di-diritto-pubblico-e-aziendale-460x250"/>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679870" y="2290626"/>
            <a:ext cx="3700991" cy="2011408"/>
          </a:xfrm>
          <a:prstGeom prst="rect">
            <a:avLst/>
          </a:prstGeom>
        </p:spPr>
      </p:pic>
    </p:spTree>
    <p:extLst>
      <p:ext uri="{BB962C8B-B14F-4D97-AF65-F5344CB8AC3E}">
        <p14:creationId xmlns:p14="http://schemas.microsoft.com/office/powerpoint/2010/main" val="1417660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ubrik 1"/>
          <p:cNvSpPr>
            <a:spLocks noGrp="1"/>
          </p:cNvSpPr>
          <p:nvPr>
            <p:ph type="title"/>
          </p:nvPr>
        </p:nvSpPr>
        <p:spPr>
          <a:xfrm>
            <a:off x="703263" y="274638"/>
            <a:ext cx="10879137" cy="1143000"/>
          </a:xfrm>
        </p:spPr>
        <p:txBody>
          <a:bodyPr/>
          <a:lstStyle/>
          <a:p>
            <a:pPr algn="l"/>
            <a:r>
              <a:rPr lang="sv-SE" altLang="sv-SE"/>
              <a:t>Inskränkningar i rätten att delegera</a:t>
            </a:r>
          </a:p>
        </p:txBody>
      </p:sp>
      <p:sp>
        <p:nvSpPr>
          <p:cNvPr id="37891" name="Platshållare för innehåll 2"/>
          <p:cNvSpPr>
            <a:spLocks noGrp="1"/>
          </p:cNvSpPr>
          <p:nvPr>
            <p:ph idx="1"/>
          </p:nvPr>
        </p:nvSpPr>
        <p:spPr>
          <a:xfrm>
            <a:off x="703263" y="1211263"/>
            <a:ext cx="11267064" cy="4525962"/>
          </a:xfrm>
        </p:spPr>
        <p:txBody>
          <a:bodyPr/>
          <a:lstStyle/>
          <a:p>
            <a:pPr marL="0" indent="0">
              <a:buFontTx/>
              <a:buNone/>
            </a:pPr>
            <a:r>
              <a:rPr lang="sv-SE" altLang="sv-SE" sz="2000" b="1" dirty="0"/>
              <a:t>6 kap. 38 § KL</a:t>
            </a:r>
          </a:p>
          <a:p>
            <a:pPr marL="0" indent="0">
              <a:buFontTx/>
              <a:buNone/>
            </a:pPr>
            <a:r>
              <a:rPr lang="sv-SE" altLang="sv-SE" sz="2000" dirty="0"/>
              <a:t>I följande slag av ärenden får beslutanderätten inte delegeras:</a:t>
            </a:r>
            <a:br>
              <a:rPr lang="sv-SE" altLang="sv-SE" sz="2000" dirty="0"/>
            </a:br>
            <a:r>
              <a:rPr lang="sv-SE" altLang="sv-SE" sz="2000" dirty="0"/>
              <a:t>1. ärenden som avser verksamhetens mål, inriktning, omfattning eller kvalitet</a:t>
            </a:r>
          </a:p>
          <a:p>
            <a:pPr marL="0" indent="0">
              <a:buFontTx/>
              <a:buNone/>
            </a:pPr>
            <a:br>
              <a:rPr lang="sv-SE" altLang="sv-SE" sz="2000" dirty="0"/>
            </a:br>
            <a:r>
              <a:rPr lang="sv-SE" altLang="sv-SE" sz="2000" dirty="0"/>
              <a:t>2. framställningar eller yttranden till fullmäktige liksom yttranden med anledning av att beslut av nämnden i dess helhet eller av fullmäktige har överklagats</a:t>
            </a:r>
          </a:p>
          <a:p>
            <a:pPr marL="0" indent="0">
              <a:buFontTx/>
              <a:buNone/>
            </a:pPr>
            <a:br>
              <a:rPr lang="sv-SE" altLang="sv-SE" sz="2000" dirty="0"/>
            </a:br>
            <a:r>
              <a:rPr lang="sv-SE" altLang="sv-SE" sz="2000" dirty="0"/>
              <a:t>3. ärenden som rör myndighetsutövning mot enskilda, om de är av principiell beskaffenhet eller annars av större vikt </a:t>
            </a:r>
          </a:p>
          <a:p>
            <a:pPr marL="0" indent="0">
              <a:buFontTx/>
              <a:buNone/>
            </a:pPr>
            <a:br>
              <a:rPr lang="sv-SE" altLang="sv-SE" sz="2000" dirty="0"/>
            </a:br>
            <a:r>
              <a:rPr lang="sv-SE" altLang="sv-SE" sz="2000" dirty="0"/>
              <a:t>4. ärenden som väckts genom medborgarförslag och som överlåtits till nämnden</a:t>
            </a:r>
          </a:p>
          <a:p>
            <a:pPr marL="0" indent="0">
              <a:buFontTx/>
              <a:buNone/>
            </a:pPr>
            <a:br>
              <a:rPr lang="sv-SE" altLang="sv-SE" sz="2000" dirty="0"/>
            </a:br>
            <a:r>
              <a:rPr lang="sv-SE" altLang="sv-SE" sz="2000" dirty="0"/>
              <a:t>5. vissa ärenden som anges i särskild lag eller författning, te x </a:t>
            </a:r>
            <a:r>
              <a:rPr lang="sv-SE" altLang="sv-SE" sz="2000" dirty="0" err="1"/>
              <a:t>SoL</a:t>
            </a:r>
            <a:r>
              <a:rPr lang="sv-SE" altLang="sv-SE" sz="2000" dirty="0"/>
              <a:t> </a:t>
            </a:r>
          </a:p>
        </p:txBody>
      </p:sp>
    </p:spTree>
    <p:extLst>
      <p:ext uri="{BB962C8B-B14F-4D97-AF65-F5344CB8AC3E}">
        <p14:creationId xmlns:p14="http://schemas.microsoft.com/office/powerpoint/2010/main" val="320400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90279" y="160421"/>
            <a:ext cx="9605142" cy="1155033"/>
          </a:xfrm>
        </p:spPr>
        <p:txBody>
          <a:bodyPr>
            <a:normAutofit/>
          </a:bodyPr>
          <a:lstStyle/>
          <a:p>
            <a:r>
              <a:rPr lang="sv-SE" dirty="0"/>
              <a:t>Statsskickets grunder </a:t>
            </a:r>
            <a:r>
              <a:rPr lang="sv-SE" sz="2800" dirty="0">
                <a:solidFill>
                  <a:srgbClr val="00AEB3"/>
                </a:solidFill>
              </a:rPr>
              <a:t>1 kap. 1§ RF</a:t>
            </a:r>
            <a:endParaRPr lang="sv-SE" dirty="0"/>
          </a:p>
        </p:txBody>
      </p:sp>
      <p:sp>
        <p:nvSpPr>
          <p:cNvPr id="5" name="Platshållare för innehåll 4"/>
          <p:cNvSpPr>
            <a:spLocks noGrp="1"/>
          </p:cNvSpPr>
          <p:nvPr>
            <p:ph idx="1"/>
          </p:nvPr>
        </p:nvSpPr>
        <p:spPr>
          <a:xfrm>
            <a:off x="1490279" y="1315454"/>
            <a:ext cx="9605142" cy="4908883"/>
          </a:xfrm>
        </p:spPr>
        <p:txBody>
          <a:bodyPr/>
          <a:lstStyle/>
          <a:p>
            <a:r>
              <a:rPr lang="sv-SE" sz="2400" dirty="0"/>
              <a:t>All offentlig makt utgår från folket</a:t>
            </a:r>
          </a:p>
          <a:p>
            <a:endParaRPr lang="sv-SE" sz="2400" dirty="0"/>
          </a:p>
          <a:p>
            <a:r>
              <a:rPr lang="sv-SE" sz="2400" dirty="0"/>
              <a:t>Den svenska folkstyrelsen bygger på </a:t>
            </a:r>
          </a:p>
          <a:p>
            <a:pPr marL="0" indent="0">
              <a:buNone/>
            </a:pPr>
            <a:r>
              <a:rPr lang="sv-SE" sz="2000" dirty="0"/>
              <a:t>- fri åsiktsbildning 	- allmän och lika rösträtt</a:t>
            </a:r>
          </a:p>
          <a:p>
            <a:endParaRPr lang="sv-SE" dirty="0"/>
          </a:p>
          <a:p>
            <a:r>
              <a:rPr lang="sv-SE" sz="2400" dirty="0"/>
              <a:t>Den förverkligas genom</a:t>
            </a:r>
          </a:p>
          <a:p>
            <a:pPr>
              <a:buFontTx/>
              <a:buChar char="-"/>
            </a:pPr>
            <a:r>
              <a:rPr lang="sv-SE" sz="2000" dirty="0"/>
              <a:t>ett representativt och parlamentariskt statsskick	</a:t>
            </a:r>
          </a:p>
          <a:p>
            <a:pPr>
              <a:buFontTx/>
              <a:buChar char="-"/>
            </a:pPr>
            <a:r>
              <a:rPr lang="sv-SE" sz="2000" dirty="0"/>
              <a:t>kommunal självstyrelse</a:t>
            </a:r>
          </a:p>
          <a:p>
            <a:pPr marL="0" indent="0">
              <a:buNone/>
            </a:pPr>
            <a:endParaRPr lang="sv-SE" dirty="0"/>
          </a:p>
          <a:p>
            <a:r>
              <a:rPr lang="sv-SE" sz="2400" dirty="0"/>
              <a:t>Den offentliga makten utövas under lagarna</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7821756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ubrik 1"/>
          <p:cNvSpPr>
            <a:spLocks noGrp="1"/>
          </p:cNvSpPr>
          <p:nvPr>
            <p:ph type="title"/>
          </p:nvPr>
        </p:nvSpPr>
        <p:spPr>
          <a:xfrm>
            <a:off x="703263" y="274638"/>
            <a:ext cx="10879137" cy="1143000"/>
          </a:xfrm>
        </p:spPr>
        <p:txBody>
          <a:bodyPr/>
          <a:lstStyle/>
          <a:p>
            <a:pPr algn="l"/>
            <a:r>
              <a:rPr lang="sv-SE" altLang="sv-SE" dirty="0"/>
              <a:t>Delegering av beslutanderätt</a:t>
            </a:r>
          </a:p>
        </p:txBody>
      </p:sp>
      <p:sp>
        <p:nvSpPr>
          <p:cNvPr id="5123" name="Platshållare för innehåll 2"/>
          <p:cNvSpPr>
            <a:spLocks noGrp="1"/>
          </p:cNvSpPr>
          <p:nvPr>
            <p:ph idx="1"/>
          </p:nvPr>
        </p:nvSpPr>
        <p:spPr>
          <a:xfrm>
            <a:off x="703263" y="1211263"/>
            <a:ext cx="9507537" cy="4525962"/>
          </a:xfrm>
        </p:spPr>
        <p:txBody>
          <a:bodyPr/>
          <a:lstStyle/>
          <a:p>
            <a:r>
              <a:rPr lang="sv-SE" altLang="sv-SE" dirty="0"/>
              <a:t>Beslut kan delegeras till</a:t>
            </a:r>
          </a:p>
          <a:p>
            <a:pPr lvl="1">
              <a:buFontTx/>
              <a:buChar char="-"/>
            </a:pPr>
            <a:r>
              <a:rPr lang="sv-SE" altLang="sv-SE" dirty="0"/>
              <a:t>utskott</a:t>
            </a:r>
          </a:p>
          <a:p>
            <a:pPr lvl="1">
              <a:buFontTx/>
              <a:buChar char="-"/>
            </a:pPr>
            <a:r>
              <a:rPr lang="sv-SE" altLang="sv-SE" dirty="0"/>
              <a:t>ledamot eller ersättare</a:t>
            </a:r>
          </a:p>
          <a:p>
            <a:pPr lvl="1">
              <a:buFontTx/>
              <a:buChar char="-"/>
            </a:pPr>
            <a:r>
              <a:rPr lang="sv-SE" altLang="sv-SE" dirty="0"/>
              <a:t>anställd </a:t>
            </a:r>
          </a:p>
          <a:p>
            <a:r>
              <a:rPr lang="sv-SE" altLang="sv-SE" dirty="0"/>
              <a:t>Delegeringsordning</a:t>
            </a:r>
          </a:p>
          <a:p>
            <a:r>
              <a:rPr lang="sv-SE" altLang="sv-SE" dirty="0"/>
              <a:t>Kan inte delegeras vidare</a:t>
            </a:r>
          </a:p>
          <a:p>
            <a:r>
              <a:rPr lang="sv-SE" altLang="sv-SE" dirty="0"/>
              <a:t>Återkallande av delegering</a:t>
            </a:r>
          </a:p>
          <a:p>
            <a:r>
              <a:rPr lang="sv-SE" altLang="sv-SE" dirty="0"/>
              <a:t>Delegeringsförbud</a:t>
            </a:r>
          </a:p>
          <a:p>
            <a:r>
              <a:rPr lang="sv-SE" altLang="sv-SE" dirty="0"/>
              <a:t>Redovisas till nämnden?</a:t>
            </a:r>
          </a:p>
        </p:txBody>
      </p:sp>
      <p:pic>
        <p:nvPicPr>
          <p:cNvPr id="39940" name="Bildobjekt 1" descr="The dance of delegation leadership delegation visuals Leadership ..."/>
          <p:cNvPicPr>
            <a:picLocks noChangeAspect="1"/>
          </p:cNvPicPr>
          <p:nvPr/>
        </p:nvPicPr>
        <p:blipFill>
          <a:blip r:embed="rId3">
            <a:extLst>
              <a:ext uri="{28A0092B-C50C-407E-A947-70E740481C1C}">
                <a14:useLocalDpi xmlns:a14="http://schemas.microsoft.com/office/drawing/2010/main" val="0"/>
              </a:ext>
            </a:extLst>
          </a:blip>
          <a:srcRect l="21391" t="41179" r="28282" b="20741"/>
          <a:stretch>
            <a:fillRect/>
          </a:stretch>
        </p:blipFill>
        <p:spPr bwMode="auto">
          <a:xfrm>
            <a:off x="7442200" y="2176463"/>
            <a:ext cx="37750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0483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90279" y="1"/>
            <a:ext cx="9605142" cy="1117599"/>
          </a:xfrm>
        </p:spPr>
        <p:txBody>
          <a:bodyPr>
            <a:noAutofit/>
          </a:bodyPr>
          <a:lstStyle/>
          <a:p>
            <a:r>
              <a:rPr lang="sv-SE" sz="4000" dirty="0"/>
              <a:t>Kommunallag och förvaltningslag</a:t>
            </a:r>
          </a:p>
        </p:txBody>
      </p:sp>
      <p:sp>
        <p:nvSpPr>
          <p:cNvPr id="6" name="Platshållare för innehåll 5"/>
          <p:cNvSpPr>
            <a:spLocks noGrp="1"/>
          </p:cNvSpPr>
          <p:nvPr>
            <p:ph idx="1"/>
          </p:nvPr>
        </p:nvSpPr>
        <p:spPr>
          <a:xfrm>
            <a:off x="1490279" y="1117600"/>
            <a:ext cx="9605142" cy="4058241"/>
          </a:xfrm>
        </p:spPr>
        <p:txBody>
          <a:bodyPr/>
          <a:lstStyle/>
          <a:p>
            <a:r>
              <a:rPr lang="sv-SE" dirty="0"/>
              <a:t>Kommunallagen</a:t>
            </a:r>
          </a:p>
          <a:p>
            <a:pPr lvl="1"/>
            <a:r>
              <a:rPr lang="sv-SE" dirty="0"/>
              <a:t>Ny struktur</a:t>
            </a:r>
          </a:p>
          <a:p>
            <a:pPr lvl="1"/>
            <a:r>
              <a:rPr lang="sv-SE" dirty="0"/>
              <a:t>Förtydligad rollfördelning mellan förtroendevalda och anställda</a:t>
            </a:r>
          </a:p>
          <a:p>
            <a:pPr lvl="1"/>
            <a:r>
              <a:rPr lang="sv-SE" dirty="0"/>
              <a:t>Styrelsen får en starkare ställning</a:t>
            </a:r>
          </a:p>
          <a:p>
            <a:pPr marL="457200" lvl="1" indent="0">
              <a:buNone/>
            </a:pPr>
            <a:endParaRPr lang="sv-SE" dirty="0"/>
          </a:p>
          <a:p>
            <a:r>
              <a:rPr lang="sv-SE" dirty="0"/>
              <a:t>Förvaltningslagen</a:t>
            </a:r>
          </a:p>
          <a:p>
            <a:pPr lvl="1"/>
            <a:r>
              <a:rPr lang="sv-SE" dirty="0"/>
              <a:t>Utvidgning av tillämpningsområdet</a:t>
            </a:r>
          </a:p>
          <a:p>
            <a:pPr lvl="1"/>
            <a:r>
              <a:rPr lang="sv-SE" dirty="0"/>
              <a:t>Nya regler om långsam handläggning</a:t>
            </a:r>
          </a:p>
          <a:p>
            <a:pPr lvl="1"/>
            <a:r>
              <a:rPr lang="sv-SE" dirty="0"/>
              <a:t>Mindre förändringar</a:t>
            </a:r>
          </a:p>
          <a:p>
            <a:pPr lvl="1"/>
            <a:endParaRPr lang="sv-SE" dirty="0"/>
          </a:p>
        </p:txBody>
      </p:sp>
    </p:spTree>
    <p:extLst>
      <p:ext uri="{BB962C8B-B14F-4D97-AF65-F5344CB8AC3E}">
        <p14:creationId xmlns:p14="http://schemas.microsoft.com/office/powerpoint/2010/main" val="1874604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Förvaltningslagen</a:t>
            </a:r>
          </a:p>
        </p:txBody>
      </p:sp>
      <p:sp>
        <p:nvSpPr>
          <p:cNvPr id="3" name="Platshållare för innehåll 2"/>
          <p:cNvSpPr>
            <a:spLocks noGrp="1"/>
          </p:cNvSpPr>
          <p:nvPr>
            <p:ph idx="1"/>
          </p:nvPr>
        </p:nvSpPr>
        <p:spPr/>
        <p:txBody>
          <a:bodyPr/>
          <a:lstStyle/>
          <a:p>
            <a:r>
              <a:rPr lang="sv-SE" dirty="0"/>
              <a:t>Förvaltningslagen = handläggning av ärenden hos förvaltningsmyndigheterna</a:t>
            </a:r>
          </a:p>
          <a:p>
            <a:pPr marL="0" indent="0">
              <a:buNone/>
            </a:pPr>
            <a:endParaRPr lang="sv-SE" dirty="0"/>
          </a:p>
          <a:p>
            <a:r>
              <a:rPr lang="sv-SE" dirty="0"/>
              <a:t>Begränsning – annan lag eller förordning</a:t>
            </a:r>
          </a:p>
          <a:p>
            <a:endParaRPr lang="sv-SE" dirty="0"/>
          </a:p>
        </p:txBody>
      </p:sp>
    </p:spTree>
    <p:extLst>
      <p:ext uri="{BB962C8B-B14F-4D97-AF65-F5344CB8AC3E}">
        <p14:creationId xmlns:p14="http://schemas.microsoft.com/office/powerpoint/2010/main" val="915173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God förvaltning</a:t>
            </a:r>
          </a:p>
        </p:txBody>
      </p:sp>
      <p:sp>
        <p:nvSpPr>
          <p:cNvPr id="3" name="Platshållare för innehåll 2"/>
          <p:cNvSpPr>
            <a:spLocks noGrp="1"/>
          </p:cNvSpPr>
          <p:nvPr>
            <p:ph idx="1"/>
          </p:nvPr>
        </p:nvSpPr>
        <p:spPr/>
        <p:txBody>
          <a:bodyPr/>
          <a:lstStyle/>
          <a:p>
            <a:r>
              <a:rPr lang="sv-SE" dirty="0"/>
              <a:t>5 § Legalitet, objektivitet och proportionalitet</a:t>
            </a:r>
          </a:p>
          <a:p>
            <a:r>
              <a:rPr lang="sv-SE" dirty="0"/>
              <a:t>6 § Service</a:t>
            </a:r>
          </a:p>
          <a:p>
            <a:r>
              <a:rPr lang="sv-SE" dirty="0"/>
              <a:t>7 § Tillgänglighet </a:t>
            </a:r>
          </a:p>
          <a:p>
            <a:r>
              <a:rPr lang="sv-SE" dirty="0"/>
              <a:t>8 § Samverkan</a:t>
            </a:r>
          </a:p>
          <a:p>
            <a:endParaRPr lang="sv-SE" dirty="0"/>
          </a:p>
        </p:txBody>
      </p:sp>
    </p:spTree>
    <p:extLst>
      <p:ext uri="{BB962C8B-B14F-4D97-AF65-F5344CB8AC3E}">
        <p14:creationId xmlns:p14="http://schemas.microsoft.com/office/powerpoint/2010/main" val="215389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Service</a:t>
            </a:r>
          </a:p>
        </p:txBody>
      </p:sp>
      <p:sp>
        <p:nvSpPr>
          <p:cNvPr id="3" name="Platshållare för innehåll 2"/>
          <p:cNvSpPr>
            <a:spLocks noGrp="1"/>
          </p:cNvSpPr>
          <p:nvPr>
            <p:ph idx="1"/>
          </p:nvPr>
        </p:nvSpPr>
        <p:spPr>
          <a:xfrm>
            <a:off x="1490279" y="2116667"/>
            <a:ext cx="9605142" cy="3059174"/>
          </a:xfrm>
        </p:spPr>
        <p:txBody>
          <a:bodyPr/>
          <a:lstStyle/>
          <a:p>
            <a:pPr marL="0" indent="0">
              <a:buNone/>
            </a:pPr>
            <a:r>
              <a:rPr lang="sv-SE" b="1" dirty="0"/>
              <a:t>6 §</a:t>
            </a:r>
            <a:r>
              <a:rPr lang="sv-SE" dirty="0"/>
              <a:t> </a:t>
            </a:r>
            <a:r>
              <a:rPr lang="sv-SE" b="1" dirty="0"/>
              <a:t>FL</a:t>
            </a:r>
            <a:r>
              <a:rPr lang="sv-SE" dirty="0"/>
              <a:t> En myndighet ska se till att kontakterna med enskilda blir smidiga och enkla.</a:t>
            </a:r>
          </a:p>
          <a:p>
            <a:pPr marL="0" indent="0">
              <a:buNone/>
            </a:pPr>
            <a:r>
              <a:rPr lang="sv-SE" dirty="0"/>
              <a:t>Myndigheten ska lämna den enskilde sådan hjälp att han eller hon kan ta till vara sina intressen. Hjälpen ska ges i den utsträckning som är lämplig med hänsyn till frågans art, den enskildes behov av hjälp och myndighetens verksamhet. Den ska ges utan onödigt dröjsmål.</a:t>
            </a:r>
          </a:p>
          <a:p>
            <a:pPr marL="0" indent="0">
              <a:buNone/>
            </a:pPr>
            <a:endParaRPr lang="sv-SE" dirty="0"/>
          </a:p>
        </p:txBody>
      </p:sp>
    </p:spTree>
    <p:extLst>
      <p:ext uri="{BB962C8B-B14F-4D97-AF65-F5344CB8AC3E}">
        <p14:creationId xmlns:p14="http://schemas.microsoft.com/office/powerpoint/2010/main" val="23059352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Grunderna för god förvaltning - Tillgänglighet</a:t>
            </a:r>
          </a:p>
        </p:txBody>
      </p:sp>
      <p:sp>
        <p:nvSpPr>
          <p:cNvPr id="3" name="Platshållare för innehåll 2"/>
          <p:cNvSpPr>
            <a:spLocks noGrp="1"/>
          </p:cNvSpPr>
          <p:nvPr>
            <p:ph idx="1"/>
          </p:nvPr>
        </p:nvSpPr>
        <p:spPr>
          <a:xfrm>
            <a:off x="1490279" y="2116667"/>
            <a:ext cx="9605142" cy="3059174"/>
          </a:xfrm>
        </p:spPr>
        <p:txBody>
          <a:bodyPr/>
          <a:lstStyle/>
          <a:p>
            <a:pPr marL="0" indent="0">
              <a:buNone/>
            </a:pPr>
            <a:r>
              <a:rPr lang="sv-SE" b="1" dirty="0"/>
              <a:t>7 §</a:t>
            </a:r>
            <a:r>
              <a:rPr lang="sv-SE" dirty="0"/>
              <a:t> </a:t>
            </a:r>
            <a:r>
              <a:rPr lang="sv-SE" b="1" dirty="0"/>
              <a:t>FL</a:t>
            </a:r>
            <a:r>
              <a:rPr lang="sv-SE" dirty="0"/>
              <a:t> En myndighet ska vara tillgänglig för kontakter med enskilda och informera allmänheten om hur och när sådana kan tas.</a:t>
            </a:r>
          </a:p>
          <a:p>
            <a:pPr marL="0" indent="0">
              <a:buNone/>
            </a:pPr>
            <a:r>
              <a:rPr lang="sv-SE" dirty="0"/>
              <a:t>Myndigheten ska vidta de åtgärder i fråga om tillgänglighet som behövs för att den ska kunna uppfylla sina skyldigheter gentemot allmänheten enligt </a:t>
            </a:r>
            <a:r>
              <a:rPr lang="sv-SE" dirty="0">
                <a:hlinkClick r:id="rId3"/>
              </a:rPr>
              <a:t>2 kap.</a:t>
            </a:r>
            <a:r>
              <a:rPr lang="sv-SE" dirty="0"/>
              <a:t> tryckfrihetsförordningen om rätten att ta del av allmänna handlingar.</a:t>
            </a:r>
          </a:p>
          <a:p>
            <a:pPr marL="0" indent="0">
              <a:buNone/>
            </a:pPr>
            <a:endParaRPr lang="sv-SE" dirty="0"/>
          </a:p>
        </p:txBody>
      </p:sp>
    </p:spTree>
    <p:extLst>
      <p:ext uri="{BB962C8B-B14F-4D97-AF65-F5344CB8AC3E}">
        <p14:creationId xmlns:p14="http://schemas.microsoft.com/office/powerpoint/2010/main" val="33673773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Grunderna för god förvaltning - Samverkan</a:t>
            </a:r>
          </a:p>
        </p:txBody>
      </p:sp>
      <p:sp>
        <p:nvSpPr>
          <p:cNvPr id="3" name="Platshållare för innehåll 2"/>
          <p:cNvSpPr>
            <a:spLocks noGrp="1"/>
          </p:cNvSpPr>
          <p:nvPr>
            <p:ph idx="1"/>
          </p:nvPr>
        </p:nvSpPr>
        <p:spPr>
          <a:xfrm>
            <a:off x="1490279" y="2218267"/>
            <a:ext cx="9605142" cy="2957574"/>
          </a:xfrm>
        </p:spPr>
        <p:txBody>
          <a:bodyPr/>
          <a:lstStyle/>
          <a:p>
            <a:pPr marL="0" indent="0">
              <a:buNone/>
            </a:pPr>
            <a:r>
              <a:rPr lang="sv-SE" b="1" dirty="0"/>
              <a:t>8 §</a:t>
            </a:r>
            <a:r>
              <a:rPr lang="sv-SE" dirty="0"/>
              <a:t> </a:t>
            </a:r>
            <a:r>
              <a:rPr lang="sv-SE" b="1" dirty="0"/>
              <a:t>FL</a:t>
            </a:r>
            <a:r>
              <a:rPr lang="sv-SE" dirty="0"/>
              <a:t> En myndighet ska inom sitt verksamhetsområde samverka med andra myndigheter.</a:t>
            </a:r>
          </a:p>
          <a:p>
            <a:pPr marL="0" indent="0">
              <a:buNone/>
            </a:pPr>
            <a:r>
              <a:rPr lang="sv-SE" dirty="0"/>
              <a:t>En myndighet ska i rimlig utsträckning hjälpa den enskilde genom att själv inhämta upplysningar eller yttranden från andra myndigheter.</a:t>
            </a:r>
          </a:p>
          <a:p>
            <a:pPr marL="0" indent="0">
              <a:buNone/>
            </a:pPr>
            <a:endParaRPr lang="sv-SE" dirty="0"/>
          </a:p>
        </p:txBody>
      </p:sp>
    </p:spTree>
    <p:extLst>
      <p:ext uri="{BB962C8B-B14F-4D97-AF65-F5344CB8AC3E}">
        <p14:creationId xmlns:p14="http://schemas.microsoft.com/office/powerpoint/2010/main" val="39835631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Jäv</a:t>
            </a:r>
          </a:p>
        </p:txBody>
      </p:sp>
      <p:sp>
        <p:nvSpPr>
          <p:cNvPr id="3" name="Platshållare för text 2"/>
          <p:cNvSpPr>
            <a:spLocks noGrp="1"/>
          </p:cNvSpPr>
          <p:nvPr>
            <p:ph type="body" idx="1"/>
          </p:nvPr>
        </p:nvSpPr>
        <p:spPr/>
        <p:txBody>
          <a:bodyPr/>
          <a:lstStyle/>
          <a:p>
            <a:r>
              <a:rPr lang="sv-SE" sz="1800" dirty="0"/>
              <a:t>En förtroendevald är jävig, om</a:t>
            </a:r>
          </a:p>
          <a:p>
            <a:r>
              <a:rPr lang="sv-SE" sz="1800" dirty="0"/>
              <a:t>1. saken angår honom eller henne själv eller hans eller hennes make, sambo, förälder, barn eller syskon eller någon annan närstående eller om ärendets utgång kan väntas medföra synnerlig nytta eller skada för den förtroendevalde själv eller någon närstående,</a:t>
            </a:r>
          </a:p>
          <a:p>
            <a:r>
              <a:rPr lang="sv-SE" sz="1800" dirty="0"/>
              <a:t>2. han eller hon eller någon närstående är ställföreträdare för den som saken angår eller för någon som kan vänta synnerlig nytta eller skada av ärendets utgång,</a:t>
            </a:r>
          </a:p>
          <a:p>
            <a:r>
              <a:rPr lang="sv-SE" sz="1800" dirty="0"/>
              <a:t>3. ärendet rör tillsyn över sådan kommunal verksamhet som han eller hon själv är knuten till,</a:t>
            </a:r>
          </a:p>
          <a:p>
            <a:r>
              <a:rPr lang="sv-SE" sz="1800" dirty="0"/>
              <a:t>4. han eller hon har fört talan som ombud eller mot ersättning biträtt någon i saken, eller</a:t>
            </a:r>
          </a:p>
          <a:p>
            <a:r>
              <a:rPr lang="sv-SE" sz="1800" dirty="0"/>
              <a:t>5. det i övrigt finns någon särskild omständighet som är ägnad att rubba förtroendet för hans eller hennes opartiskhet i ärendet.</a:t>
            </a:r>
          </a:p>
        </p:txBody>
      </p:sp>
    </p:spTree>
    <p:extLst>
      <p:ext uri="{BB962C8B-B14F-4D97-AF65-F5344CB8AC3E}">
        <p14:creationId xmlns:p14="http://schemas.microsoft.com/office/powerpoint/2010/main" val="5177980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Vad gäller vid jäv?</a:t>
            </a:r>
          </a:p>
        </p:txBody>
      </p:sp>
      <p:sp>
        <p:nvSpPr>
          <p:cNvPr id="3" name="Underrubrik 2"/>
          <p:cNvSpPr>
            <a:spLocks noGrp="1"/>
          </p:cNvSpPr>
          <p:nvPr>
            <p:ph type="subTitle" idx="1"/>
          </p:nvPr>
        </p:nvSpPr>
        <p:spPr/>
        <p:txBody>
          <a:bodyPr/>
          <a:lstStyle/>
          <a:p>
            <a:pPr marL="457200" indent="-457200">
              <a:buFont typeface="Arial" panose="020B0604020202020204" pitchFamily="34" charset="0"/>
              <a:buChar char="•"/>
            </a:pPr>
            <a:r>
              <a:rPr lang="sv-SE" dirty="0"/>
              <a:t>En förtroendevald som är jävig i ett ärende hos en nämnd/styrelse får inte delta eller närvara vid handläggningen av ärendet. </a:t>
            </a:r>
            <a:r>
              <a:rPr lang="sv-SE" sz="2000" dirty="0"/>
              <a:t>(i </a:t>
            </a:r>
            <a:r>
              <a:rPr lang="sv-SE" sz="2000" dirty="0" err="1"/>
              <a:t>kf</a:t>
            </a:r>
            <a:r>
              <a:rPr lang="sv-SE" sz="2000" dirty="0"/>
              <a:t> kan man dock vara kvar i lokalen)</a:t>
            </a:r>
          </a:p>
          <a:p>
            <a:pPr marL="457200" indent="-457200">
              <a:buFont typeface="Arial" panose="020B0604020202020204" pitchFamily="34" charset="0"/>
              <a:buChar char="•"/>
            </a:pPr>
            <a:r>
              <a:rPr lang="sv-SE" dirty="0"/>
              <a:t>Den som känner till en omständighet som kan antas utgöra jäv mot honom eller henne ska själv uppge det.</a:t>
            </a:r>
          </a:p>
          <a:p>
            <a:pPr marL="457200" indent="-457200">
              <a:buFont typeface="Arial" panose="020B0604020202020204" pitchFamily="34" charset="0"/>
              <a:buChar char="•"/>
            </a:pPr>
            <a:r>
              <a:rPr lang="sv-SE" dirty="0"/>
              <a:t>Film! </a:t>
            </a:r>
            <a:r>
              <a:rPr lang="sv-SE" dirty="0">
                <a:hlinkClick r:id="rId3"/>
              </a:rPr>
              <a:t>Jäv - en film om etiska dilemman (med kommentar) - YouTube</a:t>
            </a:r>
            <a:endParaRPr lang="sv-SE" dirty="0"/>
          </a:p>
        </p:txBody>
      </p:sp>
    </p:spTree>
    <p:extLst>
      <p:ext uri="{BB962C8B-B14F-4D97-AF65-F5344CB8AC3E}">
        <p14:creationId xmlns:p14="http://schemas.microsoft.com/office/powerpoint/2010/main" val="24080177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11602" y="2403221"/>
            <a:ext cx="7493606" cy="925678"/>
          </a:xfrm>
        </p:spPr>
        <p:txBody>
          <a:bodyPr>
            <a:normAutofit/>
          </a:bodyPr>
          <a:lstStyle/>
          <a:p>
            <a:r>
              <a:rPr lang="sv-SE" dirty="0"/>
              <a:t>Offentlighet och sekretess</a:t>
            </a:r>
          </a:p>
        </p:txBody>
      </p:sp>
    </p:spTree>
    <p:extLst>
      <p:ext uri="{BB962C8B-B14F-4D97-AF65-F5344CB8AC3E}">
        <p14:creationId xmlns:p14="http://schemas.microsoft.com/office/powerpoint/2010/main" val="427417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1 kap. 1 § regeringsformen (RF)</a:t>
            </a:r>
          </a:p>
        </p:txBody>
      </p:sp>
      <p:sp>
        <p:nvSpPr>
          <p:cNvPr id="6" name="Platshållare för innehåll 5"/>
          <p:cNvSpPr>
            <a:spLocks noGrp="1"/>
          </p:cNvSpPr>
          <p:nvPr>
            <p:ph idx="1"/>
          </p:nvPr>
        </p:nvSpPr>
        <p:spPr>
          <a:xfrm>
            <a:off x="1490279" y="1712370"/>
            <a:ext cx="9605142" cy="3966535"/>
          </a:xfrm>
        </p:spPr>
        <p:txBody>
          <a:bodyPr/>
          <a:lstStyle/>
          <a:p>
            <a:pPr marL="0" indent="0">
              <a:buNone/>
            </a:pPr>
            <a:r>
              <a:rPr lang="sv-SE" dirty="0">
                <a:solidFill>
                  <a:srgbClr val="00AEB3"/>
                </a:solidFill>
              </a:rPr>
              <a:t>All offentlig makt i Sverige utgår från folket. </a:t>
            </a:r>
          </a:p>
          <a:p>
            <a:pPr marL="0" indent="0">
              <a:buNone/>
            </a:pPr>
            <a:endParaRPr lang="sv-SE" dirty="0">
              <a:solidFill>
                <a:srgbClr val="00AEB3"/>
              </a:solidFill>
            </a:endParaRPr>
          </a:p>
          <a:p>
            <a:pPr marL="0" indent="0">
              <a:buNone/>
            </a:pPr>
            <a:r>
              <a:rPr lang="sv-SE" dirty="0">
                <a:solidFill>
                  <a:srgbClr val="00AEB3"/>
                </a:solidFill>
              </a:rPr>
              <a:t>Den svenska folkstyrelsen bygger på fri åsiktsbildning och på allmän och lika rösträtt. Den förverkligas genom ett representativt och parlamentariskt statsskick och genom kommunal självstyrelse. </a:t>
            </a:r>
          </a:p>
          <a:p>
            <a:pPr marL="0" indent="0">
              <a:buNone/>
            </a:pPr>
            <a:endParaRPr lang="sv-SE" dirty="0">
              <a:solidFill>
                <a:srgbClr val="00AEB3"/>
              </a:solidFill>
            </a:endParaRPr>
          </a:p>
          <a:p>
            <a:pPr marL="0" indent="0">
              <a:buNone/>
            </a:pPr>
            <a:r>
              <a:rPr lang="sv-SE" dirty="0">
                <a:solidFill>
                  <a:srgbClr val="00AEB3"/>
                </a:solidFill>
              </a:rPr>
              <a:t>Den offentliga makten utövas under lagarna. </a:t>
            </a:r>
          </a:p>
        </p:txBody>
      </p:sp>
    </p:spTree>
    <p:extLst>
      <p:ext uri="{BB962C8B-B14F-4D97-AF65-F5344CB8AC3E}">
        <p14:creationId xmlns:p14="http://schemas.microsoft.com/office/powerpoint/2010/main" val="36148588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cs typeface="Arial" panose="020B0604020202020204" pitchFamily="34" charset="0"/>
              </a:rPr>
              <a:t>Offentlighetsprincipen</a:t>
            </a:r>
          </a:p>
        </p:txBody>
      </p:sp>
      <p:sp>
        <p:nvSpPr>
          <p:cNvPr id="3" name="Platshållare för innehåll 2"/>
          <p:cNvSpPr>
            <a:spLocks noGrp="1"/>
          </p:cNvSpPr>
          <p:nvPr>
            <p:ph idx="1"/>
          </p:nvPr>
        </p:nvSpPr>
        <p:spPr/>
        <p:txBody>
          <a:bodyPr>
            <a:normAutofit/>
          </a:bodyPr>
          <a:lstStyle/>
          <a:p>
            <a:pPr>
              <a:defRPr/>
            </a:pPr>
            <a:endParaRPr lang="sv-SE" dirty="0"/>
          </a:p>
          <a:p>
            <a:pPr>
              <a:defRPr/>
            </a:pPr>
            <a:r>
              <a:rPr lang="sv-SE" dirty="0"/>
              <a:t>Meddelarfrihet</a:t>
            </a:r>
          </a:p>
          <a:p>
            <a:pPr marL="0" indent="0">
              <a:buFontTx/>
              <a:buNone/>
              <a:defRPr/>
            </a:pPr>
            <a:endParaRPr lang="sv-SE" dirty="0"/>
          </a:p>
          <a:p>
            <a:pPr>
              <a:defRPr/>
            </a:pPr>
            <a:r>
              <a:rPr lang="sv-SE" dirty="0"/>
              <a:t>Offentliga domstolsförhandlingar m.m.</a:t>
            </a:r>
          </a:p>
          <a:p>
            <a:pPr marL="0" indent="0">
              <a:buFontTx/>
              <a:buNone/>
              <a:defRPr/>
            </a:pPr>
            <a:endParaRPr lang="sv-SE" dirty="0"/>
          </a:p>
          <a:p>
            <a:pPr>
              <a:defRPr/>
            </a:pPr>
            <a:r>
              <a:rPr lang="sv-SE" dirty="0"/>
              <a:t>Handlingsoffentligheten</a:t>
            </a:r>
          </a:p>
          <a:p>
            <a:pPr marL="0" indent="0">
              <a:buFontTx/>
              <a:buNone/>
              <a:defRPr/>
            </a:pPr>
            <a:endParaRPr lang="sv-SE" dirty="0"/>
          </a:p>
        </p:txBody>
      </p:sp>
      <p:pic>
        <p:nvPicPr>
          <p:cNvPr id="16388" name="Bildobjekt 3" descr="Handlingar och dokument | Staffanstor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1245" y="1863726"/>
            <a:ext cx="3718630" cy="2284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908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90279" y="220133"/>
            <a:ext cx="9605142" cy="1360165"/>
          </a:xfrm>
        </p:spPr>
        <p:txBody>
          <a:bodyPr>
            <a:normAutofit fontScale="90000"/>
          </a:bodyPr>
          <a:lstStyle/>
          <a:p>
            <a:pPr>
              <a:defRPr/>
            </a:pPr>
            <a:r>
              <a:rPr lang="sv-SE" dirty="0">
                <a:cs typeface="Arial" panose="020B0604020202020204" pitchFamily="34" charset="0"/>
              </a:rPr>
              <a:t>Allmänna handlingar hos myndigheter</a:t>
            </a:r>
          </a:p>
        </p:txBody>
      </p:sp>
      <p:sp>
        <p:nvSpPr>
          <p:cNvPr id="3" name="Platshållare för innehåll 2"/>
          <p:cNvSpPr>
            <a:spLocks noGrp="1"/>
          </p:cNvSpPr>
          <p:nvPr>
            <p:ph idx="1"/>
          </p:nvPr>
        </p:nvSpPr>
        <p:spPr/>
        <p:txBody>
          <a:bodyPr>
            <a:normAutofit fontScale="92500" lnSpcReduction="10000"/>
          </a:bodyPr>
          <a:lstStyle/>
          <a:p>
            <a:pPr marL="0" indent="0">
              <a:buFontTx/>
              <a:buNone/>
              <a:defRPr/>
            </a:pPr>
            <a:r>
              <a:rPr lang="sv-SE" b="1" dirty="0"/>
              <a:t>Vad är en handling?</a:t>
            </a:r>
          </a:p>
          <a:p>
            <a:pPr>
              <a:buFontTx/>
              <a:buChar char="-"/>
              <a:defRPr/>
            </a:pPr>
            <a:r>
              <a:rPr lang="sv-SE" dirty="0"/>
              <a:t>framställning i skrift eller bild</a:t>
            </a:r>
          </a:p>
          <a:p>
            <a:pPr>
              <a:buFontTx/>
              <a:buChar char="-"/>
              <a:defRPr/>
            </a:pPr>
            <a:r>
              <a:rPr lang="sv-SE" dirty="0"/>
              <a:t>upptagning som kan läsas, avlyssnas eller på annat sätt uppfattas</a:t>
            </a:r>
          </a:p>
          <a:p>
            <a:pPr>
              <a:buFontTx/>
              <a:buChar char="-"/>
              <a:defRPr/>
            </a:pPr>
            <a:endParaRPr lang="sv-SE" dirty="0"/>
          </a:p>
          <a:p>
            <a:pPr marL="0" indent="0">
              <a:buFontTx/>
              <a:buNone/>
              <a:defRPr/>
            </a:pPr>
            <a:r>
              <a:rPr lang="sv-SE" b="1" dirty="0"/>
              <a:t>När är en handling allmän?</a:t>
            </a:r>
          </a:p>
          <a:p>
            <a:pPr>
              <a:buFontTx/>
              <a:buChar char="-"/>
              <a:defRPr/>
            </a:pPr>
            <a:r>
              <a:rPr lang="sv-SE" dirty="0"/>
              <a:t>förvaras hos myndigheten </a:t>
            </a:r>
            <a:r>
              <a:rPr lang="sv-SE" b="1" dirty="0"/>
              <a:t>och</a:t>
            </a:r>
          </a:p>
          <a:p>
            <a:pPr>
              <a:buFontTx/>
              <a:buChar char="-"/>
              <a:defRPr/>
            </a:pPr>
            <a:r>
              <a:rPr lang="sv-SE" dirty="0"/>
              <a:t>inkommen </a:t>
            </a:r>
            <a:r>
              <a:rPr lang="sv-SE" b="1" dirty="0"/>
              <a:t>eller</a:t>
            </a:r>
            <a:r>
              <a:rPr lang="sv-SE" dirty="0"/>
              <a:t> upprättad</a:t>
            </a:r>
          </a:p>
        </p:txBody>
      </p:sp>
    </p:spTree>
    <p:extLst>
      <p:ext uri="{BB962C8B-B14F-4D97-AF65-F5344CB8AC3E}">
        <p14:creationId xmlns:p14="http://schemas.microsoft.com/office/powerpoint/2010/main" val="4107027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solidFill>
                  <a:schemeClr val="accent4"/>
                </a:solidFill>
                <a:cs typeface="Arial" panose="020B0604020202020204" pitchFamily="34" charset="0"/>
              </a:rPr>
              <a:t>Allmänna handlingar</a:t>
            </a:r>
          </a:p>
        </p:txBody>
      </p:sp>
      <p:sp>
        <p:nvSpPr>
          <p:cNvPr id="3" name="Platshållare för innehåll 2"/>
          <p:cNvSpPr>
            <a:spLocks noGrp="1"/>
          </p:cNvSpPr>
          <p:nvPr>
            <p:ph idx="1"/>
          </p:nvPr>
        </p:nvSpPr>
        <p:spPr/>
        <p:txBody>
          <a:bodyPr>
            <a:normAutofit fontScale="62500" lnSpcReduction="20000"/>
          </a:bodyPr>
          <a:lstStyle/>
          <a:p>
            <a:pPr marL="0" indent="0">
              <a:buFontTx/>
              <a:buNone/>
              <a:defRPr/>
            </a:pPr>
            <a:r>
              <a:rPr lang="sv-SE" b="1" dirty="0"/>
              <a:t>2 kap. 3 § TF</a:t>
            </a:r>
            <a:r>
              <a:rPr lang="sv-SE" dirty="0"/>
              <a:t> Med handling förstås framställning i skrift eller bild samt upptagning som kan läsas, avlyssnas eller på annat sätt</a:t>
            </a:r>
            <a:br>
              <a:rPr lang="sv-SE" dirty="0"/>
            </a:br>
            <a:r>
              <a:rPr lang="sv-SE" dirty="0"/>
              <a:t>uppfattas endast med tekniskt hjälpmedel. Handling är allmän, om den förvaras hos myndighet och enligt 6 eller 7 § är att</a:t>
            </a:r>
            <a:br>
              <a:rPr lang="sv-SE" dirty="0"/>
            </a:br>
            <a:r>
              <a:rPr lang="sv-SE" dirty="0"/>
              <a:t>anse som inkommen till eller upprättad hos myndighet. </a:t>
            </a:r>
          </a:p>
          <a:p>
            <a:pPr marL="0" indent="0">
              <a:buFontTx/>
              <a:buNone/>
              <a:defRPr/>
            </a:pPr>
            <a:r>
              <a:rPr lang="sv-SE" dirty="0"/>
              <a:t>En upptagning som avses i första stycket anses förvarad hos myndighet, om upptagningen är tillgänglig för myndigheten med tekniskt hjälpmedel som myndigheten själv utnyttjar för överföring i sådan form att den kan läsas, avlyssnas eller på annat sätt uppfattas. En sammanställning av uppgifter ur en upptagning för automatiserad behandling anses dock förvarad hos myndigheten endast om myndigheten kan göra</a:t>
            </a:r>
            <a:br>
              <a:rPr lang="sv-SE" dirty="0"/>
            </a:br>
            <a:r>
              <a:rPr lang="sv-SE" dirty="0"/>
              <a:t>sammanställningen tillgänglig med rutinbetonade åtgärder.</a:t>
            </a:r>
          </a:p>
          <a:p>
            <a:pPr marL="0" indent="0">
              <a:buFontTx/>
              <a:buNone/>
              <a:defRPr/>
            </a:pPr>
            <a:r>
              <a:rPr lang="sv-SE" dirty="0"/>
              <a:t>En sammanställning av uppgifter ur en upptagning för automatiserad behandling anses dock inte förvarad hos myndigheten om sammanställningen innehåller personuppgifter och myndigheten enligt lag eller förordning saknar befogenhet  att göra sammanställningen tillgänglig. Med personuppgift avses all slags information som direkt eller indirekt kan</a:t>
            </a:r>
            <a:br>
              <a:rPr lang="sv-SE" dirty="0"/>
            </a:br>
            <a:r>
              <a:rPr lang="sv-SE" dirty="0"/>
              <a:t>hänföras till en fysisk person. </a:t>
            </a:r>
            <a:r>
              <a:rPr lang="sv-SE" i="1" dirty="0"/>
              <a:t>Lag (2002:907)</a:t>
            </a:r>
            <a:r>
              <a:rPr lang="sv-SE" dirty="0"/>
              <a:t>.</a:t>
            </a:r>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marL="0" indent="0">
              <a:buFontTx/>
              <a:buNone/>
              <a:defRPr/>
            </a:pPr>
            <a:endParaRPr lang="sv-SE" dirty="0"/>
          </a:p>
        </p:txBody>
      </p:sp>
    </p:spTree>
    <p:extLst>
      <p:ext uri="{BB962C8B-B14F-4D97-AF65-F5344CB8AC3E}">
        <p14:creationId xmlns:p14="http://schemas.microsoft.com/office/powerpoint/2010/main" val="3189033195"/>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cs typeface="Arial" panose="020B0604020202020204" pitchFamily="34" charset="0"/>
              </a:rPr>
              <a:t>Offentlighets- och sekretesslagen</a:t>
            </a:r>
          </a:p>
        </p:txBody>
      </p:sp>
      <p:sp>
        <p:nvSpPr>
          <p:cNvPr id="3" name="Platshållare för innehåll 2"/>
          <p:cNvSpPr>
            <a:spLocks noGrp="1"/>
          </p:cNvSpPr>
          <p:nvPr>
            <p:ph idx="1"/>
          </p:nvPr>
        </p:nvSpPr>
        <p:spPr/>
        <p:txBody>
          <a:bodyPr/>
          <a:lstStyle/>
          <a:p>
            <a:r>
              <a:rPr lang="sv-SE" altLang="sv-SE"/>
              <a:t>Förbud mot att lämna ut allmänna handlingar</a:t>
            </a:r>
          </a:p>
          <a:p>
            <a:r>
              <a:rPr lang="sv-SE" altLang="sv-SE"/>
              <a:t>Tystnadsplikt i det allmännas tjänst</a:t>
            </a:r>
          </a:p>
          <a:p>
            <a:pPr>
              <a:buFontTx/>
              <a:buChar char="-"/>
            </a:pPr>
            <a:endParaRPr lang="sv-SE" altLang="sv-SE"/>
          </a:p>
          <a:p>
            <a:r>
              <a:rPr lang="sv-SE" altLang="sv-SE"/>
              <a:t>Sekretess gäller mot</a:t>
            </a:r>
          </a:p>
          <a:p>
            <a:pPr lvl="1">
              <a:buFontTx/>
              <a:buChar char="-"/>
            </a:pPr>
            <a:r>
              <a:rPr lang="sv-SE" altLang="sv-SE"/>
              <a:t>allmänheten</a:t>
            </a:r>
          </a:p>
          <a:p>
            <a:pPr lvl="1">
              <a:buFontTx/>
              <a:buChar char="-"/>
            </a:pPr>
            <a:r>
              <a:rPr lang="sv-SE" altLang="sv-SE"/>
              <a:t>andra myndigheter</a:t>
            </a:r>
          </a:p>
          <a:p>
            <a:pPr lvl="1">
              <a:buFontTx/>
              <a:buChar char="-"/>
            </a:pPr>
            <a:r>
              <a:rPr lang="sv-SE" altLang="sv-SE"/>
              <a:t>självständiga verksamhetsgrenar i samma förvaltning</a:t>
            </a:r>
          </a:p>
          <a:p>
            <a:pPr lvl="1">
              <a:buFontTx/>
              <a:buChar char="-"/>
            </a:pPr>
            <a:endParaRPr lang="sv-SE" altLang="sv-SE"/>
          </a:p>
        </p:txBody>
      </p:sp>
    </p:spTree>
    <p:extLst>
      <p:ext uri="{BB962C8B-B14F-4D97-AF65-F5344CB8AC3E}">
        <p14:creationId xmlns:p14="http://schemas.microsoft.com/office/powerpoint/2010/main" val="2422579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cs typeface="Arial" panose="020B0604020202020204" pitchFamily="34" charset="0"/>
              </a:rPr>
              <a:t>Brott mot tystnadsplikt</a:t>
            </a:r>
          </a:p>
        </p:txBody>
      </p:sp>
      <p:sp>
        <p:nvSpPr>
          <p:cNvPr id="3" name="Platshållare för innehåll 2"/>
          <p:cNvSpPr>
            <a:spLocks noGrp="1"/>
          </p:cNvSpPr>
          <p:nvPr>
            <p:ph idx="1"/>
          </p:nvPr>
        </p:nvSpPr>
        <p:spPr/>
        <p:txBody>
          <a:bodyPr/>
          <a:lstStyle/>
          <a:p>
            <a:pPr>
              <a:defRPr/>
            </a:pPr>
            <a:endParaRPr lang="sv-SE" dirty="0"/>
          </a:p>
          <a:p>
            <a:pPr>
              <a:defRPr/>
            </a:pPr>
            <a:r>
              <a:rPr lang="sv-SE" dirty="0"/>
              <a:t>20 kap. 3 § BrB</a:t>
            </a:r>
          </a:p>
          <a:p>
            <a:pPr lvl="1">
              <a:buFontTx/>
              <a:buChar char="-"/>
              <a:defRPr/>
            </a:pPr>
            <a:r>
              <a:rPr lang="sv-SE" dirty="0"/>
              <a:t>Röjer hemlig uppgift</a:t>
            </a:r>
          </a:p>
          <a:p>
            <a:pPr lvl="1">
              <a:buFontTx/>
              <a:buChar char="-"/>
              <a:defRPr/>
            </a:pPr>
            <a:r>
              <a:rPr lang="sv-SE" dirty="0"/>
              <a:t>olovligt utnyttjar hemlig uppgift</a:t>
            </a:r>
          </a:p>
          <a:p>
            <a:pPr>
              <a:defRPr/>
            </a:pPr>
            <a:endParaRPr lang="sv-SE" dirty="0"/>
          </a:p>
          <a:p>
            <a:pPr>
              <a:defRPr/>
            </a:pPr>
            <a:r>
              <a:rPr lang="sv-SE" dirty="0"/>
              <a:t>Böter el. fängelse i högst 1 år</a:t>
            </a:r>
          </a:p>
          <a:p>
            <a:pPr>
              <a:defRPr/>
            </a:pPr>
            <a:endParaRPr lang="sv-SE" dirty="0"/>
          </a:p>
          <a:p>
            <a:pPr>
              <a:defRPr/>
            </a:pPr>
            <a:r>
              <a:rPr lang="sv-SE" dirty="0"/>
              <a:t>Allmänt åtal</a:t>
            </a:r>
          </a:p>
          <a:p>
            <a:pPr marL="0" indent="0">
              <a:buFontTx/>
              <a:buNone/>
              <a:defRPr/>
            </a:pPr>
            <a:endParaRPr lang="sv-SE" dirty="0"/>
          </a:p>
        </p:txBody>
      </p:sp>
      <p:pic>
        <p:nvPicPr>
          <p:cNvPr id="23556" name="Bildobjekt 6" descr="peng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6357" y="3538538"/>
            <a:ext cx="1576388"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Bildobjekt 7" descr="Fängelse – Wikipedia"/>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06358" y="3489325"/>
            <a:ext cx="138906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Bildobjekt 8" descr="lagbok.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89609" y="677010"/>
            <a:ext cx="174942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1066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solidFill>
                  <a:schemeClr val="accent4"/>
                </a:solidFill>
                <a:cs typeface="Arial" panose="020B0604020202020204" pitchFamily="34" charset="0"/>
              </a:rPr>
              <a:t>Brott mot tystnadsplikt</a:t>
            </a:r>
          </a:p>
        </p:txBody>
      </p:sp>
      <p:sp>
        <p:nvSpPr>
          <p:cNvPr id="3" name="Platshållare för innehåll 2"/>
          <p:cNvSpPr>
            <a:spLocks noGrp="1"/>
          </p:cNvSpPr>
          <p:nvPr>
            <p:ph idx="1"/>
          </p:nvPr>
        </p:nvSpPr>
        <p:spPr/>
        <p:txBody>
          <a:bodyPr>
            <a:normAutofit fontScale="77500" lnSpcReduction="20000"/>
          </a:bodyPr>
          <a:lstStyle/>
          <a:p>
            <a:pPr marL="0" indent="0">
              <a:buFontTx/>
              <a:buNone/>
              <a:defRPr/>
            </a:pPr>
            <a:r>
              <a:rPr lang="sv-SE" b="1" dirty="0"/>
              <a:t>20 kap. 3 § BrB</a:t>
            </a:r>
            <a:r>
              <a:rPr lang="sv-SE" dirty="0"/>
              <a:t> Röjer någon uppgift, som han är pliktig att hemlighålla enligt lag eller annan författning eller enligt förordnande eller förbehåll som har meddelats med stöd av lag eller annan författning, eller utnyttjar han olovligen sådan hemlighet, dömes, om ej gärningen eljest är särskilt belagd med straff, för brott mot tystnadsplikt till böter eller fängelse i högst ett år.</a:t>
            </a:r>
          </a:p>
          <a:p>
            <a:pPr marL="0" indent="0">
              <a:buFontTx/>
              <a:buNone/>
              <a:defRPr/>
            </a:pPr>
            <a:r>
              <a:rPr lang="sv-SE" dirty="0"/>
              <a:t>Den som av oaktsamhet begår gärning som avses i första stycket, dömes till böter. I ringa fall skall dock ej dömas till ansvar. </a:t>
            </a:r>
            <a:r>
              <a:rPr lang="sv-SE" i="1" dirty="0"/>
              <a:t>Lag (1980:102)</a:t>
            </a:r>
            <a:r>
              <a:rPr lang="sv-SE" dirty="0"/>
              <a:t>.</a:t>
            </a:r>
          </a:p>
          <a:p>
            <a:pPr>
              <a:defRPr/>
            </a:pPr>
            <a:endParaRPr lang="sv-SE" dirty="0"/>
          </a:p>
          <a:p>
            <a:pPr>
              <a:defRPr/>
            </a:pPr>
            <a:endParaRPr lang="sv-SE" dirty="0"/>
          </a:p>
          <a:p>
            <a:pPr>
              <a:defRPr/>
            </a:pPr>
            <a:endParaRPr lang="sv-SE" dirty="0"/>
          </a:p>
          <a:p>
            <a:pPr marL="0" indent="0">
              <a:buNone/>
              <a:defRPr/>
            </a:pPr>
            <a:r>
              <a:rPr lang="sv-SE" dirty="0"/>
              <a:t>			</a:t>
            </a:r>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a:defRPr/>
            </a:pPr>
            <a:endParaRPr lang="sv-SE" dirty="0"/>
          </a:p>
          <a:p>
            <a:pPr marL="0" indent="0">
              <a:buFontTx/>
              <a:buNone/>
              <a:defRPr/>
            </a:pPr>
            <a:endParaRPr lang="sv-SE" dirty="0"/>
          </a:p>
        </p:txBody>
      </p:sp>
    </p:spTree>
    <p:extLst>
      <p:ext uri="{BB962C8B-B14F-4D97-AF65-F5344CB8AC3E}">
        <p14:creationId xmlns:p14="http://schemas.microsoft.com/office/powerpoint/2010/main" val="2874379458"/>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3522" y="279496"/>
            <a:ext cx="9605142" cy="1009345"/>
          </a:xfrm>
        </p:spPr>
        <p:txBody>
          <a:bodyPr/>
          <a:lstStyle/>
          <a:p>
            <a:pPr>
              <a:defRPr/>
            </a:pPr>
            <a:r>
              <a:rPr lang="sv-SE" dirty="0">
                <a:cs typeface="Arial" panose="020B0604020202020204" pitchFamily="34" charset="0"/>
              </a:rPr>
              <a:t>Sekretess</a:t>
            </a:r>
          </a:p>
        </p:txBody>
      </p:sp>
      <p:sp>
        <p:nvSpPr>
          <p:cNvPr id="3" name="Platshållare för innehåll 2"/>
          <p:cNvSpPr>
            <a:spLocks noGrp="1"/>
          </p:cNvSpPr>
          <p:nvPr>
            <p:ph idx="1"/>
          </p:nvPr>
        </p:nvSpPr>
        <p:spPr>
          <a:xfrm>
            <a:off x="333522" y="1599774"/>
            <a:ext cx="2819400" cy="614363"/>
          </a:xfrm>
        </p:spPr>
        <p:txBody>
          <a:bodyPr>
            <a:normAutofit fontScale="85000" lnSpcReduction="20000"/>
          </a:bodyPr>
          <a:lstStyle/>
          <a:p>
            <a:pPr marL="0" indent="0">
              <a:buFontTx/>
              <a:buNone/>
              <a:defRPr/>
            </a:pPr>
            <a:r>
              <a:rPr lang="sv-SE" dirty="0"/>
              <a:t>Absolut sekretess 		</a:t>
            </a:r>
          </a:p>
          <a:p>
            <a:pPr marL="0" indent="0">
              <a:buFontTx/>
              <a:buNone/>
              <a:defRPr/>
            </a:pPr>
            <a:endParaRPr lang="sv-SE" dirty="0"/>
          </a:p>
        </p:txBody>
      </p:sp>
      <p:pic>
        <p:nvPicPr>
          <p:cNvPr id="27652" name="Bildobjekt 3" descr="Hänglås på Chain staket"/>
          <p:cNvPicPr>
            <a:picLocks noChangeAspect="1"/>
          </p:cNvPicPr>
          <p:nvPr/>
        </p:nvPicPr>
        <p:blipFill>
          <a:blip r:embed="rId3">
            <a:extLst>
              <a:ext uri="{28A0092B-C50C-407E-A947-70E740481C1C}">
                <a14:useLocalDpi xmlns:a14="http://schemas.microsoft.com/office/drawing/2010/main" val="0"/>
              </a:ext>
            </a:extLst>
          </a:blip>
          <a:srcRect b="13895"/>
          <a:stretch>
            <a:fillRect/>
          </a:stretch>
        </p:blipFill>
        <p:spPr bwMode="auto">
          <a:xfrm>
            <a:off x="483203" y="1987253"/>
            <a:ext cx="1614487"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descr="Hänglås på Chain staket Gratis Stock Bild - Public Domain Picture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18947" y="1996281"/>
            <a:ext cx="2154237"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dobjekt 7" descr="Gamla hänglås Gratis Stock Bild - Public Domain Pictures"/>
          <p:cNvPicPr>
            <a:picLocks noChangeAspect="1"/>
          </p:cNvPicPr>
          <p:nvPr/>
        </p:nvPicPr>
        <p:blipFill>
          <a:blip r:embed="rId5">
            <a:extLst>
              <a:ext uri="{28A0092B-C50C-407E-A947-70E740481C1C}">
                <a14:useLocalDpi xmlns:a14="http://schemas.microsoft.com/office/drawing/2010/main" val="0"/>
              </a:ext>
            </a:extLst>
          </a:blip>
          <a:srcRect r="17305"/>
          <a:stretch>
            <a:fillRect/>
          </a:stretch>
        </p:blipFill>
        <p:spPr bwMode="auto">
          <a:xfrm>
            <a:off x="6894441" y="1972290"/>
            <a:ext cx="885825"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objekt 8" descr="Gamla hänglås Gratis Stock Bild - Public Domain Pictures"/>
          <p:cNvPicPr>
            <a:picLocks noChangeAspect="1"/>
          </p:cNvPicPr>
          <p:nvPr/>
        </p:nvPicPr>
        <p:blipFill>
          <a:blip r:embed="rId5">
            <a:extLst>
              <a:ext uri="{28A0092B-C50C-407E-A947-70E740481C1C}">
                <a14:useLocalDpi xmlns:a14="http://schemas.microsoft.com/office/drawing/2010/main" val="0"/>
              </a:ext>
            </a:extLst>
          </a:blip>
          <a:srcRect r="14445"/>
          <a:stretch>
            <a:fillRect/>
          </a:stretch>
        </p:blipFill>
        <p:spPr bwMode="auto">
          <a:xfrm>
            <a:off x="4060296" y="4872568"/>
            <a:ext cx="871538"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descr="Hänglås på Chain staket Gratis Stock Bild - Public Domain Picture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03846" y="4721095"/>
            <a:ext cx="2109787"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5" name="textruta 11"/>
          <p:cNvSpPr txBox="1">
            <a:spLocks noChangeArrowheads="1"/>
          </p:cNvSpPr>
          <p:nvPr/>
        </p:nvSpPr>
        <p:spPr bwMode="auto">
          <a:xfrm rot="16200000">
            <a:off x="2024703" y="5024173"/>
            <a:ext cx="2466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sv-SE" altLang="sv-SE" b="1" dirty="0" err="1"/>
              <a:t>Menprövning</a:t>
            </a:r>
            <a:endParaRPr lang="sv-SE" altLang="sv-SE" b="1" dirty="0"/>
          </a:p>
        </p:txBody>
      </p:sp>
      <p:sp>
        <p:nvSpPr>
          <p:cNvPr id="13" name="textruta 12"/>
          <p:cNvSpPr txBox="1">
            <a:spLocks noChangeArrowheads="1"/>
          </p:cNvSpPr>
          <p:nvPr/>
        </p:nvSpPr>
        <p:spPr bwMode="auto">
          <a:xfrm>
            <a:off x="3519334" y="1526878"/>
            <a:ext cx="3084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sv-SE" altLang="sv-SE" sz="2400" dirty="0"/>
              <a:t>Stark sekretess</a:t>
            </a:r>
          </a:p>
        </p:txBody>
      </p:sp>
      <p:sp>
        <p:nvSpPr>
          <p:cNvPr id="14" name="textruta 13"/>
          <p:cNvSpPr txBox="1">
            <a:spLocks noChangeArrowheads="1"/>
          </p:cNvSpPr>
          <p:nvPr/>
        </p:nvSpPr>
        <p:spPr bwMode="auto">
          <a:xfrm>
            <a:off x="6398057" y="1525588"/>
            <a:ext cx="24838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sv-SE" altLang="sv-SE" sz="2400" dirty="0"/>
              <a:t>Svag sekretess</a:t>
            </a:r>
          </a:p>
        </p:txBody>
      </p:sp>
      <p:sp>
        <p:nvSpPr>
          <p:cNvPr id="16" name="textruta 15"/>
          <p:cNvSpPr txBox="1">
            <a:spLocks noChangeArrowheads="1"/>
          </p:cNvSpPr>
          <p:nvPr/>
        </p:nvSpPr>
        <p:spPr bwMode="auto">
          <a:xfrm>
            <a:off x="3519334" y="3893477"/>
            <a:ext cx="2278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sv-SE" altLang="sv-SE" sz="2400" dirty="0"/>
              <a:t>Om ej men = kan lämnas ut</a:t>
            </a:r>
          </a:p>
        </p:txBody>
      </p:sp>
      <p:sp>
        <p:nvSpPr>
          <p:cNvPr id="17" name="textruta 16"/>
          <p:cNvSpPr txBox="1">
            <a:spLocks noChangeArrowheads="1"/>
          </p:cNvSpPr>
          <p:nvPr/>
        </p:nvSpPr>
        <p:spPr bwMode="auto">
          <a:xfrm>
            <a:off x="6603846" y="3895064"/>
            <a:ext cx="22780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sv-SE" altLang="sv-SE" sz="2400" dirty="0"/>
              <a:t>Om men = kan ej lämnas ut</a:t>
            </a:r>
          </a:p>
        </p:txBody>
      </p:sp>
      <p:sp>
        <p:nvSpPr>
          <p:cNvPr id="18" name="textruta 17"/>
          <p:cNvSpPr txBox="1">
            <a:spLocks noChangeArrowheads="1"/>
          </p:cNvSpPr>
          <p:nvPr/>
        </p:nvSpPr>
        <p:spPr bwMode="auto">
          <a:xfrm>
            <a:off x="9392771" y="1495017"/>
            <a:ext cx="3086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sv-SE" altLang="sv-SE" sz="2400" dirty="0"/>
              <a:t>Ingen sekretess</a:t>
            </a:r>
          </a:p>
        </p:txBody>
      </p:sp>
      <p:pic>
        <p:nvPicPr>
          <p:cNvPr id="19" name="Bildobjekt 18" descr="Gamla hänglås Gratis Stock Bild - Public Domain Pictures"/>
          <p:cNvPicPr>
            <a:picLocks noChangeAspect="1"/>
          </p:cNvPicPr>
          <p:nvPr/>
        </p:nvPicPr>
        <p:blipFill>
          <a:blip r:embed="rId5">
            <a:extLst>
              <a:ext uri="{28A0092B-C50C-407E-A947-70E740481C1C}">
                <a14:useLocalDpi xmlns:a14="http://schemas.microsoft.com/office/drawing/2010/main" val="0"/>
              </a:ext>
            </a:extLst>
          </a:blip>
          <a:srcRect r="17305"/>
          <a:stretch>
            <a:fillRect/>
          </a:stretch>
        </p:blipFill>
        <p:spPr bwMode="auto">
          <a:xfrm>
            <a:off x="10038049" y="1972290"/>
            <a:ext cx="885825"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325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70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p:bldP spid="13" grpId="0"/>
      <p:bldP spid="1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cs typeface="Arial" panose="020B0604020202020204" pitchFamily="34" charset="0"/>
              </a:rPr>
              <a:t>Sekretessbrytande bestämmelse</a:t>
            </a:r>
          </a:p>
        </p:txBody>
      </p:sp>
      <p:sp>
        <p:nvSpPr>
          <p:cNvPr id="3" name="Platshållare för innehåll 2"/>
          <p:cNvSpPr>
            <a:spLocks noGrp="1"/>
          </p:cNvSpPr>
          <p:nvPr>
            <p:ph idx="1"/>
          </p:nvPr>
        </p:nvSpPr>
        <p:spPr>
          <a:xfrm>
            <a:off x="1490279" y="1712370"/>
            <a:ext cx="9605142" cy="4332830"/>
          </a:xfrm>
        </p:spPr>
        <p:txBody>
          <a:bodyPr/>
          <a:lstStyle/>
          <a:p>
            <a:pPr marL="0" indent="0">
              <a:buFontTx/>
              <a:buNone/>
              <a:defRPr/>
            </a:pPr>
            <a:r>
              <a:rPr lang="sv-SE" dirty="0"/>
              <a:t>Regleras i OSL eller annan lag, t.ex.</a:t>
            </a:r>
          </a:p>
          <a:p>
            <a:pPr>
              <a:defRPr/>
            </a:pPr>
            <a:r>
              <a:rPr lang="sv-SE" dirty="0"/>
              <a:t>vid samtycke från den enskilde </a:t>
            </a:r>
          </a:p>
          <a:p>
            <a:pPr>
              <a:defRPr/>
            </a:pPr>
            <a:r>
              <a:rPr lang="sv-SE" dirty="0"/>
              <a:t>uppgiftsskyldighet enligt lag el. förordning </a:t>
            </a:r>
          </a:p>
          <a:p>
            <a:pPr>
              <a:defRPr/>
            </a:pPr>
            <a:r>
              <a:rPr lang="sv-SE" dirty="0"/>
              <a:t>misstanke om vissa brott </a:t>
            </a:r>
          </a:p>
          <a:p>
            <a:pPr>
              <a:defRPr/>
            </a:pPr>
            <a:r>
              <a:rPr lang="sv-SE" dirty="0"/>
              <a:t>vid anmälningsskyldighet</a:t>
            </a:r>
          </a:p>
          <a:p>
            <a:pPr marL="0" indent="0">
              <a:buFontTx/>
              <a:buNone/>
              <a:defRPr/>
            </a:pPr>
            <a:endParaRPr lang="sv-SE" dirty="0"/>
          </a:p>
        </p:txBody>
      </p:sp>
    </p:spTree>
    <p:extLst>
      <p:ext uri="{BB962C8B-B14F-4D97-AF65-F5344CB8AC3E}">
        <p14:creationId xmlns:p14="http://schemas.microsoft.com/office/powerpoint/2010/main" val="21920520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8AFEEB-CD0D-0718-A644-B737183A298D}"/>
              </a:ext>
            </a:extLst>
          </p:cNvPr>
          <p:cNvSpPr>
            <a:spLocks noGrp="1"/>
          </p:cNvSpPr>
          <p:nvPr>
            <p:ph type="title"/>
          </p:nvPr>
        </p:nvSpPr>
        <p:spPr/>
        <p:txBody>
          <a:bodyPr/>
          <a:lstStyle/>
          <a:p>
            <a:r>
              <a:rPr lang="sv-SE" dirty="0"/>
              <a:t>Allmänna handlingar – film </a:t>
            </a:r>
          </a:p>
        </p:txBody>
      </p:sp>
      <p:sp>
        <p:nvSpPr>
          <p:cNvPr id="3" name="Platshållare för innehåll 2">
            <a:extLst>
              <a:ext uri="{FF2B5EF4-FFF2-40B4-BE49-F238E27FC236}">
                <a16:creationId xmlns:a16="http://schemas.microsoft.com/office/drawing/2014/main" id="{B5F5BF1A-15D4-733B-3702-BFDFDDD03E6D}"/>
              </a:ext>
            </a:extLst>
          </p:cNvPr>
          <p:cNvSpPr>
            <a:spLocks noGrp="1"/>
          </p:cNvSpPr>
          <p:nvPr>
            <p:ph idx="1"/>
          </p:nvPr>
        </p:nvSpPr>
        <p:spPr/>
        <p:txBody>
          <a:bodyPr/>
          <a:lstStyle/>
          <a:p>
            <a:pPr marL="0" indent="0">
              <a:buNone/>
            </a:pPr>
            <a:r>
              <a:rPr lang="sv-SE" dirty="0" err="1">
                <a:hlinkClick r:id="rId2"/>
              </a:rPr>
              <a:t>Sydarkivera</a:t>
            </a:r>
            <a:r>
              <a:rPr lang="sv-SE" dirty="0">
                <a:hlinkClick r:id="rId2"/>
              </a:rPr>
              <a:t> - Allmänna Handlingar – YouTube</a:t>
            </a:r>
            <a:endParaRPr lang="sv-SE" dirty="0"/>
          </a:p>
          <a:p>
            <a:pPr marL="0" indent="0">
              <a:buNone/>
            </a:pPr>
            <a:endParaRPr lang="sv-SE" dirty="0"/>
          </a:p>
          <a:p>
            <a:endParaRPr lang="sv-SE" dirty="0"/>
          </a:p>
          <a:p>
            <a:endParaRPr lang="sv-SE" dirty="0"/>
          </a:p>
        </p:txBody>
      </p:sp>
      <p:pic>
        <p:nvPicPr>
          <p:cNvPr id="6" name="Bildobjekt 5">
            <a:extLst>
              <a:ext uri="{FF2B5EF4-FFF2-40B4-BE49-F238E27FC236}">
                <a16:creationId xmlns:a16="http://schemas.microsoft.com/office/drawing/2014/main" id="{50EA733A-43FA-4603-B531-CE1C01DEA12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777167" y="2521696"/>
            <a:ext cx="2637665" cy="2342911"/>
          </a:xfrm>
          <a:prstGeom prst="rect">
            <a:avLst/>
          </a:prstGeom>
        </p:spPr>
      </p:pic>
    </p:spTree>
    <p:extLst>
      <p:ext uri="{BB962C8B-B14F-4D97-AF65-F5344CB8AC3E}">
        <p14:creationId xmlns:p14="http://schemas.microsoft.com/office/powerpoint/2010/main" val="5998676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defRPr/>
            </a:pPr>
            <a:r>
              <a:rPr lang="sv-SE" dirty="0">
                <a:cs typeface="Arial" panose="020B0604020202020204" pitchFamily="34" charset="0"/>
              </a:rPr>
              <a:t>Checklista utlämnande av allmän handling</a:t>
            </a:r>
          </a:p>
        </p:txBody>
      </p:sp>
      <p:sp>
        <p:nvSpPr>
          <p:cNvPr id="50179" name="Platshållare för innehåll 2"/>
          <p:cNvSpPr>
            <a:spLocks noGrp="1"/>
          </p:cNvSpPr>
          <p:nvPr>
            <p:ph idx="1"/>
          </p:nvPr>
        </p:nvSpPr>
        <p:spPr/>
        <p:txBody>
          <a:bodyPr/>
          <a:lstStyle/>
          <a:p>
            <a:r>
              <a:rPr lang="sv-SE" altLang="sv-SE"/>
              <a:t>Finns uppgiften i en handling?</a:t>
            </a:r>
          </a:p>
          <a:p>
            <a:r>
              <a:rPr lang="sv-SE" altLang="sv-SE"/>
              <a:t>Är handlingen allmän?</a:t>
            </a:r>
          </a:p>
          <a:p>
            <a:r>
              <a:rPr lang="sv-SE" altLang="sv-SE"/>
              <a:t>Är handlingen offentlig?</a:t>
            </a:r>
          </a:p>
          <a:p>
            <a:r>
              <a:rPr lang="sv-SE" altLang="sv-SE"/>
              <a:t>Finns samtycke?</a:t>
            </a:r>
          </a:p>
          <a:p>
            <a:r>
              <a:rPr lang="sv-SE" altLang="sv-SE"/>
              <a:t>Finns sekretessbrytande bestämmelse?</a:t>
            </a:r>
          </a:p>
          <a:p>
            <a:r>
              <a:rPr lang="sv-SE" altLang="sv-SE"/>
              <a:t>Kan man efter en menprövning lämna ut uppgiften?</a:t>
            </a:r>
          </a:p>
        </p:txBody>
      </p:sp>
    </p:spTree>
    <p:extLst>
      <p:ext uri="{BB962C8B-B14F-4D97-AF65-F5344CB8AC3E}">
        <p14:creationId xmlns:p14="http://schemas.microsoft.com/office/powerpoint/2010/main" val="401868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ubrik 4"/>
          <p:cNvSpPr>
            <a:spLocks noGrp="1"/>
          </p:cNvSpPr>
          <p:nvPr>
            <p:ph type="title"/>
          </p:nvPr>
        </p:nvSpPr>
        <p:spPr>
          <a:xfrm>
            <a:off x="1490279" y="0"/>
            <a:ext cx="9605142" cy="721895"/>
          </a:xfrm>
        </p:spPr>
        <p:txBody>
          <a:bodyPr>
            <a:normAutofit fontScale="90000"/>
          </a:bodyPr>
          <a:lstStyle/>
          <a:p>
            <a:r>
              <a:rPr lang="sv-SE" dirty="0"/>
              <a:t>1 kap. 2 § regeringsformen (RF)</a:t>
            </a:r>
          </a:p>
        </p:txBody>
      </p:sp>
      <p:sp>
        <p:nvSpPr>
          <p:cNvPr id="6" name="Platshållare för innehåll 5"/>
          <p:cNvSpPr>
            <a:spLocks noGrp="1"/>
          </p:cNvSpPr>
          <p:nvPr>
            <p:ph idx="1"/>
          </p:nvPr>
        </p:nvSpPr>
        <p:spPr>
          <a:xfrm>
            <a:off x="224588" y="721896"/>
            <a:ext cx="11678653" cy="4957010"/>
          </a:xfrm>
        </p:spPr>
        <p:txBody>
          <a:bodyPr/>
          <a:lstStyle/>
          <a:p>
            <a:pPr marL="0" indent="0">
              <a:buNone/>
            </a:pPr>
            <a:r>
              <a:rPr lang="sv-SE" sz="1400" dirty="0">
                <a:solidFill>
                  <a:srgbClr val="00AEB3"/>
                </a:solidFill>
              </a:rPr>
              <a:t>Den offentliga makten ska utövas med respekt för alla människors lika värde och för den enskilda människans frihet och värdighet. </a:t>
            </a:r>
          </a:p>
          <a:p>
            <a:pPr marL="0" indent="0">
              <a:buNone/>
            </a:pPr>
            <a:endParaRPr lang="sv-SE" sz="1400" dirty="0">
              <a:solidFill>
                <a:srgbClr val="00AEB3"/>
              </a:solidFill>
            </a:endParaRPr>
          </a:p>
          <a:p>
            <a:pPr marL="0" indent="0">
              <a:buNone/>
            </a:pPr>
            <a:r>
              <a:rPr lang="sv-SE" sz="1400" dirty="0">
                <a:solidFill>
                  <a:srgbClr val="00AEB3"/>
                </a:solidFill>
              </a:rPr>
              <a:t>Den enskildes personliga, ekonomiska och kulturella välfärd ska vara grundläggande mål för den offentliga verksamheten. Särskilt ska det allmänna trygga rätten till arbete, bostad och utbildning samt verka för social omsorg och trygghet och för goda förutsättningar för hälsa. </a:t>
            </a:r>
          </a:p>
          <a:p>
            <a:pPr marL="0" indent="0">
              <a:buNone/>
            </a:pPr>
            <a:endParaRPr lang="sv-SE" sz="1400" dirty="0">
              <a:solidFill>
                <a:srgbClr val="00AEB3"/>
              </a:solidFill>
            </a:endParaRPr>
          </a:p>
          <a:p>
            <a:pPr marL="0" indent="0">
              <a:buNone/>
            </a:pPr>
            <a:r>
              <a:rPr lang="sv-SE" sz="1400" dirty="0">
                <a:solidFill>
                  <a:srgbClr val="00AEB3"/>
                </a:solidFill>
              </a:rPr>
              <a:t>Det allmänna ska främja en hållbar utveckling som leder till en god miljö för nuvarande och kommande generationer. </a:t>
            </a:r>
          </a:p>
          <a:p>
            <a:pPr marL="0" indent="0">
              <a:buNone/>
            </a:pPr>
            <a:endParaRPr lang="sv-SE" sz="1400" dirty="0">
              <a:solidFill>
                <a:srgbClr val="00AEB3"/>
              </a:solidFill>
            </a:endParaRPr>
          </a:p>
          <a:p>
            <a:pPr marL="0" indent="0">
              <a:buNone/>
            </a:pPr>
            <a:r>
              <a:rPr lang="sv-SE" sz="1400" dirty="0">
                <a:solidFill>
                  <a:srgbClr val="00AEB3"/>
                </a:solidFill>
              </a:rPr>
              <a:t>Det allmänna ska verka för att demokratins idéer blir vägledande inom samhällets alla områden samt värna den enskildes privatliv och familjeliv. </a:t>
            </a:r>
          </a:p>
          <a:p>
            <a:pPr marL="0" indent="0">
              <a:buNone/>
            </a:pPr>
            <a:endParaRPr lang="sv-SE" sz="1400" dirty="0">
              <a:solidFill>
                <a:srgbClr val="00AEB3"/>
              </a:solidFill>
            </a:endParaRPr>
          </a:p>
          <a:p>
            <a:pPr marL="0" indent="0">
              <a:buNone/>
            </a:pPr>
            <a:r>
              <a:rPr lang="sv-SE" sz="1400" dirty="0">
                <a:solidFill>
                  <a:srgbClr val="00AEB3"/>
                </a:solidFill>
              </a:rPr>
              <a:t>Det allmänna ska verka för att alla människor ska kunna uppnå delaktighet och jämlikhet i samhället och för att barns rätt tas till vara. Det allmänna ska motverka diskriminering av människor på grund av kön, hudfärg, nationellt eller etiskt ursprung, språklig eller religiös tillhörighet, funktionshinder, sexuell läggning, ålder eller andra omständigheter som gäller den enskilde som person. </a:t>
            </a:r>
          </a:p>
          <a:p>
            <a:pPr marL="0" indent="0">
              <a:buNone/>
            </a:pPr>
            <a:endParaRPr lang="sv-SE" sz="1400" dirty="0">
              <a:solidFill>
                <a:srgbClr val="00AEB3"/>
              </a:solidFill>
            </a:endParaRPr>
          </a:p>
          <a:p>
            <a:pPr marL="0" indent="0">
              <a:buNone/>
            </a:pPr>
            <a:r>
              <a:rPr lang="sv-SE" sz="1400" dirty="0">
                <a:solidFill>
                  <a:srgbClr val="00AEB3"/>
                </a:solidFill>
              </a:rPr>
              <a:t>Samiska folkets etniska, språkliga och religiösa minoriteters möjligheter att behålla och utveckla sitt eget kultur- och samfundsliv ska främjas. </a:t>
            </a:r>
          </a:p>
        </p:txBody>
      </p:sp>
    </p:spTree>
    <p:extLst>
      <p:ext uri="{BB962C8B-B14F-4D97-AF65-F5344CB8AC3E}">
        <p14:creationId xmlns:p14="http://schemas.microsoft.com/office/powerpoint/2010/main" val="16471448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5952" y="2467486"/>
            <a:ext cx="9605142" cy="1009345"/>
          </a:xfrm>
        </p:spPr>
        <p:txBody>
          <a:bodyPr/>
          <a:lstStyle/>
          <a:p>
            <a:r>
              <a:rPr lang="sv-SE" dirty="0"/>
              <a:t>Diarieföring </a:t>
            </a:r>
          </a:p>
        </p:txBody>
      </p:sp>
    </p:spTree>
    <p:extLst>
      <p:ext uri="{BB962C8B-B14F-4D97-AF65-F5344CB8AC3E}">
        <p14:creationId xmlns:p14="http://schemas.microsoft.com/office/powerpoint/2010/main" val="34358618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Diarieföring</a:t>
            </a:r>
          </a:p>
        </p:txBody>
      </p:sp>
      <p:sp>
        <p:nvSpPr>
          <p:cNvPr id="3" name="Underrubrik 2"/>
          <p:cNvSpPr>
            <a:spLocks noGrp="1"/>
          </p:cNvSpPr>
          <p:nvPr>
            <p:ph type="subTitle" idx="1"/>
          </p:nvPr>
        </p:nvSpPr>
        <p:spPr/>
        <p:txBody>
          <a:bodyPr/>
          <a:lstStyle/>
          <a:p>
            <a:pPr marL="285750" indent="-285750">
              <a:buFont typeface="Arial" panose="020B0604020202020204" pitchFamily="34" charset="0"/>
              <a:buChar char="•"/>
            </a:pPr>
            <a:r>
              <a:rPr lang="sv-SE" sz="1600" dirty="0"/>
              <a:t>Ordet kommer från latinets </a:t>
            </a:r>
            <a:r>
              <a:rPr lang="sv-SE" sz="1600" i="1" dirty="0"/>
              <a:t>diarium</a:t>
            </a:r>
            <a:r>
              <a:rPr lang="sv-SE" sz="1600" dirty="0"/>
              <a:t> = dagbok. I Sverige har allmänheten tillgång till och insyn i diarierna enligt offentlighetsprincipen.  </a:t>
            </a:r>
          </a:p>
          <a:p>
            <a:pPr marL="285750" indent="-285750">
              <a:buFont typeface="Arial" panose="020B0604020202020204" pitchFamily="34" charset="0"/>
              <a:buChar char="•"/>
            </a:pPr>
            <a:r>
              <a:rPr lang="sv-SE" sz="1600" dirty="0"/>
              <a:t>Ett diarium är ett sorts register, vanligast hos statliga och kommunala myndigheter. </a:t>
            </a:r>
          </a:p>
          <a:p>
            <a:pPr marL="285750" indent="-285750">
              <a:buFont typeface="Arial" panose="020B0604020202020204" pitchFamily="34" charset="0"/>
              <a:buChar char="•"/>
            </a:pPr>
            <a:r>
              <a:rPr lang="sv-SE" sz="1600" dirty="0"/>
              <a:t>Registreringen av en inkommen eller utgående handling kallas diarieföring. Vid diarieföringen antecknas datum, handlingens typ, innehåll, avsändare eller mottagare med mera, samt vid behov till vilket ärende handlingen hör. Den som registrerar eller ansvarar för registreringen kallas registrator.  </a:t>
            </a:r>
          </a:p>
          <a:p>
            <a:pPr marL="285750" indent="-285750">
              <a:buFont typeface="Arial" panose="020B0604020202020204" pitchFamily="34" charset="0"/>
              <a:buChar char="•"/>
            </a:pPr>
            <a:r>
              <a:rPr lang="sv-SE" sz="1600" dirty="0"/>
              <a:t>Diariet är numera alltid digitalt och ingår oftast som en del i ett ärende- och dokumenthanteringssystem. Hos oss heter systemet Platina.</a:t>
            </a:r>
          </a:p>
          <a:p>
            <a:endParaRPr lang="sv-SE" sz="1600" dirty="0"/>
          </a:p>
          <a:p>
            <a:r>
              <a:rPr lang="sv-SE" sz="2000" dirty="0">
                <a:solidFill>
                  <a:srgbClr val="FF0000"/>
                </a:solidFill>
              </a:rPr>
              <a:t>Lästips! OSL, kap 5</a:t>
            </a:r>
          </a:p>
          <a:p>
            <a:endParaRPr lang="sv-SE" dirty="0"/>
          </a:p>
        </p:txBody>
      </p:sp>
    </p:spTree>
    <p:extLst>
      <p:ext uri="{BB962C8B-B14F-4D97-AF65-F5344CB8AC3E}">
        <p14:creationId xmlns:p14="http://schemas.microsoft.com/office/powerpoint/2010/main" val="15707276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Förtroendevaldas e-post, vad gäller?</a:t>
            </a:r>
          </a:p>
        </p:txBody>
      </p:sp>
      <p:sp>
        <p:nvSpPr>
          <p:cNvPr id="3" name="Platshållare för text 2"/>
          <p:cNvSpPr>
            <a:spLocks noGrp="1"/>
          </p:cNvSpPr>
          <p:nvPr>
            <p:ph type="body" idx="1"/>
          </p:nvPr>
        </p:nvSpPr>
        <p:spPr/>
        <p:txBody>
          <a:bodyPr/>
          <a:lstStyle/>
          <a:p>
            <a:r>
              <a:rPr lang="sv-SE" dirty="0"/>
              <a:t>Per Persson är ledamot i socialnämnden och får en dag ett meddelande till sin privata mailadress </a:t>
            </a:r>
            <a:r>
              <a:rPr lang="sv-SE" dirty="0">
                <a:hlinkClick r:id="rId3"/>
              </a:rPr>
              <a:t>per.persson@gmail.com</a:t>
            </a:r>
            <a:r>
              <a:rPr lang="sv-SE" dirty="0"/>
              <a:t> om misstänkt barnmisshandel. </a:t>
            </a:r>
            <a:r>
              <a:rPr lang="sv-SE" dirty="0" err="1"/>
              <a:t>Inkommet</a:t>
            </a:r>
            <a:r>
              <a:rPr lang="sv-SE" dirty="0"/>
              <a:t> till myndigheten eller ej?</a:t>
            </a:r>
          </a:p>
          <a:p>
            <a:endParaRPr lang="sv-SE" dirty="0"/>
          </a:p>
          <a:p>
            <a:r>
              <a:rPr lang="sv-SE" dirty="0"/>
              <a:t>Maria Melin är ersättare i samhällsbyggnadsnämnden. En dag får hon ett mail till </a:t>
            </a:r>
            <a:r>
              <a:rPr lang="sv-SE" dirty="0">
                <a:hlinkClick r:id="rId4"/>
              </a:rPr>
              <a:t>maria.melin@bollebygd.se</a:t>
            </a:r>
            <a:r>
              <a:rPr lang="sv-SE" dirty="0"/>
              <a:t> om misstänkt bygglovsfusk. </a:t>
            </a:r>
            <a:r>
              <a:rPr lang="sv-SE" dirty="0" err="1"/>
              <a:t>Inkommet</a:t>
            </a:r>
            <a:r>
              <a:rPr lang="sv-SE" dirty="0"/>
              <a:t> till myndigheten eller ej?</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141480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Bollebygd.se-mailadress</a:t>
            </a:r>
          </a:p>
        </p:txBody>
      </p:sp>
      <p:sp>
        <p:nvSpPr>
          <p:cNvPr id="3" name="Underrubrik 2"/>
          <p:cNvSpPr>
            <a:spLocks noGrp="1"/>
          </p:cNvSpPr>
          <p:nvPr>
            <p:ph type="subTitle" idx="1"/>
          </p:nvPr>
        </p:nvSpPr>
        <p:spPr/>
        <p:txBody>
          <a:bodyPr/>
          <a:lstStyle/>
          <a:p>
            <a:pPr marL="457200" indent="-457200">
              <a:buFont typeface="Arial" panose="020B0604020202020204" pitchFamily="34" charset="0"/>
              <a:buChar char="•"/>
            </a:pPr>
            <a:r>
              <a:rPr lang="sv-SE" sz="2400" dirty="0"/>
              <a:t>Enhetlig struktur och igenkänning för kommuninvånarna – både tjänstepersoner och förtroendevalda har offentliga mailadresser, uppbyggt på samma sätt: </a:t>
            </a:r>
            <a:r>
              <a:rPr lang="sv-SE" sz="2400" b="1" dirty="0"/>
              <a:t>förnamn.efternamn@bollebygd.se</a:t>
            </a:r>
          </a:p>
          <a:p>
            <a:pPr marL="457200" indent="-457200">
              <a:buFont typeface="Arial" panose="020B0604020202020204" pitchFamily="34" charset="0"/>
              <a:buChar char="•"/>
            </a:pPr>
            <a:r>
              <a:rPr lang="sv-SE" sz="2400" dirty="0"/>
              <a:t>Offentlig mailadress ställer också krav kring diarieföring</a:t>
            </a:r>
          </a:p>
          <a:p>
            <a:pPr marL="457200" indent="-457200">
              <a:buFont typeface="Arial" panose="020B0604020202020204" pitchFamily="34" charset="0"/>
              <a:buChar char="•"/>
            </a:pPr>
            <a:r>
              <a:rPr lang="sv-SE" sz="2400" dirty="0"/>
              <a:t>Enklare att administrera och hålla uppdaterat i förtroende-mannaregistret på kommunens hemsida</a:t>
            </a:r>
          </a:p>
          <a:p>
            <a:pPr marL="457200" indent="-457200">
              <a:buFont typeface="Arial" panose="020B0604020202020204" pitchFamily="34" charset="0"/>
              <a:buChar char="•"/>
            </a:pPr>
            <a:r>
              <a:rPr lang="sv-SE" sz="2400" dirty="0"/>
              <a:t>Din Bollebygd.se-mailadress är den vi använder vid kontakt med dig som förtroendevald</a:t>
            </a:r>
          </a:p>
          <a:p>
            <a:endParaRPr lang="sv-SE" dirty="0"/>
          </a:p>
        </p:txBody>
      </p:sp>
    </p:spTree>
    <p:extLst>
      <p:ext uri="{BB962C8B-B14F-4D97-AF65-F5344CB8AC3E}">
        <p14:creationId xmlns:p14="http://schemas.microsoft.com/office/powerpoint/2010/main" val="4284503552"/>
      </p:ext>
    </p:extLst>
  </p:cSld>
  <p:clrMapOvr>
    <a:masterClrMapping/>
  </p:clrMapOvr>
  <p:transition spd="slow">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21AF50-98A7-127D-5654-EE438A26D6BC}"/>
              </a:ext>
            </a:extLst>
          </p:cNvPr>
          <p:cNvSpPr>
            <a:spLocks noGrp="1"/>
          </p:cNvSpPr>
          <p:nvPr>
            <p:ph type="title"/>
          </p:nvPr>
        </p:nvSpPr>
        <p:spPr/>
        <p:txBody>
          <a:bodyPr>
            <a:normAutofit/>
          </a:bodyPr>
          <a:lstStyle/>
          <a:p>
            <a:r>
              <a:rPr lang="sv-SE" dirty="0"/>
              <a:t>iPad och sammanträdeshandlingar</a:t>
            </a:r>
          </a:p>
        </p:txBody>
      </p:sp>
      <p:sp>
        <p:nvSpPr>
          <p:cNvPr id="3" name="Platshållare för text 2">
            <a:extLst>
              <a:ext uri="{FF2B5EF4-FFF2-40B4-BE49-F238E27FC236}">
                <a16:creationId xmlns:a16="http://schemas.microsoft.com/office/drawing/2014/main" id="{7D02888A-EE89-086A-639E-BF30E2F8E7FB}"/>
              </a:ext>
            </a:extLst>
          </p:cNvPr>
          <p:cNvSpPr>
            <a:spLocks noGrp="1"/>
          </p:cNvSpPr>
          <p:nvPr>
            <p:ph type="body" idx="1"/>
          </p:nvPr>
        </p:nvSpPr>
        <p:spPr/>
        <p:txBody>
          <a:bodyPr/>
          <a:lstStyle/>
          <a:p>
            <a:r>
              <a:rPr lang="sv-SE" sz="2200" dirty="0"/>
              <a:t>Bollebygds kommun lånar ut en iPad (eller </a:t>
            </a:r>
            <a:r>
              <a:rPr lang="sv-SE" sz="2200" dirty="0" err="1"/>
              <a:t>surfacedator</a:t>
            </a:r>
            <a:r>
              <a:rPr lang="sv-SE" sz="2200" dirty="0"/>
              <a:t>) till förtroendevalda (låntagare) under tiden man har sitt uppdrag. </a:t>
            </a:r>
            <a:br>
              <a:rPr lang="sv-SE" sz="2200" dirty="0"/>
            </a:br>
            <a:endParaRPr lang="sv-SE" sz="2200" dirty="0"/>
          </a:p>
          <a:p>
            <a:r>
              <a:rPr lang="sv-SE" sz="2200" dirty="0"/>
              <a:t>Läsplattan/datorn ska ses som låntagarens arbetsredskap, och är avsett att användas i det politiska arbetet.</a:t>
            </a:r>
            <a:br>
              <a:rPr lang="sv-SE" sz="2200" dirty="0"/>
            </a:br>
            <a:r>
              <a:rPr lang="sv-SE" sz="2200" dirty="0"/>
              <a:t> </a:t>
            </a:r>
          </a:p>
          <a:p>
            <a:r>
              <a:rPr lang="sv-SE" sz="2200" dirty="0"/>
              <a:t>Läsplattan/datorn får inte lånas ut, eller på annat vis överlåtas eller disponeras av annan än den som är låntagare.</a:t>
            </a:r>
            <a:br>
              <a:rPr lang="sv-SE" sz="2200" dirty="0"/>
            </a:br>
            <a:r>
              <a:rPr lang="sv-SE" sz="2200" dirty="0"/>
              <a:t> 							</a:t>
            </a:r>
          </a:p>
          <a:p>
            <a:r>
              <a:rPr lang="sv-SE" sz="2200" dirty="0"/>
              <a:t>Sammanträdeshandlingar finns på Meetings+ </a:t>
            </a:r>
          </a:p>
        </p:txBody>
      </p:sp>
      <p:pic>
        <p:nvPicPr>
          <p:cNvPr id="6" name="Bildobjekt 5">
            <a:extLst>
              <a:ext uri="{FF2B5EF4-FFF2-40B4-BE49-F238E27FC236}">
                <a16:creationId xmlns:a16="http://schemas.microsoft.com/office/drawing/2014/main" id="{23042F27-CF69-B4CC-C6D6-86D4B56ABB92}"/>
              </a:ext>
            </a:extLst>
          </p:cNvPr>
          <p:cNvPicPr>
            <a:picLocks noChangeAspect="1"/>
          </p:cNvPicPr>
          <p:nvPr/>
        </p:nvPicPr>
        <p:blipFill>
          <a:blip r:embed="rId3"/>
          <a:stretch>
            <a:fillRect/>
          </a:stretch>
        </p:blipFill>
        <p:spPr>
          <a:xfrm>
            <a:off x="7546848" y="4402646"/>
            <a:ext cx="1517181" cy="892924"/>
          </a:xfrm>
          <a:prstGeom prst="rect">
            <a:avLst/>
          </a:prstGeom>
        </p:spPr>
      </p:pic>
    </p:spTree>
    <p:extLst>
      <p:ext uri="{BB962C8B-B14F-4D97-AF65-F5344CB8AC3E}">
        <p14:creationId xmlns:p14="http://schemas.microsoft.com/office/powerpoint/2010/main" val="30204053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C:\Users\hede\AppData\Local\Microsoft\Windows\Temporary Internet Files\Content.IE5\F9HWC2BE\MC9004420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2798" y="2499714"/>
            <a:ext cx="163195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undad rektangulär 1"/>
          <p:cNvSpPr/>
          <p:nvPr/>
        </p:nvSpPr>
        <p:spPr>
          <a:xfrm>
            <a:off x="5245039" y="1250860"/>
            <a:ext cx="2447925" cy="1800225"/>
          </a:xfrm>
          <a:prstGeom prst="wedgeRoundRectCallout">
            <a:avLst>
              <a:gd name="adj1" fmla="val -37239"/>
              <a:gd name="adj2" fmla="val 71520"/>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r>
              <a:rPr lang="sv-SE" sz="2000" dirty="0">
                <a:solidFill>
                  <a:schemeClr val="tx1"/>
                </a:solidFill>
                <a:latin typeface="Comic Sans MS" panose="030F0702030302020204" pitchFamily="66" charset="0"/>
              </a:rPr>
              <a:t>Tack för att ni har lyssnat. Lycka till med era politiska uppdrag!</a:t>
            </a:r>
          </a:p>
        </p:txBody>
      </p:sp>
    </p:spTree>
    <p:extLst>
      <p:ext uri="{BB962C8B-B14F-4D97-AF65-F5344CB8AC3E}">
        <p14:creationId xmlns:p14="http://schemas.microsoft.com/office/powerpoint/2010/main" val="230945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Grunden för kommunal kompetens</a:t>
            </a:r>
          </a:p>
        </p:txBody>
      </p:sp>
      <p:sp>
        <p:nvSpPr>
          <p:cNvPr id="3" name="Platshållare för innehåll 2"/>
          <p:cNvSpPr>
            <a:spLocks noGrp="1"/>
          </p:cNvSpPr>
          <p:nvPr>
            <p:ph idx="1"/>
          </p:nvPr>
        </p:nvSpPr>
        <p:spPr/>
        <p:txBody>
          <a:bodyPr/>
          <a:lstStyle/>
          <a:p>
            <a:r>
              <a:rPr lang="sv-SE" dirty="0"/>
              <a:t>Kommunal självstyrelse </a:t>
            </a:r>
            <a:r>
              <a:rPr lang="sv-SE" sz="2000" dirty="0">
                <a:solidFill>
                  <a:srgbClr val="00AEB3"/>
                </a:solidFill>
              </a:rPr>
              <a:t>14 kap. 2 § RF</a:t>
            </a:r>
          </a:p>
          <a:p>
            <a:endParaRPr lang="sv-SE" dirty="0"/>
          </a:p>
          <a:p>
            <a:r>
              <a:rPr lang="sv-SE" dirty="0"/>
              <a:t>Verksamhet enligt kommunallagen </a:t>
            </a:r>
            <a:r>
              <a:rPr lang="sv-SE" sz="2000" dirty="0"/>
              <a:t>(allmän kompetens)</a:t>
            </a:r>
          </a:p>
          <a:p>
            <a:endParaRPr lang="sv-SE" dirty="0"/>
          </a:p>
          <a:p>
            <a:r>
              <a:rPr lang="sv-SE" dirty="0"/>
              <a:t>Verksamhet enligt speciallagstiftning </a:t>
            </a:r>
          </a:p>
          <a:p>
            <a:pPr marL="0" indent="0">
              <a:buNone/>
            </a:pPr>
            <a:endParaRPr lang="sv-SE" dirty="0"/>
          </a:p>
        </p:txBody>
      </p:sp>
    </p:spTree>
    <p:extLst>
      <p:ext uri="{BB962C8B-B14F-4D97-AF65-F5344CB8AC3E}">
        <p14:creationId xmlns:p14="http://schemas.microsoft.com/office/powerpoint/2010/main" val="25021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ubrik 4"/>
          <p:cNvSpPr>
            <a:spLocks noGrp="1"/>
          </p:cNvSpPr>
          <p:nvPr>
            <p:ph type="title"/>
          </p:nvPr>
        </p:nvSpPr>
        <p:spPr>
          <a:xfrm>
            <a:off x="1490279" y="176463"/>
            <a:ext cx="9605142" cy="978569"/>
          </a:xfrm>
        </p:spPr>
        <p:txBody>
          <a:bodyPr/>
          <a:lstStyle/>
          <a:p>
            <a:r>
              <a:rPr lang="sv-SE" dirty="0"/>
              <a:t>14 kap. 2 § regeringsformen (RF)</a:t>
            </a:r>
          </a:p>
        </p:txBody>
      </p:sp>
      <p:sp>
        <p:nvSpPr>
          <p:cNvPr id="6" name="Platshållare för innehåll 5"/>
          <p:cNvSpPr>
            <a:spLocks noGrp="1"/>
          </p:cNvSpPr>
          <p:nvPr>
            <p:ph idx="1"/>
          </p:nvPr>
        </p:nvSpPr>
        <p:spPr>
          <a:xfrm>
            <a:off x="1490279" y="1155032"/>
            <a:ext cx="9605142" cy="1491915"/>
          </a:xfrm>
        </p:spPr>
        <p:txBody>
          <a:bodyPr/>
          <a:lstStyle/>
          <a:p>
            <a:pPr marL="0" indent="0">
              <a:buNone/>
            </a:pPr>
            <a:r>
              <a:rPr lang="sv-SE" sz="2400" dirty="0">
                <a:solidFill>
                  <a:srgbClr val="00AEB3"/>
                </a:solidFill>
              </a:rPr>
              <a:t>Kommunerna sköter lokala och regionala angelägenheter av allmänt intresse på den kommunala självstyrelsens grund. Närmare bestämmelser om detta finns i lag. På samma grund sköter kommunerna även de övriga angelägenheter som bestäms i lag. </a:t>
            </a:r>
          </a:p>
        </p:txBody>
      </p:sp>
      <p:sp>
        <p:nvSpPr>
          <p:cNvPr id="4" name="Rubrik 4"/>
          <p:cNvSpPr txBox="1">
            <a:spLocks/>
          </p:cNvSpPr>
          <p:nvPr/>
        </p:nvSpPr>
        <p:spPr>
          <a:xfrm>
            <a:off x="1490279" y="3240505"/>
            <a:ext cx="9605142" cy="9785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a:solidFill>
                  <a:schemeClr val="tx1"/>
                </a:solidFill>
                <a:latin typeface="Arial" panose="020B0604020202020204" pitchFamily="34" charset="0"/>
                <a:ea typeface="+mj-ea"/>
                <a:cs typeface="Arial" panose="020B0604020202020204" pitchFamily="34" charset="0"/>
              </a:defRPr>
            </a:lvl1pPr>
          </a:lstStyle>
          <a:p>
            <a:r>
              <a:rPr lang="sv-SE" dirty="0"/>
              <a:t>1 kap. 2 § kommunallagen (KL)</a:t>
            </a:r>
          </a:p>
        </p:txBody>
      </p:sp>
      <p:sp>
        <p:nvSpPr>
          <p:cNvPr id="7" name="Platshållare för innehåll 5"/>
          <p:cNvSpPr txBox="1">
            <a:spLocks/>
          </p:cNvSpPr>
          <p:nvPr/>
        </p:nvSpPr>
        <p:spPr>
          <a:xfrm>
            <a:off x="1490279" y="4283241"/>
            <a:ext cx="9605142" cy="20854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2400" dirty="0">
                <a:solidFill>
                  <a:srgbClr val="00AEB3"/>
                </a:solidFill>
              </a:rPr>
              <a:t>Kommuner och landsting sköter på demokratins och den kommunala självstyrelsens grund de angelägenheter som anges i denna lag eller annan författning. </a:t>
            </a:r>
          </a:p>
        </p:txBody>
      </p:sp>
    </p:spTree>
    <p:extLst>
      <p:ext uri="{BB962C8B-B14F-4D97-AF65-F5344CB8AC3E}">
        <p14:creationId xmlns:p14="http://schemas.microsoft.com/office/powerpoint/2010/main" val="242680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normAutofit fontScale="90000"/>
          </a:bodyPr>
          <a:lstStyle/>
          <a:p>
            <a:r>
              <a:rPr lang="sv-SE" dirty="0"/>
              <a:t>Kommunernas allmänna kompetens</a:t>
            </a:r>
          </a:p>
        </p:txBody>
      </p:sp>
      <p:sp>
        <p:nvSpPr>
          <p:cNvPr id="7" name="Platshållare för innehåll 6"/>
          <p:cNvSpPr>
            <a:spLocks noGrp="1"/>
          </p:cNvSpPr>
          <p:nvPr>
            <p:ph idx="1"/>
          </p:nvPr>
        </p:nvSpPr>
        <p:spPr>
          <a:xfrm>
            <a:off x="1490279" y="1712370"/>
            <a:ext cx="9605142" cy="4507361"/>
          </a:xfrm>
        </p:spPr>
        <p:txBody>
          <a:bodyPr/>
          <a:lstStyle/>
          <a:p>
            <a:r>
              <a:rPr lang="sv-SE" dirty="0"/>
              <a:t>Allmänt intresse </a:t>
            </a:r>
            <a:r>
              <a:rPr lang="sv-SE" sz="2000" dirty="0">
                <a:solidFill>
                  <a:srgbClr val="00AEB3"/>
                </a:solidFill>
              </a:rPr>
              <a:t>2 kap. 1 § KL</a:t>
            </a:r>
          </a:p>
          <a:p>
            <a:pPr marL="0" indent="0">
              <a:buNone/>
            </a:pPr>
            <a:r>
              <a:rPr lang="sv-SE" sz="2000" dirty="0"/>
              <a:t>= allmänt, samhälleligt och till det egna området knutet </a:t>
            </a:r>
          </a:p>
          <a:p>
            <a:endParaRPr lang="sv-SE" dirty="0"/>
          </a:p>
          <a:p>
            <a:r>
              <a:rPr lang="sv-SE" dirty="0"/>
              <a:t>Förbud mot stöd till enskilda </a:t>
            </a:r>
            <a:r>
              <a:rPr lang="sv-SE" sz="2000" dirty="0">
                <a:solidFill>
                  <a:srgbClr val="00AEB3"/>
                </a:solidFill>
              </a:rPr>
              <a:t>2 kap. 1 § KL</a:t>
            </a:r>
          </a:p>
          <a:p>
            <a:endParaRPr lang="sv-SE" dirty="0"/>
          </a:p>
          <a:p>
            <a:r>
              <a:rPr lang="sv-SE" dirty="0"/>
              <a:t>Lokaliseringsprincipen </a:t>
            </a:r>
            <a:r>
              <a:rPr lang="sv-SE" sz="2000" dirty="0">
                <a:solidFill>
                  <a:srgbClr val="00AEB3"/>
                </a:solidFill>
              </a:rPr>
              <a:t>2 kap. 1 § KL</a:t>
            </a:r>
          </a:p>
          <a:p>
            <a:endParaRPr lang="sv-SE" sz="2000" dirty="0">
              <a:solidFill>
                <a:srgbClr val="00AEB3"/>
              </a:solidFill>
            </a:endParaRPr>
          </a:p>
          <a:p>
            <a:r>
              <a:rPr lang="sv-SE" dirty="0"/>
              <a:t>Inte uppgifter som ankommer på annan </a:t>
            </a:r>
            <a:r>
              <a:rPr lang="sv-SE" sz="2000" dirty="0"/>
              <a:t>(t.ex. staten, landsting, annan kommun ) </a:t>
            </a:r>
            <a:r>
              <a:rPr lang="sv-SE" sz="2000" dirty="0">
                <a:solidFill>
                  <a:srgbClr val="00AEB3"/>
                </a:solidFill>
              </a:rPr>
              <a:t>2 kap. 2 § KL</a:t>
            </a:r>
          </a:p>
          <a:p>
            <a:pPr marL="0" indent="0">
              <a:buNone/>
            </a:pPr>
            <a:endParaRPr lang="sv-SE" sz="2000" dirty="0"/>
          </a:p>
          <a:p>
            <a:pPr marL="0" indent="0">
              <a:buNone/>
            </a:pPr>
            <a:endParaRPr lang="sv-SE" dirty="0"/>
          </a:p>
        </p:txBody>
      </p:sp>
      <p:sp>
        <p:nvSpPr>
          <p:cNvPr id="5" name="Platshållare för sidfot 3"/>
          <p:cNvSpPr txBox="1">
            <a:spLocks/>
          </p:cNvSpPr>
          <p:nvPr/>
        </p:nvSpPr>
        <p:spPr>
          <a:xfrm>
            <a:off x="10737410" y="6429375"/>
            <a:ext cx="1454590" cy="365125"/>
          </a:xfrm>
          <a:prstGeom prst="rect">
            <a:avLst/>
          </a:prstGeom>
        </p:spPr>
        <p:txBody>
          <a:bodyPr vert="horz" lIns="91440" tIns="45720" rIns="91440" bIns="45720" rtlCol="0" anchor="ctr"/>
          <a:lstStyle>
            <a:defPPr>
              <a:defRPr lang="sv-SE"/>
            </a:defPPr>
            <a:lvl1pPr marL="0" algn="l" defTabSz="914400" rtl="0" eaLnBrk="1" latinLnBrk="0" hangingPunct="1">
              <a:defRPr sz="1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dirty="0"/>
          </a:p>
        </p:txBody>
      </p:sp>
    </p:spTree>
    <p:extLst>
      <p:ext uri="{BB962C8B-B14F-4D97-AF65-F5344CB8AC3E}">
        <p14:creationId xmlns:p14="http://schemas.microsoft.com/office/powerpoint/2010/main" val="208663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subTnLst>
                                    <p:set>
                                      <p:cBhvr override="childStyle">
                                        <p:cTn dur="1" fill="hold" display="0" masterRel="nextClick" afterEffect="1"/>
                                        <p:tgtEl>
                                          <p:spTgt spid="7">
                                            <p:txEl>
                                              <p:pRg st="1" end="1"/>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npassa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llebygds kommun Powerpoint mall vit 2018 [Skrivskyddad]" id="{EE2DA6AD-F4D8-40B9-9082-3778BE459057}" vid="{4B70E580-FCE8-4B62-B3E0-84116396A5F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Politikerutbildning, den kommunala demokratin del 1</Template>
  <TotalTime>1488</TotalTime>
  <Words>10998</Words>
  <Application>Microsoft Office PowerPoint</Application>
  <PresentationFormat>Bredbild</PresentationFormat>
  <Paragraphs>1340</Paragraphs>
  <Slides>65</Slides>
  <Notes>64</Notes>
  <HiddenSlides>18</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65</vt:i4>
      </vt:variant>
    </vt:vector>
  </HeadingPairs>
  <TitlesOfParts>
    <vt:vector size="72" baseType="lpstr">
      <vt:lpstr>Arial</vt:lpstr>
      <vt:lpstr>Calibri</vt:lpstr>
      <vt:lpstr>Comic Sans MS</vt:lpstr>
      <vt:lpstr>georgia</vt:lpstr>
      <vt:lpstr>open sans</vt:lpstr>
      <vt:lpstr>Wingdings</vt:lpstr>
      <vt:lpstr>Office-tema</vt:lpstr>
      <vt:lpstr>Välkomna! </vt:lpstr>
      <vt:lpstr>Den kommunala demokratin</vt:lpstr>
      <vt:lpstr>Den kommunala kompetensen</vt:lpstr>
      <vt:lpstr>Statsskickets grunder 1 kap. 1§ RF</vt:lpstr>
      <vt:lpstr>1 kap. 1 § regeringsformen (RF)</vt:lpstr>
      <vt:lpstr>1 kap. 2 § regeringsformen (RF)</vt:lpstr>
      <vt:lpstr>Grunden för kommunal kompetens</vt:lpstr>
      <vt:lpstr>14 kap. 2 § regeringsformen (RF)</vt:lpstr>
      <vt:lpstr>Kommunernas allmänna kompetens</vt:lpstr>
      <vt:lpstr>PowerPoint-presentation</vt:lpstr>
      <vt:lpstr>PowerPoint-presentation</vt:lpstr>
      <vt:lpstr>Kommunala angelägenheter</vt:lpstr>
      <vt:lpstr>PowerPoint-presentation</vt:lpstr>
      <vt:lpstr>PowerPoint-presentation</vt:lpstr>
      <vt:lpstr>PowerPoint-presentation</vt:lpstr>
      <vt:lpstr>PowerPoint-presentation</vt:lpstr>
      <vt:lpstr>Lag (2009:47) om vissa kommunala befogenheter</vt:lpstr>
      <vt:lpstr>Roller</vt:lpstr>
      <vt:lpstr>Roller – vad, hur och den ”gyllene zonen”</vt:lpstr>
      <vt:lpstr>Rollfördelning - Vad</vt:lpstr>
      <vt:lpstr>Rollfördelning - Hur</vt:lpstr>
      <vt:lpstr>Förtroendevalda/anställda </vt:lpstr>
      <vt:lpstr>Ansvar</vt:lpstr>
      <vt:lpstr>Hur kan kommuner organisera sig? Och vem bestämmer?</vt:lpstr>
      <vt:lpstr>Rent allmänt gäller följande</vt:lpstr>
      <vt:lpstr>Det här gör kommunfullmäktige</vt:lpstr>
      <vt:lpstr>Det här gör kommunstyrelsen</vt:lpstr>
      <vt:lpstr>Det här gör nämnderna</vt:lpstr>
      <vt:lpstr>PowerPoint-presentation</vt:lpstr>
      <vt:lpstr>PowerPoint-presentation</vt:lpstr>
      <vt:lpstr>PowerPoint-presentation</vt:lpstr>
      <vt:lpstr>Kollektivt ansvar</vt:lpstr>
      <vt:lpstr>Individuellt ansvar</vt:lpstr>
      <vt:lpstr>PowerPoint-presentation</vt:lpstr>
      <vt:lpstr>Reglemente, delegeringsordning och delegeringsrätt</vt:lpstr>
      <vt:lpstr>Reglemente och delegeringsordning</vt:lpstr>
      <vt:lpstr>Arvodesreglemente</vt:lpstr>
      <vt:lpstr>Delegering</vt:lpstr>
      <vt:lpstr>Inskränkningar i rätten att delegera</vt:lpstr>
      <vt:lpstr>Delegering av beslutanderätt</vt:lpstr>
      <vt:lpstr>Kommunallag och förvaltningslag</vt:lpstr>
      <vt:lpstr>Förvaltningslagen</vt:lpstr>
      <vt:lpstr>God förvaltning</vt:lpstr>
      <vt:lpstr>Service</vt:lpstr>
      <vt:lpstr>Grunderna för god förvaltning - Tillgänglighet</vt:lpstr>
      <vt:lpstr>Grunderna för god förvaltning - Samverkan</vt:lpstr>
      <vt:lpstr>Jäv</vt:lpstr>
      <vt:lpstr>Vad gäller vid jäv?</vt:lpstr>
      <vt:lpstr>Offentlighet och sekretess</vt:lpstr>
      <vt:lpstr>Offentlighetsprincipen</vt:lpstr>
      <vt:lpstr>Allmänna handlingar hos myndigheter</vt:lpstr>
      <vt:lpstr>Allmänna handlingar</vt:lpstr>
      <vt:lpstr>Offentlighets- och sekretesslagen</vt:lpstr>
      <vt:lpstr>Brott mot tystnadsplikt</vt:lpstr>
      <vt:lpstr>Brott mot tystnadsplikt</vt:lpstr>
      <vt:lpstr>Sekretess</vt:lpstr>
      <vt:lpstr>Sekretessbrytande bestämmelse</vt:lpstr>
      <vt:lpstr>Allmänna handlingar – film </vt:lpstr>
      <vt:lpstr>Checklista utlämnande av allmän handling</vt:lpstr>
      <vt:lpstr>Diarieföring </vt:lpstr>
      <vt:lpstr>Diarieföring</vt:lpstr>
      <vt:lpstr>Förtroendevaldas e-post, vad gäller?</vt:lpstr>
      <vt:lpstr>Bollebygd.se-mailadress</vt:lpstr>
      <vt:lpstr>iPad och sammanträdeshandlingar</vt:lpstr>
      <vt:lpstr>PowerPoint-presentation</vt:lpstr>
    </vt:vector>
  </TitlesOfParts>
  <Company>Bollebygd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Suzanna Bengtsson</dc:creator>
  <cp:lastModifiedBy>Suzanna Bengtsson</cp:lastModifiedBy>
  <cp:revision>135</cp:revision>
  <cp:lastPrinted>2019-03-04T15:45:55Z</cp:lastPrinted>
  <dcterms:created xsi:type="dcterms:W3CDTF">2019-02-27T09:42:29Z</dcterms:created>
  <dcterms:modified xsi:type="dcterms:W3CDTF">2023-02-20T10:25:24Z</dcterms:modified>
</cp:coreProperties>
</file>