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81" r:id="rId6"/>
    <p:sldId id="260" r:id="rId7"/>
    <p:sldId id="262" r:id="rId8"/>
    <p:sldId id="279" r:id="rId9"/>
    <p:sldId id="280" r:id="rId10"/>
    <p:sldId id="283" r:id="rId11"/>
    <p:sldId id="282" r:id="rId12"/>
    <p:sldId id="263" r:id="rId13"/>
    <p:sldId id="284" r:id="rId14"/>
    <p:sldId id="285" r:id="rId15"/>
    <p:sldId id="273" r:id="rId16"/>
    <p:sldId id="286" r:id="rId17"/>
    <p:sldId id="287" r:id="rId18"/>
    <p:sldId id="288"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96" y="306"/>
      </p:cViewPr>
      <p:guideLst/>
    </p:cSldViewPr>
  </p:slideViewPr>
  <p:notesTextViewPr>
    <p:cViewPr>
      <p:scale>
        <a:sx n="1" d="1"/>
        <a:sy n="1" d="1"/>
      </p:scale>
      <p:origin x="0" y="0"/>
    </p:cViewPr>
  </p:notesTextViewPr>
  <p:notesViewPr>
    <p:cSldViewPr snapToGrid="0">
      <p:cViewPr varScale="1">
        <p:scale>
          <a:sx n="69" d="100"/>
          <a:sy n="69" d="100"/>
        </p:scale>
        <p:origin x="2034" y="3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4C4D04-FF7F-4093-8817-BA8098285BAE}"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sv-SE"/>
        </a:p>
      </dgm:t>
    </dgm:pt>
    <dgm:pt modelId="{BCB3DE80-B363-4D20-9F13-A7E03BF6F0E1}">
      <dgm:prSet phldrT="[Text]" custT="1"/>
      <dgm:spPr>
        <a:xfrm>
          <a:off x="1317401" y="452"/>
          <a:ext cx="830885" cy="830885"/>
        </a:xfrm>
        <a:prstGeom prst="ellipse">
          <a:avLst/>
        </a:prstGeom>
        <a:gradFill rotWithShape="0">
          <a:gsLst>
            <a:gs pos="0">
              <a:srgbClr val="003399">
                <a:hueOff val="0"/>
                <a:satOff val="0"/>
                <a:lumOff val="0"/>
                <a:alphaOff val="0"/>
                <a:tint val="50000"/>
                <a:satMod val="300000"/>
              </a:srgbClr>
            </a:gs>
            <a:gs pos="35000">
              <a:srgbClr val="003399">
                <a:hueOff val="0"/>
                <a:satOff val="0"/>
                <a:lumOff val="0"/>
                <a:alphaOff val="0"/>
                <a:tint val="37000"/>
                <a:satMod val="300000"/>
              </a:srgbClr>
            </a:gs>
            <a:gs pos="100000">
              <a:srgbClr val="00339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sv-SE" sz="1600" dirty="0">
              <a:solidFill>
                <a:sysClr val="windowText" lastClr="000000"/>
              </a:solidFill>
              <a:latin typeface="Arial"/>
              <a:ea typeface="+mn-ea"/>
              <a:cs typeface="+mn-cs"/>
            </a:rPr>
            <a:t>1.</a:t>
          </a:r>
        </a:p>
        <a:p>
          <a:r>
            <a:rPr lang="sv-SE" sz="1600" dirty="0">
              <a:solidFill>
                <a:sysClr val="windowText" lastClr="000000"/>
              </a:solidFill>
              <a:latin typeface="Arial"/>
              <a:ea typeface="+mn-ea"/>
              <a:cs typeface="+mn-cs"/>
            </a:rPr>
            <a:t>Framåtsyftande målsamtal</a:t>
          </a:r>
          <a:br>
            <a:rPr lang="sv-SE" sz="1600" dirty="0">
              <a:solidFill>
                <a:sysClr val="windowText" lastClr="000000"/>
              </a:solidFill>
              <a:latin typeface="Arial"/>
              <a:ea typeface="+mn-ea"/>
              <a:cs typeface="+mn-cs"/>
            </a:rPr>
          </a:br>
          <a:r>
            <a:rPr lang="sv-SE" sz="1600" dirty="0">
              <a:solidFill>
                <a:sysClr val="windowText" lastClr="000000"/>
              </a:solidFill>
              <a:latin typeface="Arial"/>
              <a:ea typeface="+mn-ea"/>
              <a:cs typeface="+mn-cs"/>
            </a:rPr>
            <a:t>= medarbetarsamtal</a:t>
          </a:r>
        </a:p>
      </dgm:t>
    </dgm:pt>
    <dgm:pt modelId="{77B55BAF-2A12-41EC-814E-AAB2901B45C3}" type="parTrans" cxnId="{4E15ACDE-BF1B-4EF9-86DF-306F2FD3CF3B}">
      <dgm:prSet/>
      <dgm:spPr/>
      <dgm:t>
        <a:bodyPr/>
        <a:lstStyle/>
        <a:p>
          <a:endParaRPr lang="sv-SE"/>
        </a:p>
      </dgm:t>
    </dgm:pt>
    <dgm:pt modelId="{2D234AE1-C452-41AB-8C36-FE1EDB8872C0}" type="sibTrans" cxnId="{4E15ACDE-BF1B-4EF9-86DF-306F2FD3CF3B}">
      <dgm:prSet/>
      <dgm:spPr>
        <a:xfrm rot="2700000">
          <a:off x="2059007" y="711998"/>
          <a:ext cx="220305" cy="280423"/>
        </a:xfrm>
        <a:prstGeom prst="rightArrow">
          <a:avLst>
            <a:gd name="adj1" fmla="val 60000"/>
            <a:gd name="adj2" fmla="val 50000"/>
          </a:avLst>
        </a:prstGeom>
        <a:solidFill>
          <a:srgbClr val="FF0000"/>
        </a:solidFill>
        <a:ln>
          <a:noFill/>
        </a:ln>
        <a:effectLst>
          <a:outerShdw blurRad="40000" dist="20000" dir="5400000" rotWithShape="0">
            <a:srgbClr val="000000">
              <a:alpha val="38000"/>
            </a:srgbClr>
          </a:outerShdw>
        </a:effectLst>
      </dgm:spPr>
      <dgm:t>
        <a:bodyPr/>
        <a:lstStyle/>
        <a:p>
          <a:endParaRPr lang="sv-SE">
            <a:solidFill>
              <a:sysClr val="windowText" lastClr="000000"/>
            </a:solidFill>
            <a:latin typeface="Arial"/>
            <a:ea typeface="+mn-ea"/>
            <a:cs typeface="+mn-cs"/>
          </a:endParaRPr>
        </a:p>
      </dgm:t>
    </dgm:pt>
    <dgm:pt modelId="{3AC8B978-4060-4280-9919-0B3ABF69DEBB}">
      <dgm:prSet phldrT="[Text]" custT="1"/>
      <dgm:spPr>
        <a:xfrm>
          <a:off x="2198850" y="881900"/>
          <a:ext cx="830885" cy="830885"/>
        </a:xfrm>
        <a:prstGeom prst="ellipse">
          <a:avLst/>
        </a:prstGeom>
        <a:gradFill rotWithShape="0">
          <a:gsLst>
            <a:gs pos="0">
              <a:srgbClr val="003399">
                <a:hueOff val="0"/>
                <a:satOff val="0"/>
                <a:lumOff val="0"/>
                <a:alphaOff val="0"/>
                <a:tint val="50000"/>
                <a:satMod val="300000"/>
              </a:srgbClr>
            </a:gs>
            <a:gs pos="35000">
              <a:srgbClr val="003399">
                <a:hueOff val="0"/>
                <a:satOff val="0"/>
                <a:lumOff val="0"/>
                <a:alphaOff val="0"/>
                <a:tint val="37000"/>
                <a:satMod val="300000"/>
              </a:srgbClr>
            </a:gs>
            <a:gs pos="100000">
              <a:srgbClr val="00339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sv-SE" sz="1600" dirty="0">
              <a:solidFill>
                <a:sysClr val="windowText" lastClr="000000"/>
              </a:solidFill>
              <a:latin typeface="Arial"/>
              <a:ea typeface="+mn-ea"/>
              <a:cs typeface="+mn-cs"/>
            </a:rPr>
            <a:t>2.</a:t>
          </a:r>
        </a:p>
        <a:p>
          <a:r>
            <a:rPr lang="sv-SE" sz="1600" dirty="0">
              <a:solidFill>
                <a:sysClr val="windowText" lastClr="000000"/>
              </a:solidFill>
              <a:latin typeface="Arial"/>
              <a:ea typeface="+mn-ea"/>
              <a:cs typeface="+mn-cs"/>
            </a:rPr>
            <a:t>Uppföljningssamtal</a:t>
          </a:r>
        </a:p>
      </dgm:t>
    </dgm:pt>
    <dgm:pt modelId="{4F38F59C-40C2-4EAC-85C7-5DC5434E3BC2}" type="parTrans" cxnId="{E732F1FF-6E7A-4230-9D9A-4BCF0DB200FD}">
      <dgm:prSet/>
      <dgm:spPr/>
      <dgm:t>
        <a:bodyPr/>
        <a:lstStyle/>
        <a:p>
          <a:endParaRPr lang="sv-SE"/>
        </a:p>
      </dgm:t>
    </dgm:pt>
    <dgm:pt modelId="{CD2ED3DF-FA90-4B5E-ACD7-6E9B4FDF5CCB}" type="sibTrans" cxnId="{E732F1FF-6E7A-4230-9D9A-4BCF0DB200FD}">
      <dgm:prSet/>
      <dgm:spPr>
        <a:xfrm rot="8100000">
          <a:off x="2067824" y="1593447"/>
          <a:ext cx="220305" cy="280423"/>
        </a:xfrm>
        <a:prstGeom prst="rightArrow">
          <a:avLst>
            <a:gd name="adj1" fmla="val 60000"/>
            <a:gd name="adj2" fmla="val 50000"/>
          </a:avLst>
        </a:prstGeom>
        <a:solidFill>
          <a:srgbClr val="FF0000"/>
        </a:solidFill>
        <a:ln>
          <a:noFill/>
        </a:ln>
        <a:effectLst>
          <a:outerShdw blurRad="40000" dist="20000" dir="5400000" rotWithShape="0">
            <a:srgbClr val="000000">
              <a:alpha val="38000"/>
            </a:srgbClr>
          </a:outerShdw>
        </a:effectLst>
      </dgm:spPr>
      <dgm:t>
        <a:bodyPr/>
        <a:lstStyle/>
        <a:p>
          <a:endParaRPr lang="sv-SE">
            <a:solidFill>
              <a:sysClr val="windowText" lastClr="000000"/>
            </a:solidFill>
            <a:latin typeface="Arial"/>
            <a:ea typeface="+mn-ea"/>
            <a:cs typeface="+mn-cs"/>
          </a:endParaRPr>
        </a:p>
      </dgm:t>
    </dgm:pt>
    <dgm:pt modelId="{36C2C54B-A370-42CE-8B1B-9DB2AD8CA7EE}">
      <dgm:prSet phldrT="[Text]" custT="1"/>
      <dgm:spPr>
        <a:xfrm>
          <a:off x="1317401" y="1763349"/>
          <a:ext cx="830885" cy="830885"/>
        </a:xfrm>
        <a:prstGeom prst="ellipse">
          <a:avLst/>
        </a:prstGeom>
        <a:gradFill rotWithShape="0">
          <a:gsLst>
            <a:gs pos="0">
              <a:srgbClr val="003399">
                <a:hueOff val="0"/>
                <a:satOff val="0"/>
                <a:lumOff val="0"/>
                <a:alphaOff val="0"/>
                <a:tint val="50000"/>
                <a:satMod val="300000"/>
              </a:srgbClr>
            </a:gs>
            <a:gs pos="35000">
              <a:srgbClr val="003399">
                <a:hueOff val="0"/>
                <a:satOff val="0"/>
                <a:lumOff val="0"/>
                <a:alphaOff val="0"/>
                <a:tint val="37000"/>
                <a:satMod val="300000"/>
              </a:srgbClr>
            </a:gs>
            <a:gs pos="100000">
              <a:srgbClr val="00339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sv-SE" sz="1600" dirty="0">
              <a:solidFill>
                <a:sysClr val="windowText" lastClr="000000"/>
              </a:solidFill>
              <a:latin typeface="Arial"/>
              <a:ea typeface="+mn-ea"/>
              <a:cs typeface="+mn-cs"/>
            </a:rPr>
            <a:t>3.</a:t>
          </a:r>
        </a:p>
        <a:p>
          <a:r>
            <a:rPr lang="sv-SE" sz="1600" dirty="0">
              <a:solidFill>
                <a:sysClr val="windowText" lastClr="000000"/>
              </a:solidFill>
              <a:latin typeface="Arial"/>
              <a:ea typeface="+mn-ea"/>
              <a:cs typeface="+mn-cs"/>
            </a:rPr>
            <a:t>Uppföljningssamtal</a:t>
          </a:r>
        </a:p>
      </dgm:t>
    </dgm:pt>
    <dgm:pt modelId="{23E7AAAB-47FD-4BF4-841C-9FB0C50C6977}" type="parTrans" cxnId="{21D23214-81AD-4CE6-8255-037CEE8D5A62}">
      <dgm:prSet/>
      <dgm:spPr/>
      <dgm:t>
        <a:bodyPr/>
        <a:lstStyle/>
        <a:p>
          <a:endParaRPr lang="sv-SE"/>
        </a:p>
      </dgm:t>
    </dgm:pt>
    <dgm:pt modelId="{71A92089-4A5B-490D-9506-C987D8C371A2}" type="sibTrans" cxnId="{21D23214-81AD-4CE6-8255-037CEE8D5A62}">
      <dgm:prSet/>
      <dgm:spPr>
        <a:xfrm rot="13500000">
          <a:off x="1186376" y="1602264"/>
          <a:ext cx="220305" cy="280423"/>
        </a:xfrm>
        <a:prstGeom prst="rightArrow">
          <a:avLst>
            <a:gd name="adj1" fmla="val 60000"/>
            <a:gd name="adj2" fmla="val 50000"/>
          </a:avLst>
        </a:prstGeom>
        <a:solidFill>
          <a:srgbClr val="FF0000"/>
        </a:solidFill>
        <a:ln>
          <a:noFill/>
        </a:ln>
        <a:effectLst>
          <a:outerShdw blurRad="40000" dist="20000" dir="5400000" rotWithShape="0">
            <a:srgbClr val="000000">
              <a:alpha val="38000"/>
            </a:srgbClr>
          </a:outerShdw>
        </a:effectLst>
      </dgm:spPr>
      <dgm:t>
        <a:bodyPr/>
        <a:lstStyle/>
        <a:p>
          <a:endParaRPr lang="sv-SE">
            <a:solidFill>
              <a:sysClr val="windowText" lastClr="000000"/>
            </a:solidFill>
            <a:latin typeface="Arial"/>
            <a:ea typeface="+mn-ea"/>
            <a:cs typeface="+mn-cs"/>
          </a:endParaRPr>
        </a:p>
      </dgm:t>
    </dgm:pt>
    <dgm:pt modelId="{F00C990B-DD1E-4482-9D3C-3B04B8D9EDB0}">
      <dgm:prSet phldrT="[Text]" custT="1"/>
      <dgm:spPr>
        <a:xfrm>
          <a:off x="435953" y="881900"/>
          <a:ext cx="830885" cy="830885"/>
        </a:xfrm>
        <a:prstGeom prst="ellipse">
          <a:avLst/>
        </a:prstGeom>
        <a:gradFill rotWithShape="0">
          <a:gsLst>
            <a:gs pos="0">
              <a:srgbClr val="003399">
                <a:hueOff val="0"/>
                <a:satOff val="0"/>
                <a:lumOff val="0"/>
                <a:alphaOff val="0"/>
                <a:tint val="50000"/>
                <a:satMod val="300000"/>
              </a:srgbClr>
            </a:gs>
            <a:gs pos="35000">
              <a:srgbClr val="003399">
                <a:hueOff val="0"/>
                <a:satOff val="0"/>
                <a:lumOff val="0"/>
                <a:alphaOff val="0"/>
                <a:tint val="37000"/>
                <a:satMod val="300000"/>
              </a:srgbClr>
            </a:gs>
            <a:gs pos="100000">
              <a:srgbClr val="00339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sv-SE" sz="1600" dirty="0">
              <a:solidFill>
                <a:sysClr val="windowText" lastClr="000000"/>
              </a:solidFill>
              <a:latin typeface="Arial"/>
              <a:ea typeface="+mn-ea"/>
              <a:cs typeface="+mn-cs"/>
            </a:rPr>
            <a:t>4.</a:t>
          </a:r>
        </a:p>
        <a:p>
          <a:r>
            <a:rPr lang="sv-SE" sz="1600" dirty="0">
              <a:solidFill>
                <a:sysClr val="windowText" lastClr="000000"/>
              </a:solidFill>
              <a:latin typeface="Arial"/>
              <a:ea typeface="+mn-ea"/>
              <a:cs typeface="+mn-cs"/>
            </a:rPr>
            <a:t>Återkopplande bedömningssamtal</a:t>
          </a:r>
        </a:p>
        <a:p>
          <a:r>
            <a:rPr lang="sv-SE" sz="1600" dirty="0">
              <a:solidFill>
                <a:sysClr val="windowText" lastClr="000000"/>
              </a:solidFill>
              <a:latin typeface="Arial"/>
              <a:ea typeface="+mn-ea"/>
              <a:cs typeface="+mn-cs"/>
            </a:rPr>
            <a:t>= Lönesamtal</a:t>
          </a:r>
        </a:p>
      </dgm:t>
    </dgm:pt>
    <dgm:pt modelId="{504EA31A-B1A9-4906-A1BA-65A473CA4762}" type="parTrans" cxnId="{B014553E-801A-4BD8-8A17-E426F085CBEE}">
      <dgm:prSet/>
      <dgm:spPr/>
      <dgm:t>
        <a:bodyPr/>
        <a:lstStyle/>
        <a:p>
          <a:endParaRPr lang="sv-SE"/>
        </a:p>
      </dgm:t>
    </dgm:pt>
    <dgm:pt modelId="{BAF9719F-BFEF-47FD-B395-DAE7BD7C214E}" type="sibTrans" cxnId="{B014553E-801A-4BD8-8A17-E426F085CBEE}">
      <dgm:prSet/>
      <dgm:spPr>
        <a:xfrm rot="18900000">
          <a:off x="1177558" y="720816"/>
          <a:ext cx="220305" cy="280423"/>
        </a:xfrm>
        <a:prstGeom prst="rightArrow">
          <a:avLst>
            <a:gd name="adj1" fmla="val 60000"/>
            <a:gd name="adj2" fmla="val 50000"/>
          </a:avLst>
        </a:prstGeom>
        <a:solidFill>
          <a:srgbClr val="FF0000"/>
        </a:solidFill>
        <a:ln>
          <a:noFill/>
        </a:ln>
        <a:effectLst>
          <a:outerShdw blurRad="40000" dist="20000" dir="5400000" rotWithShape="0">
            <a:srgbClr val="000000">
              <a:alpha val="38000"/>
            </a:srgbClr>
          </a:outerShdw>
        </a:effectLst>
      </dgm:spPr>
      <dgm:t>
        <a:bodyPr/>
        <a:lstStyle/>
        <a:p>
          <a:endParaRPr lang="sv-SE">
            <a:solidFill>
              <a:srgbClr val="FF0000"/>
            </a:solidFill>
            <a:latin typeface="Arial"/>
            <a:ea typeface="+mn-ea"/>
            <a:cs typeface="+mn-cs"/>
          </a:endParaRPr>
        </a:p>
      </dgm:t>
    </dgm:pt>
    <dgm:pt modelId="{8F951938-B7A2-4856-833C-F23D91AF435A}" type="pres">
      <dgm:prSet presAssocID="{9D4C4D04-FF7F-4093-8817-BA8098285BAE}" presName="cycle" presStyleCnt="0">
        <dgm:presLayoutVars>
          <dgm:dir/>
          <dgm:resizeHandles val="exact"/>
        </dgm:presLayoutVars>
      </dgm:prSet>
      <dgm:spPr/>
    </dgm:pt>
    <dgm:pt modelId="{82774CCE-B194-434C-9BF2-A06402FA74D1}" type="pres">
      <dgm:prSet presAssocID="{BCB3DE80-B363-4D20-9F13-A7E03BF6F0E1}" presName="node" presStyleLbl="node1" presStyleIdx="0" presStyleCnt="4" custScaleX="235177" custRadScaleRad="101466" custRadScaleInc="3726">
        <dgm:presLayoutVars>
          <dgm:bulletEnabled val="1"/>
        </dgm:presLayoutVars>
      </dgm:prSet>
      <dgm:spPr/>
    </dgm:pt>
    <dgm:pt modelId="{CD96C9E0-B653-44C9-B6D4-244D673E0711}" type="pres">
      <dgm:prSet presAssocID="{2D234AE1-C452-41AB-8C36-FE1EDB8872C0}" presName="sibTrans" presStyleLbl="sibTrans2D1" presStyleIdx="0" presStyleCnt="4" custScaleX="289067" custScaleY="77461" custLinFactX="185211" custLinFactNeighborX="200000" custLinFactNeighborY="-38968"/>
      <dgm:spPr/>
    </dgm:pt>
    <dgm:pt modelId="{B15447AB-26A7-4DF8-B16D-719AD778108A}" type="pres">
      <dgm:prSet presAssocID="{2D234AE1-C452-41AB-8C36-FE1EDB8872C0}" presName="connectorText" presStyleLbl="sibTrans2D1" presStyleIdx="0" presStyleCnt="4"/>
      <dgm:spPr/>
    </dgm:pt>
    <dgm:pt modelId="{D2263D07-7A88-45CF-B5CE-4558F32225AD}" type="pres">
      <dgm:prSet presAssocID="{3AC8B978-4060-4280-9919-0B3ABF69DEBB}" presName="node" presStyleLbl="node1" presStyleIdx="1" presStyleCnt="4" custScaleX="242960" custScaleY="99270" custRadScaleRad="162837" custRadScaleInc="34">
        <dgm:presLayoutVars>
          <dgm:bulletEnabled val="1"/>
        </dgm:presLayoutVars>
      </dgm:prSet>
      <dgm:spPr/>
    </dgm:pt>
    <dgm:pt modelId="{19C34A86-E298-4DBE-A47F-67367D05C33A}" type="pres">
      <dgm:prSet presAssocID="{CD2ED3DF-FA90-4B5E-ACD7-6E9B4FDF5CCB}" presName="sibTrans" presStyleLbl="sibTrans2D1" presStyleIdx="1" presStyleCnt="4" custFlipHor="0" custScaleX="231252" custScaleY="79720" custLinFactX="159015" custLinFactNeighborX="200000" custLinFactNeighborY="71820"/>
      <dgm:spPr/>
    </dgm:pt>
    <dgm:pt modelId="{E74ACFF0-3B2D-4EF6-BA4A-0977508B3AC2}" type="pres">
      <dgm:prSet presAssocID="{CD2ED3DF-FA90-4B5E-ACD7-6E9B4FDF5CCB}" presName="connectorText" presStyleLbl="sibTrans2D1" presStyleIdx="1" presStyleCnt="4"/>
      <dgm:spPr/>
    </dgm:pt>
    <dgm:pt modelId="{BD3C7E2D-F6AC-4459-8A7C-7D6F17E1F482}" type="pres">
      <dgm:prSet presAssocID="{36C2C54B-A370-42CE-8B1B-9DB2AD8CA7EE}" presName="node" presStyleLbl="node1" presStyleIdx="2" presStyleCnt="4" custScaleX="218612" custScaleY="94006">
        <dgm:presLayoutVars>
          <dgm:bulletEnabled val="1"/>
        </dgm:presLayoutVars>
      </dgm:prSet>
      <dgm:spPr/>
    </dgm:pt>
    <dgm:pt modelId="{59265818-FDBC-4756-834D-9ACD63825F10}" type="pres">
      <dgm:prSet presAssocID="{71A92089-4A5B-490D-9506-C987D8C371A2}" presName="sibTrans" presStyleLbl="sibTrans2D1" presStyleIdx="2" presStyleCnt="4" custFlipVert="0" custScaleX="237756" custScaleY="101536" custLinFactX="-189632" custLinFactNeighborX="-200000" custLinFactNeighborY="41786"/>
      <dgm:spPr/>
    </dgm:pt>
    <dgm:pt modelId="{0FEF3EB1-7D2A-4917-BD36-A398B154B8DE}" type="pres">
      <dgm:prSet presAssocID="{71A92089-4A5B-490D-9506-C987D8C371A2}" presName="connectorText" presStyleLbl="sibTrans2D1" presStyleIdx="2" presStyleCnt="4"/>
      <dgm:spPr/>
    </dgm:pt>
    <dgm:pt modelId="{637A4AB1-778A-471E-8B2F-09BD1DE6E9E4}" type="pres">
      <dgm:prSet presAssocID="{F00C990B-DD1E-4482-9D3C-3B04B8D9EDB0}" presName="node" presStyleLbl="node1" presStyleIdx="3" presStyleCnt="4" custScaleX="261063" custScaleY="97215" custRadScaleRad="120666" custRadScaleInc="-4717">
        <dgm:presLayoutVars>
          <dgm:bulletEnabled val="1"/>
        </dgm:presLayoutVars>
      </dgm:prSet>
      <dgm:spPr/>
    </dgm:pt>
    <dgm:pt modelId="{F53ABDE6-0CBD-41A0-B7F7-66DCBCC135B1}" type="pres">
      <dgm:prSet presAssocID="{BAF9719F-BFEF-47FD-B395-DAE7BD7C214E}" presName="sibTrans" presStyleLbl="sibTrans2D1" presStyleIdx="3" presStyleCnt="4" custScaleX="256872" custScaleY="92944" custLinFactX="-200000" custLinFactNeighborX="-247932" custLinFactNeighborY="-56287"/>
      <dgm:spPr/>
    </dgm:pt>
    <dgm:pt modelId="{2C13084C-B1D9-466D-A25A-D70C747B304C}" type="pres">
      <dgm:prSet presAssocID="{BAF9719F-BFEF-47FD-B395-DAE7BD7C214E}" presName="connectorText" presStyleLbl="sibTrans2D1" presStyleIdx="3" presStyleCnt="4"/>
      <dgm:spPr/>
    </dgm:pt>
  </dgm:ptLst>
  <dgm:cxnLst>
    <dgm:cxn modelId="{21D23214-81AD-4CE6-8255-037CEE8D5A62}" srcId="{9D4C4D04-FF7F-4093-8817-BA8098285BAE}" destId="{36C2C54B-A370-42CE-8B1B-9DB2AD8CA7EE}" srcOrd="2" destOrd="0" parTransId="{23E7AAAB-47FD-4BF4-841C-9FB0C50C6977}" sibTransId="{71A92089-4A5B-490D-9506-C987D8C371A2}"/>
    <dgm:cxn modelId="{1192E019-C5FD-42DF-9A09-6D17F40842E3}" type="presOf" srcId="{2D234AE1-C452-41AB-8C36-FE1EDB8872C0}" destId="{CD96C9E0-B653-44C9-B6D4-244D673E0711}" srcOrd="0" destOrd="0" presId="urn:microsoft.com/office/officeart/2005/8/layout/cycle2"/>
    <dgm:cxn modelId="{4EA47328-E176-46D0-8D73-761D479B122B}" type="presOf" srcId="{CD2ED3DF-FA90-4B5E-ACD7-6E9B4FDF5CCB}" destId="{E74ACFF0-3B2D-4EF6-BA4A-0977508B3AC2}" srcOrd="1" destOrd="0" presId="urn:microsoft.com/office/officeart/2005/8/layout/cycle2"/>
    <dgm:cxn modelId="{A7DB3430-CAB2-47BC-A861-F56C13F94759}" type="presOf" srcId="{71A92089-4A5B-490D-9506-C987D8C371A2}" destId="{59265818-FDBC-4756-834D-9ACD63825F10}" srcOrd="0" destOrd="0" presId="urn:microsoft.com/office/officeart/2005/8/layout/cycle2"/>
    <dgm:cxn modelId="{02CB743C-2274-4822-B99C-0CF042A0636D}" type="presOf" srcId="{36C2C54B-A370-42CE-8B1B-9DB2AD8CA7EE}" destId="{BD3C7E2D-F6AC-4459-8A7C-7D6F17E1F482}" srcOrd="0" destOrd="0" presId="urn:microsoft.com/office/officeart/2005/8/layout/cycle2"/>
    <dgm:cxn modelId="{B014553E-801A-4BD8-8A17-E426F085CBEE}" srcId="{9D4C4D04-FF7F-4093-8817-BA8098285BAE}" destId="{F00C990B-DD1E-4482-9D3C-3B04B8D9EDB0}" srcOrd="3" destOrd="0" parTransId="{504EA31A-B1A9-4906-A1BA-65A473CA4762}" sibTransId="{BAF9719F-BFEF-47FD-B395-DAE7BD7C214E}"/>
    <dgm:cxn modelId="{3FEEF85F-715D-4AF0-9E73-4C948B887DCC}" type="presOf" srcId="{BCB3DE80-B363-4D20-9F13-A7E03BF6F0E1}" destId="{82774CCE-B194-434C-9BF2-A06402FA74D1}" srcOrd="0" destOrd="0" presId="urn:microsoft.com/office/officeart/2005/8/layout/cycle2"/>
    <dgm:cxn modelId="{39B6367B-0FAB-476C-AC51-1723A2B858F1}" type="presOf" srcId="{71A92089-4A5B-490D-9506-C987D8C371A2}" destId="{0FEF3EB1-7D2A-4917-BD36-A398B154B8DE}" srcOrd="1" destOrd="0" presId="urn:microsoft.com/office/officeart/2005/8/layout/cycle2"/>
    <dgm:cxn modelId="{9FB69E95-C2E8-4CE8-A2EF-393F4C03F324}" type="presOf" srcId="{9D4C4D04-FF7F-4093-8817-BA8098285BAE}" destId="{8F951938-B7A2-4856-833C-F23D91AF435A}" srcOrd="0" destOrd="0" presId="urn:microsoft.com/office/officeart/2005/8/layout/cycle2"/>
    <dgm:cxn modelId="{EB18FABA-19E7-4BA5-A0A8-A6C3B4010DB8}" type="presOf" srcId="{3AC8B978-4060-4280-9919-0B3ABF69DEBB}" destId="{D2263D07-7A88-45CF-B5CE-4558F32225AD}" srcOrd="0" destOrd="0" presId="urn:microsoft.com/office/officeart/2005/8/layout/cycle2"/>
    <dgm:cxn modelId="{F0BEFCBE-3346-410E-9BFE-43668E105CFD}" type="presOf" srcId="{BAF9719F-BFEF-47FD-B395-DAE7BD7C214E}" destId="{F53ABDE6-0CBD-41A0-B7F7-66DCBCC135B1}" srcOrd="0" destOrd="0" presId="urn:microsoft.com/office/officeart/2005/8/layout/cycle2"/>
    <dgm:cxn modelId="{414CAAC4-8874-4EEF-B90E-BD871380BE30}" type="presOf" srcId="{BAF9719F-BFEF-47FD-B395-DAE7BD7C214E}" destId="{2C13084C-B1D9-466D-A25A-D70C747B304C}" srcOrd="1" destOrd="0" presId="urn:microsoft.com/office/officeart/2005/8/layout/cycle2"/>
    <dgm:cxn modelId="{4BF319D7-6005-45BB-A5C9-7EFC7CB27991}" type="presOf" srcId="{CD2ED3DF-FA90-4B5E-ACD7-6E9B4FDF5CCB}" destId="{19C34A86-E298-4DBE-A47F-67367D05C33A}" srcOrd="0" destOrd="0" presId="urn:microsoft.com/office/officeart/2005/8/layout/cycle2"/>
    <dgm:cxn modelId="{4E15ACDE-BF1B-4EF9-86DF-306F2FD3CF3B}" srcId="{9D4C4D04-FF7F-4093-8817-BA8098285BAE}" destId="{BCB3DE80-B363-4D20-9F13-A7E03BF6F0E1}" srcOrd="0" destOrd="0" parTransId="{77B55BAF-2A12-41EC-814E-AAB2901B45C3}" sibTransId="{2D234AE1-C452-41AB-8C36-FE1EDB8872C0}"/>
    <dgm:cxn modelId="{AE78B7EA-9E82-46BD-AD11-7F73B7F8BC8E}" type="presOf" srcId="{F00C990B-DD1E-4482-9D3C-3B04B8D9EDB0}" destId="{637A4AB1-778A-471E-8B2F-09BD1DE6E9E4}" srcOrd="0" destOrd="0" presId="urn:microsoft.com/office/officeart/2005/8/layout/cycle2"/>
    <dgm:cxn modelId="{BA977EFE-856A-48B8-B005-77AA8AB76996}" type="presOf" srcId="{2D234AE1-C452-41AB-8C36-FE1EDB8872C0}" destId="{B15447AB-26A7-4DF8-B16D-719AD778108A}" srcOrd="1" destOrd="0" presId="urn:microsoft.com/office/officeart/2005/8/layout/cycle2"/>
    <dgm:cxn modelId="{E732F1FF-6E7A-4230-9D9A-4BCF0DB200FD}" srcId="{9D4C4D04-FF7F-4093-8817-BA8098285BAE}" destId="{3AC8B978-4060-4280-9919-0B3ABF69DEBB}" srcOrd="1" destOrd="0" parTransId="{4F38F59C-40C2-4EAC-85C7-5DC5434E3BC2}" sibTransId="{CD2ED3DF-FA90-4B5E-ACD7-6E9B4FDF5CCB}"/>
    <dgm:cxn modelId="{6CC9409A-A638-424F-AB2D-EDF4985A526B}" type="presParOf" srcId="{8F951938-B7A2-4856-833C-F23D91AF435A}" destId="{82774CCE-B194-434C-9BF2-A06402FA74D1}" srcOrd="0" destOrd="0" presId="urn:microsoft.com/office/officeart/2005/8/layout/cycle2"/>
    <dgm:cxn modelId="{B7C03124-8130-4A58-8C53-D4E28C37E55D}" type="presParOf" srcId="{8F951938-B7A2-4856-833C-F23D91AF435A}" destId="{CD96C9E0-B653-44C9-B6D4-244D673E0711}" srcOrd="1" destOrd="0" presId="urn:microsoft.com/office/officeart/2005/8/layout/cycle2"/>
    <dgm:cxn modelId="{59D8FD98-0B84-4B10-902A-468129E6E5AA}" type="presParOf" srcId="{CD96C9E0-B653-44C9-B6D4-244D673E0711}" destId="{B15447AB-26A7-4DF8-B16D-719AD778108A}" srcOrd="0" destOrd="0" presId="urn:microsoft.com/office/officeart/2005/8/layout/cycle2"/>
    <dgm:cxn modelId="{685F5BB5-0674-4278-909D-9FE192F0DBA9}" type="presParOf" srcId="{8F951938-B7A2-4856-833C-F23D91AF435A}" destId="{D2263D07-7A88-45CF-B5CE-4558F32225AD}" srcOrd="2" destOrd="0" presId="urn:microsoft.com/office/officeart/2005/8/layout/cycle2"/>
    <dgm:cxn modelId="{1EA381C8-60BB-417A-979D-BC47F4F79BC7}" type="presParOf" srcId="{8F951938-B7A2-4856-833C-F23D91AF435A}" destId="{19C34A86-E298-4DBE-A47F-67367D05C33A}" srcOrd="3" destOrd="0" presId="urn:microsoft.com/office/officeart/2005/8/layout/cycle2"/>
    <dgm:cxn modelId="{85C8222A-4145-4D32-94D2-333BAC524977}" type="presParOf" srcId="{19C34A86-E298-4DBE-A47F-67367D05C33A}" destId="{E74ACFF0-3B2D-4EF6-BA4A-0977508B3AC2}" srcOrd="0" destOrd="0" presId="urn:microsoft.com/office/officeart/2005/8/layout/cycle2"/>
    <dgm:cxn modelId="{3EE4677E-DB81-45BD-94F5-0C6B743CB8BF}" type="presParOf" srcId="{8F951938-B7A2-4856-833C-F23D91AF435A}" destId="{BD3C7E2D-F6AC-4459-8A7C-7D6F17E1F482}" srcOrd="4" destOrd="0" presId="urn:microsoft.com/office/officeart/2005/8/layout/cycle2"/>
    <dgm:cxn modelId="{32D85030-AC65-4B2B-8107-B2DC8E3FDAAB}" type="presParOf" srcId="{8F951938-B7A2-4856-833C-F23D91AF435A}" destId="{59265818-FDBC-4756-834D-9ACD63825F10}" srcOrd="5" destOrd="0" presId="urn:microsoft.com/office/officeart/2005/8/layout/cycle2"/>
    <dgm:cxn modelId="{79BDE242-EF5D-42C5-8505-CEC2C408AD95}" type="presParOf" srcId="{59265818-FDBC-4756-834D-9ACD63825F10}" destId="{0FEF3EB1-7D2A-4917-BD36-A398B154B8DE}" srcOrd="0" destOrd="0" presId="urn:microsoft.com/office/officeart/2005/8/layout/cycle2"/>
    <dgm:cxn modelId="{F3231680-0D8A-4AD5-966F-728D9466E8B2}" type="presParOf" srcId="{8F951938-B7A2-4856-833C-F23D91AF435A}" destId="{637A4AB1-778A-471E-8B2F-09BD1DE6E9E4}" srcOrd="6" destOrd="0" presId="urn:microsoft.com/office/officeart/2005/8/layout/cycle2"/>
    <dgm:cxn modelId="{D8131536-2DA2-4ECC-BD73-A0C11470E46F}" type="presParOf" srcId="{8F951938-B7A2-4856-833C-F23D91AF435A}" destId="{F53ABDE6-0CBD-41A0-B7F7-66DCBCC135B1}" srcOrd="7" destOrd="0" presId="urn:microsoft.com/office/officeart/2005/8/layout/cycle2"/>
    <dgm:cxn modelId="{B81755B3-F968-455E-B39E-60A619443B95}" type="presParOf" srcId="{F53ABDE6-0CBD-41A0-B7F7-66DCBCC135B1}" destId="{2C13084C-B1D9-466D-A25A-D70C747B304C}"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74CCE-B194-434C-9BF2-A06402FA74D1}">
      <dsp:nvSpPr>
        <dsp:cNvPr id="0" name=""/>
        <dsp:cNvSpPr/>
      </dsp:nvSpPr>
      <dsp:spPr>
        <a:xfrm>
          <a:off x="1731711" y="410"/>
          <a:ext cx="2715324" cy="1154587"/>
        </a:xfrm>
        <a:prstGeom prst="ellipse">
          <a:avLst/>
        </a:prstGeom>
        <a:gradFill rotWithShape="0">
          <a:gsLst>
            <a:gs pos="0">
              <a:srgbClr val="003399">
                <a:hueOff val="0"/>
                <a:satOff val="0"/>
                <a:lumOff val="0"/>
                <a:alphaOff val="0"/>
                <a:tint val="50000"/>
                <a:satMod val="300000"/>
              </a:srgbClr>
            </a:gs>
            <a:gs pos="35000">
              <a:srgbClr val="003399">
                <a:hueOff val="0"/>
                <a:satOff val="0"/>
                <a:lumOff val="0"/>
                <a:alphaOff val="0"/>
                <a:tint val="37000"/>
                <a:satMod val="300000"/>
              </a:srgbClr>
            </a:gs>
            <a:gs pos="100000">
              <a:srgbClr val="00339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SE" sz="1600" kern="1200" dirty="0">
              <a:solidFill>
                <a:sysClr val="windowText" lastClr="000000"/>
              </a:solidFill>
              <a:latin typeface="Arial"/>
              <a:ea typeface="+mn-ea"/>
              <a:cs typeface="+mn-cs"/>
            </a:rPr>
            <a:t>1.</a:t>
          </a:r>
        </a:p>
        <a:p>
          <a:pPr marL="0" lvl="0" indent="0" algn="ctr" defTabSz="711200">
            <a:lnSpc>
              <a:spcPct val="90000"/>
            </a:lnSpc>
            <a:spcBef>
              <a:spcPct val="0"/>
            </a:spcBef>
            <a:spcAft>
              <a:spcPct val="35000"/>
            </a:spcAft>
            <a:buNone/>
          </a:pPr>
          <a:r>
            <a:rPr lang="sv-SE" sz="1600" kern="1200" dirty="0">
              <a:solidFill>
                <a:sysClr val="windowText" lastClr="000000"/>
              </a:solidFill>
              <a:latin typeface="Arial"/>
              <a:ea typeface="+mn-ea"/>
              <a:cs typeface="+mn-cs"/>
            </a:rPr>
            <a:t>Framåtsyftande målsamtal</a:t>
          </a:r>
          <a:br>
            <a:rPr lang="sv-SE" sz="1600" kern="1200" dirty="0">
              <a:solidFill>
                <a:sysClr val="windowText" lastClr="000000"/>
              </a:solidFill>
              <a:latin typeface="Arial"/>
              <a:ea typeface="+mn-ea"/>
              <a:cs typeface="+mn-cs"/>
            </a:rPr>
          </a:br>
          <a:r>
            <a:rPr lang="sv-SE" sz="1600" kern="1200" dirty="0">
              <a:solidFill>
                <a:sysClr val="windowText" lastClr="000000"/>
              </a:solidFill>
              <a:latin typeface="Arial"/>
              <a:ea typeface="+mn-ea"/>
              <a:cs typeface="+mn-cs"/>
            </a:rPr>
            <a:t>= medarbetarsamtal</a:t>
          </a:r>
        </a:p>
      </dsp:txBody>
      <dsp:txXfrm>
        <a:off x="2129361" y="169495"/>
        <a:ext cx="1920024" cy="816417"/>
      </dsp:txXfrm>
    </dsp:sp>
    <dsp:sp modelId="{CD96C9E0-B653-44C9-B6D4-244D673E0711}">
      <dsp:nvSpPr>
        <dsp:cNvPr id="0" name=""/>
        <dsp:cNvSpPr/>
      </dsp:nvSpPr>
      <dsp:spPr>
        <a:xfrm rot="2367864">
          <a:off x="4274517" y="892876"/>
          <a:ext cx="521942" cy="301844"/>
        </a:xfrm>
        <a:prstGeom prst="rightArrow">
          <a:avLst>
            <a:gd name="adj1" fmla="val 60000"/>
            <a:gd name="adj2" fmla="val 50000"/>
          </a:avLst>
        </a:prstGeom>
        <a:solidFill>
          <a:srgbClr val="FF0000"/>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sv-SE" sz="1300" kern="1200">
            <a:solidFill>
              <a:sysClr val="windowText" lastClr="000000"/>
            </a:solidFill>
            <a:latin typeface="Arial"/>
            <a:ea typeface="+mn-ea"/>
            <a:cs typeface="+mn-cs"/>
          </a:endParaRPr>
        </a:p>
      </dsp:txBody>
      <dsp:txXfrm>
        <a:off x="4284839" y="924467"/>
        <a:ext cx="431389" cy="181106"/>
      </dsp:txXfrm>
    </dsp:sp>
    <dsp:sp modelId="{D2263D07-7A88-45CF-B5CE-4558F32225AD}">
      <dsp:nvSpPr>
        <dsp:cNvPr id="0" name=""/>
        <dsp:cNvSpPr/>
      </dsp:nvSpPr>
      <dsp:spPr>
        <a:xfrm>
          <a:off x="3196325" y="1247423"/>
          <a:ext cx="2805185" cy="1146159"/>
        </a:xfrm>
        <a:prstGeom prst="ellipse">
          <a:avLst/>
        </a:prstGeom>
        <a:gradFill rotWithShape="0">
          <a:gsLst>
            <a:gs pos="0">
              <a:srgbClr val="003399">
                <a:hueOff val="0"/>
                <a:satOff val="0"/>
                <a:lumOff val="0"/>
                <a:alphaOff val="0"/>
                <a:tint val="50000"/>
                <a:satMod val="300000"/>
              </a:srgbClr>
            </a:gs>
            <a:gs pos="35000">
              <a:srgbClr val="003399">
                <a:hueOff val="0"/>
                <a:satOff val="0"/>
                <a:lumOff val="0"/>
                <a:alphaOff val="0"/>
                <a:tint val="37000"/>
                <a:satMod val="300000"/>
              </a:srgbClr>
            </a:gs>
            <a:gs pos="100000">
              <a:srgbClr val="00339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SE" sz="1600" kern="1200" dirty="0">
              <a:solidFill>
                <a:sysClr val="windowText" lastClr="000000"/>
              </a:solidFill>
              <a:latin typeface="Arial"/>
              <a:ea typeface="+mn-ea"/>
              <a:cs typeface="+mn-cs"/>
            </a:rPr>
            <a:t>2.</a:t>
          </a:r>
        </a:p>
        <a:p>
          <a:pPr marL="0" lvl="0" indent="0" algn="ctr" defTabSz="711200">
            <a:lnSpc>
              <a:spcPct val="90000"/>
            </a:lnSpc>
            <a:spcBef>
              <a:spcPct val="0"/>
            </a:spcBef>
            <a:spcAft>
              <a:spcPct val="35000"/>
            </a:spcAft>
            <a:buNone/>
          </a:pPr>
          <a:r>
            <a:rPr lang="sv-SE" sz="1600" kern="1200" dirty="0">
              <a:solidFill>
                <a:sysClr val="windowText" lastClr="000000"/>
              </a:solidFill>
              <a:latin typeface="Arial"/>
              <a:ea typeface="+mn-ea"/>
              <a:cs typeface="+mn-cs"/>
            </a:rPr>
            <a:t>Uppföljningssamtal</a:t>
          </a:r>
        </a:p>
      </dsp:txBody>
      <dsp:txXfrm>
        <a:off x="3607135" y="1415274"/>
        <a:ext cx="1983565" cy="810457"/>
      </dsp:txXfrm>
    </dsp:sp>
    <dsp:sp modelId="{19C34A86-E298-4DBE-A47F-67367D05C33A}">
      <dsp:nvSpPr>
        <dsp:cNvPr id="0" name=""/>
        <dsp:cNvSpPr/>
      </dsp:nvSpPr>
      <dsp:spPr>
        <a:xfrm rot="8497316">
          <a:off x="4304725" y="2569811"/>
          <a:ext cx="470021" cy="310647"/>
        </a:xfrm>
        <a:prstGeom prst="rightArrow">
          <a:avLst>
            <a:gd name="adj1" fmla="val 60000"/>
            <a:gd name="adj2" fmla="val 50000"/>
          </a:avLst>
        </a:prstGeom>
        <a:solidFill>
          <a:srgbClr val="FF0000"/>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sv-SE" sz="1400" kern="1200">
            <a:solidFill>
              <a:sysClr val="windowText" lastClr="000000"/>
            </a:solidFill>
            <a:latin typeface="Arial"/>
            <a:ea typeface="+mn-ea"/>
            <a:cs typeface="+mn-cs"/>
          </a:endParaRPr>
        </a:p>
      </dsp:txBody>
      <dsp:txXfrm rot="10800000">
        <a:off x="4387851" y="2603010"/>
        <a:ext cx="376827" cy="186389"/>
      </dsp:txXfrm>
    </dsp:sp>
    <dsp:sp modelId="{BD3C7E2D-F6AC-4459-8A7C-7D6F17E1F482}">
      <dsp:nvSpPr>
        <dsp:cNvPr id="0" name=""/>
        <dsp:cNvSpPr/>
      </dsp:nvSpPr>
      <dsp:spPr>
        <a:xfrm>
          <a:off x="1790975" y="2502120"/>
          <a:ext cx="2524066" cy="1085381"/>
        </a:xfrm>
        <a:prstGeom prst="ellipse">
          <a:avLst/>
        </a:prstGeom>
        <a:gradFill rotWithShape="0">
          <a:gsLst>
            <a:gs pos="0">
              <a:srgbClr val="003399">
                <a:hueOff val="0"/>
                <a:satOff val="0"/>
                <a:lumOff val="0"/>
                <a:alphaOff val="0"/>
                <a:tint val="50000"/>
                <a:satMod val="300000"/>
              </a:srgbClr>
            </a:gs>
            <a:gs pos="35000">
              <a:srgbClr val="003399">
                <a:hueOff val="0"/>
                <a:satOff val="0"/>
                <a:lumOff val="0"/>
                <a:alphaOff val="0"/>
                <a:tint val="37000"/>
                <a:satMod val="300000"/>
              </a:srgbClr>
            </a:gs>
            <a:gs pos="100000">
              <a:srgbClr val="00339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SE" sz="1600" kern="1200" dirty="0">
              <a:solidFill>
                <a:sysClr val="windowText" lastClr="000000"/>
              </a:solidFill>
              <a:latin typeface="Arial"/>
              <a:ea typeface="+mn-ea"/>
              <a:cs typeface="+mn-cs"/>
            </a:rPr>
            <a:t>3.</a:t>
          </a:r>
        </a:p>
        <a:p>
          <a:pPr marL="0" lvl="0" indent="0" algn="ctr" defTabSz="711200">
            <a:lnSpc>
              <a:spcPct val="90000"/>
            </a:lnSpc>
            <a:spcBef>
              <a:spcPct val="0"/>
            </a:spcBef>
            <a:spcAft>
              <a:spcPct val="35000"/>
            </a:spcAft>
            <a:buNone/>
          </a:pPr>
          <a:r>
            <a:rPr lang="sv-SE" sz="1600" kern="1200" dirty="0">
              <a:solidFill>
                <a:sysClr val="windowText" lastClr="000000"/>
              </a:solidFill>
              <a:latin typeface="Arial"/>
              <a:ea typeface="+mn-ea"/>
              <a:cs typeface="+mn-cs"/>
            </a:rPr>
            <a:t>Uppföljningssamtal</a:t>
          </a:r>
        </a:p>
      </dsp:txBody>
      <dsp:txXfrm>
        <a:off x="2160616" y="2661070"/>
        <a:ext cx="1784784" cy="767481"/>
      </dsp:txXfrm>
    </dsp:sp>
    <dsp:sp modelId="{59265818-FDBC-4756-834D-9ACD63825F10}">
      <dsp:nvSpPr>
        <dsp:cNvPr id="0" name=""/>
        <dsp:cNvSpPr/>
      </dsp:nvSpPr>
      <dsp:spPr>
        <a:xfrm rot="13103258">
          <a:off x="1533646" y="2443012"/>
          <a:ext cx="375878" cy="395658"/>
        </a:xfrm>
        <a:prstGeom prst="rightArrow">
          <a:avLst>
            <a:gd name="adj1" fmla="val 60000"/>
            <a:gd name="adj2" fmla="val 50000"/>
          </a:avLst>
        </a:prstGeom>
        <a:solidFill>
          <a:srgbClr val="FF0000"/>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sv-SE" sz="1800" kern="1200">
            <a:solidFill>
              <a:sysClr val="windowText" lastClr="000000"/>
            </a:solidFill>
            <a:latin typeface="Arial"/>
            <a:ea typeface="+mn-ea"/>
            <a:cs typeface="+mn-cs"/>
          </a:endParaRPr>
        </a:p>
      </dsp:txBody>
      <dsp:txXfrm rot="10800000">
        <a:off x="1634221" y="2557156"/>
        <a:ext cx="263115" cy="237394"/>
      </dsp:txXfrm>
    </dsp:sp>
    <dsp:sp modelId="{637A4AB1-778A-471E-8B2F-09BD1DE6E9E4}">
      <dsp:nvSpPr>
        <dsp:cNvPr id="0" name=""/>
        <dsp:cNvSpPr/>
      </dsp:nvSpPr>
      <dsp:spPr>
        <a:xfrm>
          <a:off x="68955" y="1313495"/>
          <a:ext cx="3014200" cy="1122432"/>
        </a:xfrm>
        <a:prstGeom prst="ellipse">
          <a:avLst/>
        </a:prstGeom>
        <a:gradFill rotWithShape="0">
          <a:gsLst>
            <a:gs pos="0">
              <a:srgbClr val="003399">
                <a:hueOff val="0"/>
                <a:satOff val="0"/>
                <a:lumOff val="0"/>
                <a:alphaOff val="0"/>
                <a:tint val="50000"/>
                <a:satMod val="300000"/>
              </a:srgbClr>
            </a:gs>
            <a:gs pos="35000">
              <a:srgbClr val="003399">
                <a:hueOff val="0"/>
                <a:satOff val="0"/>
                <a:lumOff val="0"/>
                <a:alphaOff val="0"/>
                <a:tint val="37000"/>
                <a:satMod val="300000"/>
              </a:srgbClr>
            </a:gs>
            <a:gs pos="100000">
              <a:srgbClr val="00339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SE" sz="1600" kern="1200" dirty="0">
              <a:solidFill>
                <a:sysClr val="windowText" lastClr="000000"/>
              </a:solidFill>
              <a:latin typeface="Arial"/>
              <a:ea typeface="+mn-ea"/>
              <a:cs typeface="+mn-cs"/>
            </a:rPr>
            <a:t>4.</a:t>
          </a:r>
        </a:p>
        <a:p>
          <a:pPr marL="0" lvl="0" indent="0" algn="ctr" defTabSz="711200">
            <a:lnSpc>
              <a:spcPct val="90000"/>
            </a:lnSpc>
            <a:spcBef>
              <a:spcPct val="0"/>
            </a:spcBef>
            <a:spcAft>
              <a:spcPct val="35000"/>
            </a:spcAft>
            <a:buNone/>
          </a:pPr>
          <a:r>
            <a:rPr lang="sv-SE" sz="1600" kern="1200" dirty="0">
              <a:solidFill>
                <a:sysClr val="windowText" lastClr="000000"/>
              </a:solidFill>
              <a:latin typeface="Arial"/>
              <a:ea typeface="+mn-ea"/>
              <a:cs typeface="+mn-cs"/>
            </a:rPr>
            <a:t>Återkopplande bedömningssamtal</a:t>
          </a:r>
        </a:p>
        <a:p>
          <a:pPr marL="0" lvl="0" indent="0" algn="ctr" defTabSz="711200">
            <a:lnSpc>
              <a:spcPct val="90000"/>
            </a:lnSpc>
            <a:spcBef>
              <a:spcPct val="0"/>
            </a:spcBef>
            <a:spcAft>
              <a:spcPct val="35000"/>
            </a:spcAft>
            <a:buNone/>
          </a:pPr>
          <a:r>
            <a:rPr lang="sv-SE" sz="1600" kern="1200" dirty="0">
              <a:solidFill>
                <a:sysClr val="windowText" lastClr="000000"/>
              </a:solidFill>
              <a:latin typeface="Arial"/>
              <a:ea typeface="+mn-ea"/>
              <a:cs typeface="+mn-cs"/>
            </a:rPr>
            <a:t>= Lönesamtal</a:t>
          </a:r>
        </a:p>
      </dsp:txBody>
      <dsp:txXfrm>
        <a:off x="510374" y="1477871"/>
        <a:ext cx="2131362" cy="793680"/>
      </dsp:txXfrm>
    </dsp:sp>
    <dsp:sp modelId="{F53ABDE6-0CBD-41A0-B7F7-66DCBCC135B1}">
      <dsp:nvSpPr>
        <dsp:cNvPr id="0" name=""/>
        <dsp:cNvSpPr/>
      </dsp:nvSpPr>
      <dsp:spPr>
        <a:xfrm rot="19164081">
          <a:off x="1082098" y="830968"/>
          <a:ext cx="554670" cy="362177"/>
        </a:xfrm>
        <a:prstGeom prst="rightArrow">
          <a:avLst>
            <a:gd name="adj1" fmla="val 60000"/>
            <a:gd name="adj2" fmla="val 50000"/>
          </a:avLst>
        </a:prstGeom>
        <a:solidFill>
          <a:srgbClr val="FF0000"/>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sv-SE" sz="1600" kern="1200">
            <a:solidFill>
              <a:srgbClr val="FF0000"/>
            </a:solidFill>
            <a:latin typeface="Arial"/>
            <a:ea typeface="+mn-ea"/>
            <a:cs typeface="+mn-cs"/>
          </a:endParaRPr>
        </a:p>
      </dsp:txBody>
      <dsp:txXfrm>
        <a:off x="1095175" y="938756"/>
        <a:ext cx="446017" cy="21730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A12342-2B51-47D3-BE40-2FFD6E083582}" type="datetimeFigureOut">
              <a:rPr lang="sv-SE" smtClean="0"/>
              <a:t>2023-02-13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80192B-B213-41F8-89E6-39339E2F9D39}" type="slidenum">
              <a:rPr lang="sv-SE" smtClean="0"/>
              <a:t>‹#›</a:t>
            </a:fld>
            <a:endParaRPr lang="sv-SE"/>
          </a:p>
        </p:txBody>
      </p:sp>
    </p:spTree>
    <p:extLst>
      <p:ext uri="{BB962C8B-B14F-4D97-AF65-F5344CB8AC3E}">
        <p14:creationId xmlns:p14="http://schemas.microsoft.com/office/powerpoint/2010/main" val="412619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580192B-B213-41F8-89E6-39339E2F9D39}" type="slidenum">
              <a:rPr lang="sv-SE" smtClean="0"/>
              <a:t>5</a:t>
            </a:fld>
            <a:endParaRPr lang="sv-SE"/>
          </a:p>
        </p:txBody>
      </p:sp>
    </p:spTree>
    <p:extLst>
      <p:ext uri="{BB962C8B-B14F-4D97-AF65-F5344CB8AC3E}">
        <p14:creationId xmlns:p14="http://schemas.microsoft.com/office/powerpoint/2010/main" val="1214991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488319" y="527776"/>
            <a:ext cx="9144000" cy="923337"/>
          </a:xfrm>
        </p:spPr>
        <p:txBody>
          <a:bodyPr anchor="b">
            <a:normAutofit/>
          </a:bodyPr>
          <a:lstStyle>
            <a:lvl1pPr algn="l">
              <a:defRPr sz="4800"/>
            </a:lvl1pPr>
          </a:lstStyle>
          <a:p>
            <a:r>
              <a:rPr lang="sv-SE" dirty="0"/>
              <a:t>Rubrik</a:t>
            </a:r>
          </a:p>
        </p:txBody>
      </p:sp>
      <p:sp>
        <p:nvSpPr>
          <p:cNvPr id="3" name="Underrubrik 2"/>
          <p:cNvSpPr>
            <a:spLocks noGrp="1"/>
          </p:cNvSpPr>
          <p:nvPr>
            <p:ph type="subTitle" idx="1"/>
          </p:nvPr>
        </p:nvSpPr>
        <p:spPr>
          <a:xfrm>
            <a:off x="1496785" y="1562431"/>
            <a:ext cx="9144000" cy="2998766"/>
          </a:xfrm>
          <a:prstGeom prst="rect">
            <a:avLst/>
          </a:prstGeom>
        </p:spPr>
        <p:txBody>
          <a:bodyPr/>
          <a:lstStyle>
            <a:lvl1pPr marL="0" indent="0" algn="l">
              <a:buNone/>
              <a:defRPr sz="2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5" name="Platshållare för sidfot 4"/>
          <p:cNvSpPr>
            <a:spLocks noGrp="1"/>
          </p:cNvSpPr>
          <p:nvPr>
            <p:ph type="ftr" sz="quarter" idx="10"/>
          </p:nvPr>
        </p:nvSpPr>
        <p:spPr/>
        <p:txBody>
          <a:bodyPr/>
          <a:lstStyle/>
          <a:p>
            <a:r>
              <a:rPr lang="sv-SE" dirty="0"/>
              <a:t>Presentationsnamn</a:t>
            </a:r>
          </a:p>
        </p:txBody>
      </p:sp>
    </p:spTree>
    <p:extLst>
      <p:ext uri="{BB962C8B-B14F-4D97-AF65-F5344CB8AC3E}">
        <p14:creationId xmlns:p14="http://schemas.microsoft.com/office/powerpoint/2010/main" val="2582446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77395" y="545800"/>
            <a:ext cx="3639911" cy="901338"/>
          </a:xfrm>
        </p:spPr>
        <p:txBody>
          <a:bodyPr anchor="b"/>
          <a:lstStyle>
            <a:lvl1pPr>
              <a:defRPr sz="4800"/>
            </a:lvl1pPr>
          </a:lstStyle>
          <a:p>
            <a:r>
              <a:rPr lang="sv-SE" dirty="0"/>
              <a:t>Rubrik</a:t>
            </a:r>
          </a:p>
        </p:txBody>
      </p:sp>
      <p:sp>
        <p:nvSpPr>
          <p:cNvPr id="3" name="Platshållare för innehåll 2"/>
          <p:cNvSpPr>
            <a:spLocks noGrp="1"/>
          </p:cNvSpPr>
          <p:nvPr>
            <p:ph idx="1"/>
          </p:nvPr>
        </p:nvSpPr>
        <p:spPr>
          <a:xfrm>
            <a:off x="5373688" y="545799"/>
            <a:ext cx="6172200" cy="388211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p:cNvSpPr>
            <a:spLocks noGrp="1"/>
          </p:cNvSpPr>
          <p:nvPr>
            <p:ph type="body" sz="half" idx="2"/>
          </p:nvPr>
        </p:nvSpPr>
        <p:spPr>
          <a:xfrm>
            <a:off x="1477394" y="1536700"/>
            <a:ext cx="3639911" cy="2891217"/>
          </a:xfrm>
          <a:prstGeom prst="rect">
            <a:avLst/>
          </a:prstGeo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sidfot 5"/>
          <p:cNvSpPr>
            <a:spLocks noGrp="1"/>
          </p:cNvSpPr>
          <p:nvPr>
            <p:ph type="ftr" sz="quarter" idx="11"/>
          </p:nvPr>
        </p:nvSpPr>
        <p:spPr/>
        <p:txBody>
          <a:bodyPr/>
          <a:lstStyle/>
          <a:p>
            <a:r>
              <a:rPr lang="sv-SE"/>
              <a:t>Presentationsnamn</a:t>
            </a:r>
          </a:p>
        </p:txBody>
      </p:sp>
    </p:spTree>
    <p:extLst>
      <p:ext uri="{BB962C8B-B14F-4D97-AF65-F5344CB8AC3E}">
        <p14:creationId xmlns:p14="http://schemas.microsoft.com/office/powerpoint/2010/main" val="1035299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87108" y="525435"/>
            <a:ext cx="9702801" cy="925678"/>
          </a:xfrm>
        </p:spPr>
        <p:txBody>
          <a:bodyPr anchor="b">
            <a:normAutofit/>
          </a:bodyPr>
          <a:lstStyle>
            <a:lvl1pPr>
              <a:defRPr sz="4800"/>
            </a:lvl1pPr>
          </a:lstStyle>
          <a:p>
            <a:r>
              <a:rPr lang="sv-SE" dirty="0"/>
              <a:t>Rubrik</a:t>
            </a:r>
          </a:p>
        </p:txBody>
      </p:sp>
      <p:sp>
        <p:nvSpPr>
          <p:cNvPr id="3" name="Platshållare för text 2"/>
          <p:cNvSpPr>
            <a:spLocks noGrp="1"/>
          </p:cNvSpPr>
          <p:nvPr>
            <p:ph type="body" idx="1"/>
          </p:nvPr>
        </p:nvSpPr>
        <p:spPr>
          <a:xfrm>
            <a:off x="1499806" y="1562431"/>
            <a:ext cx="9702801" cy="3464957"/>
          </a:xfrm>
          <a:prstGeom prst="rect">
            <a:avLst/>
          </a:prstGeom>
        </p:spPr>
        <p:txBody>
          <a:bodyPr/>
          <a:lstStyle>
            <a:lvl1pPr marL="0" indent="0">
              <a:buNone/>
              <a:defRPr sz="2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5" name="Platshållare för sidfot 4"/>
          <p:cNvSpPr>
            <a:spLocks noGrp="1"/>
          </p:cNvSpPr>
          <p:nvPr>
            <p:ph type="ftr" sz="quarter" idx="11"/>
          </p:nvPr>
        </p:nvSpPr>
        <p:spPr/>
        <p:txBody>
          <a:bodyPr/>
          <a:lstStyle/>
          <a:p>
            <a:r>
              <a:rPr lang="sv-SE"/>
              <a:t>Presentationsnamn</a:t>
            </a:r>
          </a:p>
        </p:txBody>
      </p:sp>
    </p:spTree>
    <p:extLst>
      <p:ext uri="{BB962C8B-B14F-4D97-AF65-F5344CB8AC3E}">
        <p14:creationId xmlns:p14="http://schemas.microsoft.com/office/powerpoint/2010/main" val="3167778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86333" y="655200"/>
            <a:ext cx="9531506" cy="847167"/>
          </a:xfrm>
        </p:spPr>
        <p:txBody>
          <a:bodyPr/>
          <a:lstStyle>
            <a:lvl1pPr>
              <a:defRPr sz="4800"/>
            </a:lvl1pPr>
          </a:lstStyle>
          <a:p>
            <a:r>
              <a:rPr lang="sv-SE" dirty="0"/>
              <a:t>Rubrik</a:t>
            </a:r>
          </a:p>
        </p:txBody>
      </p:sp>
      <p:sp>
        <p:nvSpPr>
          <p:cNvPr id="3" name="Platshållare för innehåll 2"/>
          <p:cNvSpPr>
            <a:spLocks noGrp="1"/>
          </p:cNvSpPr>
          <p:nvPr>
            <p:ph sz="half" idx="1"/>
          </p:nvPr>
        </p:nvSpPr>
        <p:spPr>
          <a:xfrm>
            <a:off x="1497766" y="1627200"/>
            <a:ext cx="4633686" cy="3008301"/>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279618" y="1627200"/>
            <a:ext cx="4745421" cy="3008301"/>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r>
              <a:rPr lang="sv-SE"/>
              <a:t>Presentationsnamn</a:t>
            </a:r>
          </a:p>
        </p:txBody>
      </p:sp>
    </p:spTree>
    <p:extLst>
      <p:ext uri="{BB962C8B-B14F-4D97-AF65-F5344CB8AC3E}">
        <p14:creationId xmlns:p14="http://schemas.microsoft.com/office/powerpoint/2010/main" val="2345240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90738" y="586242"/>
            <a:ext cx="9495220" cy="980165"/>
          </a:xfrm>
        </p:spPr>
        <p:txBody>
          <a:bodyPr>
            <a:normAutofit/>
          </a:bodyPr>
          <a:lstStyle>
            <a:lvl1pPr>
              <a:defRPr sz="4800"/>
            </a:lvl1pPr>
          </a:lstStyle>
          <a:p>
            <a:r>
              <a:rPr lang="sv-SE" dirty="0"/>
              <a:t>Rubrik</a:t>
            </a:r>
          </a:p>
        </p:txBody>
      </p:sp>
      <p:sp>
        <p:nvSpPr>
          <p:cNvPr id="3" name="Platshållare för sidfot 2"/>
          <p:cNvSpPr>
            <a:spLocks noGrp="1"/>
          </p:cNvSpPr>
          <p:nvPr>
            <p:ph type="ftr" sz="quarter" idx="10"/>
          </p:nvPr>
        </p:nvSpPr>
        <p:spPr/>
        <p:txBody>
          <a:bodyPr/>
          <a:lstStyle/>
          <a:p>
            <a:r>
              <a:rPr lang="sv-SE" dirty="0"/>
              <a:t>Presentationsnamn</a:t>
            </a:r>
          </a:p>
        </p:txBody>
      </p:sp>
    </p:spTree>
    <p:extLst>
      <p:ext uri="{BB962C8B-B14F-4D97-AF65-F5344CB8AC3E}">
        <p14:creationId xmlns:p14="http://schemas.microsoft.com/office/powerpoint/2010/main" val="58674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484687" y="552674"/>
            <a:ext cx="9144000" cy="898439"/>
          </a:xfrm>
        </p:spPr>
        <p:txBody>
          <a:bodyPr anchor="b">
            <a:noAutofit/>
          </a:bodyPr>
          <a:lstStyle>
            <a:lvl1pPr algn="ctr">
              <a:defRPr sz="4800"/>
            </a:lvl1pPr>
          </a:lstStyle>
          <a:p>
            <a:r>
              <a:rPr lang="sv-SE" dirty="0"/>
              <a:t>Rubrik</a:t>
            </a:r>
          </a:p>
        </p:txBody>
      </p:sp>
      <p:sp>
        <p:nvSpPr>
          <p:cNvPr id="3" name="Underrubrik 2"/>
          <p:cNvSpPr>
            <a:spLocks noGrp="1"/>
          </p:cNvSpPr>
          <p:nvPr>
            <p:ph type="subTitle" idx="1"/>
          </p:nvPr>
        </p:nvSpPr>
        <p:spPr>
          <a:xfrm>
            <a:off x="1488920" y="1641420"/>
            <a:ext cx="9144000" cy="2746829"/>
          </a:xfrm>
          <a:prstGeom prst="rect">
            <a:avLst/>
          </a:prstGeom>
        </p:spPr>
        <p:txBody>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5" name="Platshållare för sidfot 4"/>
          <p:cNvSpPr>
            <a:spLocks noGrp="1"/>
          </p:cNvSpPr>
          <p:nvPr>
            <p:ph type="ftr" sz="quarter" idx="11"/>
          </p:nvPr>
        </p:nvSpPr>
        <p:spPr/>
        <p:txBody>
          <a:bodyPr/>
          <a:lstStyle/>
          <a:p>
            <a:r>
              <a:rPr lang="sv-SE"/>
              <a:t>Presentationsnamn</a:t>
            </a:r>
          </a:p>
        </p:txBody>
      </p:sp>
    </p:spTree>
    <p:extLst>
      <p:ext uri="{BB962C8B-B14F-4D97-AF65-F5344CB8AC3E}">
        <p14:creationId xmlns:p14="http://schemas.microsoft.com/office/powerpoint/2010/main" val="260798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90279" y="570953"/>
            <a:ext cx="9605142" cy="1009345"/>
          </a:xfrm>
        </p:spPr>
        <p:txBody>
          <a:bodyPr>
            <a:normAutofit/>
          </a:bodyPr>
          <a:lstStyle>
            <a:lvl1pPr>
              <a:defRPr sz="4800"/>
            </a:lvl1pPr>
          </a:lstStyle>
          <a:p>
            <a:r>
              <a:rPr lang="sv-SE" dirty="0"/>
              <a:t>Rubrik</a:t>
            </a:r>
          </a:p>
        </p:txBody>
      </p:sp>
      <p:sp>
        <p:nvSpPr>
          <p:cNvPr id="3" name="Platshållare för innehåll 2"/>
          <p:cNvSpPr>
            <a:spLocks noGrp="1"/>
          </p:cNvSpPr>
          <p:nvPr>
            <p:ph idx="1"/>
          </p:nvPr>
        </p:nvSpPr>
        <p:spPr>
          <a:xfrm>
            <a:off x="1490279" y="1712370"/>
            <a:ext cx="9605142" cy="3463471"/>
          </a:xfrm>
          <a:prstGeom prst="rect">
            <a:avLst/>
          </a:prstGeom>
        </p:spPr>
        <p:txBody>
          <a:bodyPr/>
          <a:lstStyle>
            <a:lvl1pP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sidfot 4"/>
          <p:cNvSpPr>
            <a:spLocks noGrp="1"/>
          </p:cNvSpPr>
          <p:nvPr>
            <p:ph type="ftr" sz="quarter" idx="11"/>
          </p:nvPr>
        </p:nvSpPr>
        <p:spPr/>
        <p:txBody>
          <a:bodyPr/>
          <a:lstStyle/>
          <a:p>
            <a:r>
              <a:rPr lang="sv-SE"/>
              <a:t>Presentationsnamn</a:t>
            </a:r>
          </a:p>
        </p:txBody>
      </p:sp>
    </p:spTree>
    <p:extLst>
      <p:ext uri="{BB962C8B-B14F-4D97-AF65-F5344CB8AC3E}">
        <p14:creationId xmlns:p14="http://schemas.microsoft.com/office/powerpoint/2010/main" val="4172735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88320" y="570138"/>
            <a:ext cx="10065658" cy="1011918"/>
          </a:xfrm>
        </p:spPr>
        <p:txBody>
          <a:bodyPr/>
          <a:lstStyle>
            <a:lvl1pPr>
              <a:defRPr sz="4800"/>
            </a:lvl1pPr>
          </a:lstStyle>
          <a:p>
            <a:r>
              <a:rPr lang="sv-SE" dirty="0"/>
              <a:t>Rubrik</a:t>
            </a:r>
          </a:p>
        </p:txBody>
      </p:sp>
      <p:sp>
        <p:nvSpPr>
          <p:cNvPr id="3" name="Platshållare för text 2"/>
          <p:cNvSpPr>
            <a:spLocks noGrp="1"/>
          </p:cNvSpPr>
          <p:nvPr>
            <p:ph type="body" idx="1"/>
          </p:nvPr>
        </p:nvSpPr>
        <p:spPr>
          <a:xfrm>
            <a:off x="1496786" y="1691604"/>
            <a:ext cx="4974770" cy="64112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1496786" y="2434639"/>
            <a:ext cx="4974771" cy="3133725"/>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613070" y="1691603"/>
            <a:ext cx="4949373" cy="64112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613070" y="2434638"/>
            <a:ext cx="4949373" cy="3133725"/>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r>
              <a:rPr lang="sv-SE"/>
              <a:t>Presentationsnamn</a:t>
            </a:r>
          </a:p>
        </p:txBody>
      </p:sp>
    </p:spTree>
    <p:extLst>
      <p:ext uri="{BB962C8B-B14F-4D97-AF65-F5344CB8AC3E}">
        <p14:creationId xmlns:p14="http://schemas.microsoft.com/office/powerpoint/2010/main" val="2585804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a:t>Presentationsnamn</a:t>
            </a:r>
          </a:p>
        </p:txBody>
      </p:sp>
    </p:spTree>
    <p:extLst>
      <p:ext uri="{BB962C8B-B14F-4D97-AF65-F5344CB8AC3E}">
        <p14:creationId xmlns:p14="http://schemas.microsoft.com/office/powerpoint/2010/main" val="1785592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87860" y="716643"/>
            <a:ext cx="9605142" cy="718457"/>
          </a:xfrm>
        </p:spPr>
        <p:txBody>
          <a:bodyPr/>
          <a:lstStyle>
            <a:lvl1pPr>
              <a:defRPr sz="4800"/>
            </a:lvl1pPr>
          </a:lstStyle>
          <a:p>
            <a:r>
              <a:rPr lang="sv-SE" dirty="0"/>
              <a:t>Rubrik</a:t>
            </a:r>
          </a:p>
        </p:txBody>
      </p:sp>
      <p:sp>
        <p:nvSpPr>
          <p:cNvPr id="4" name="Platshållare för sidfot 3"/>
          <p:cNvSpPr>
            <a:spLocks noGrp="1"/>
          </p:cNvSpPr>
          <p:nvPr>
            <p:ph type="ftr" sz="quarter" idx="11"/>
          </p:nvPr>
        </p:nvSpPr>
        <p:spPr/>
        <p:txBody>
          <a:bodyPr/>
          <a:lstStyle/>
          <a:p>
            <a:r>
              <a:rPr lang="sv-SE"/>
              <a:t>Presentationsnamn</a:t>
            </a:r>
          </a:p>
        </p:txBody>
      </p:sp>
    </p:spTree>
    <p:extLst>
      <p:ext uri="{BB962C8B-B14F-4D97-AF65-F5344CB8AC3E}">
        <p14:creationId xmlns:p14="http://schemas.microsoft.com/office/powerpoint/2010/main" val="2926587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93158" y="540657"/>
            <a:ext cx="9495220" cy="1110342"/>
          </a:xfrm>
          <a:prstGeom prst="rect">
            <a:avLst/>
          </a:prstGeom>
        </p:spPr>
        <p:txBody>
          <a:bodyPr vert="horz" lIns="91440" tIns="45720" rIns="91440" bIns="45720" rtlCol="0" anchor="ctr">
            <a:normAutofit/>
          </a:bodyPr>
          <a:lstStyle/>
          <a:p>
            <a:r>
              <a:rPr lang="sv-SE" dirty="0"/>
              <a:t>RUBRIK</a:t>
            </a:r>
          </a:p>
        </p:txBody>
      </p:sp>
      <p:sp>
        <p:nvSpPr>
          <p:cNvPr id="3" name="Platshållare för sidfot 2"/>
          <p:cNvSpPr>
            <a:spLocks noGrp="1"/>
          </p:cNvSpPr>
          <p:nvPr>
            <p:ph type="ftr" sz="quarter" idx="3"/>
          </p:nvPr>
        </p:nvSpPr>
        <p:spPr>
          <a:xfrm>
            <a:off x="9484157" y="6428734"/>
            <a:ext cx="2613875" cy="365125"/>
          </a:xfrm>
          <a:prstGeom prst="rect">
            <a:avLst/>
          </a:prstGeom>
        </p:spPr>
        <p:txBody>
          <a:bodyPr vert="horz" lIns="91440" tIns="45720" rIns="91440" bIns="45720" rtlCol="0" anchor="ctr"/>
          <a:lstStyle>
            <a:lvl1pPr algn="l">
              <a:defRPr sz="1800">
                <a:solidFill>
                  <a:schemeClr val="tx1"/>
                </a:solidFill>
                <a:latin typeface="Arial" panose="020B0604020202020204" pitchFamily="34" charset="0"/>
                <a:cs typeface="Arial" panose="020B0604020202020204" pitchFamily="34" charset="0"/>
              </a:defRPr>
            </a:lvl1pPr>
          </a:lstStyle>
          <a:p>
            <a:r>
              <a:rPr lang="sv-SE" dirty="0"/>
              <a:t>Presentationsnamn</a:t>
            </a:r>
          </a:p>
        </p:txBody>
      </p:sp>
    </p:spTree>
    <p:extLst>
      <p:ext uri="{BB962C8B-B14F-4D97-AF65-F5344CB8AC3E}">
        <p14:creationId xmlns:p14="http://schemas.microsoft.com/office/powerpoint/2010/main" val="1305963621"/>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6" r:id="rId3"/>
    <p:sldLayoutId id="2147483661" r:id="rId4"/>
    <p:sldLayoutId id="2147483663" r:id="rId5"/>
    <p:sldLayoutId id="2147483664" r:id="rId6"/>
    <p:sldLayoutId id="2147483667" r:id="rId7"/>
    <p:sldLayoutId id="2147483669" r:id="rId8"/>
    <p:sldLayoutId id="2147483668" r:id="rId9"/>
    <p:sldLayoutId id="2147483670" r:id="rId10"/>
  </p:sldLayoutIdLst>
  <p:hf sldNum="0" hdr="0" dt="0"/>
  <p:txStyles>
    <p:titleStyle>
      <a:lvl1pPr algn="l"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s://skr.se/skr/arbetsgivarekollektivavtal/personalochkompetensforsorjning/kompetensforsorjningstrategier/soknyasamarbeten.13463.html" TargetMode="External"/><Relationship Id="rId3" Type="http://schemas.openxmlformats.org/officeDocument/2006/relationships/hyperlink" Target="https://skr.se/skr/arbetsgivarekollektivavtal/personalochkompetensforsorjning/kompetensforsorjningstrategier/forlangarbetslivet.13414.html" TargetMode="External"/><Relationship Id="rId7" Type="http://schemas.openxmlformats.org/officeDocument/2006/relationships/hyperlink" Target="https://skr.se/skr/arbetsgivarekollektivavtal/personalochkompetensforsorjning/kompetensforsorjningstrategier/stodmedarbetarnasutveckling.13416.html" TargetMode="External"/><Relationship Id="rId2" Type="http://schemas.openxmlformats.org/officeDocument/2006/relationships/hyperlink" Target="https://skr.se/skr/arbetsgivarekollektivavtal/personalochkompetensforsorjning/kompetensforsorjningstrategier/anvandkompetensenratt.13447.html" TargetMode="External"/><Relationship Id="rId1" Type="http://schemas.openxmlformats.org/officeDocument/2006/relationships/slideLayout" Target="../slideLayouts/slideLayout2.xml"/><Relationship Id="rId6" Type="http://schemas.openxmlformats.org/officeDocument/2006/relationships/hyperlink" Target="https://skr.se/skr/arbetsgivarekollektivavtal/personalochkompetensforsorjning/kompetensforsorjningstrategier/starkledarskapet.13464.html" TargetMode="External"/><Relationship Id="rId11" Type="http://schemas.openxmlformats.org/officeDocument/2006/relationships/image" Target="../media/image13.png"/><Relationship Id="rId5" Type="http://schemas.openxmlformats.org/officeDocument/2006/relationships/hyperlink" Target="https://skr.se/skr/arbetsgivarekollektivavtal/personalochkompetensforsorjning/kompetensforsorjningstrategier/rekryterabredare.11424.html" TargetMode="External"/><Relationship Id="rId10" Type="http://schemas.openxmlformats.org/officeDocument/2006/relationships/hyperlink" Target="https://skr.se/skr/arbetsgivarekollektivavtal/personalochkompetensforsorjning/kompetensforsorjningstrategier/okaheltidsarbetet.13413.html" TargetMode="External"/><Relationship Id="rId4" Type="http://schemas.openxmlformats.org/officeDocument/2006/relationships/hyperlink" Target="https://skr.se/skr/arbetsgivarekollektivavtal/personalochkompetensforsorjning/kompetensforsorjningstrategier/prioriteraarbetsmiljoarbetet.49179.html" TargetMode="External"/><Relationship Id="rId9" Type="http://schemas.openxmlformats.org/officeDocument/2006/relationships/hyperlink" Target="https://skr.se/skr/arbetsgivarekollektivavtal/personalochkompetensforsorjning/kompetensforsorjningstrategier/utnyttjateknikensmart.13462.htm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skr.se/skr/demokratiledningstyrning/nyafortroendevaldastodutbildning.63736.html"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kr.se/skr/tjanster/rapporterochskrifter/publikationer/saklararduarbetsmiljoansvaret.65593.html?utm_source=nyhetsbrev&amp;utm_medium=email&amp;utm_term=&amp;utm_content=&amp;utm_campaign=Arbetsgivarfr%C3%A5gor+-+nummer+64+202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kr.se/skr/arbetsgivarekollektivavtal/fortroendevaldasarbetsgivaransvar.5050.html" TargetMode="External"/><Relationship Id="rId2" Type="http://schemas.openxmlformats.org/officeDocument/2006/relationships/hyperlink" Target="https://skr.se/skr/arbetsgivarekollektivavtal/fortroendevaldasarbetsgivaransvar/arbetsmiljo/digitaltutbildningspaket.10743.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86333" y="655200"/>
            <a:ext cx="9531506" cy="847167"/>
          </a:xfrm>
        </p:spPr>
        <p:txBody>
          <a:bodyPr anchor="ctr">
            <a:normAutofit/>
          </a:bodyPr>
          <a:lstStyle/>
          <a:p>
            <a:r>
              <a:rPr lang="sv-SE" dirty="0"/>
              <a:t>Er roll som arbetsgivare</a:t>
            </a:r>
          </a:p>
        </p:txBody>
      </p:sp>
      <p:pic>
        <p:nvPicPr>
          <p:cNvPr id="5" name="Picture 2" descr="Utbildningsmaterial OSA | Suntarbetsliv">
            <a:extLst>
              <a:ext uri="{FF2B5EF4-FFF2-40B4-BE49-F238E27FC236}">
                <a16:creationId xmlns:a16="http://schemas.microsoft.com/office/drawing/2014/main" id="{057926F6-361F-1231-4CD0-3DA5572F791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10458" y="1627200"/>
            <a:ext cx="3008301" cy="3008301"/>
          </a:xfrm>
          <a:prstGeom prst="rect">
            <a:avLst/>
          </a:prstGeom>
          <a:solidFill>
            <a:srgbClr val="FFFFFF"/>
          </a:solidFill>
        </p:spPr>
      </p:pic>
      <p:sp>
        <p:nvSpPr>
          <p:cNvPr id="3" name="Underrubrik 2"/>
          <p:cNvSpPr>
            <a:spLocks noGrp="1"/>
          </p:cNvSpPr>
          <p:nvPr>
            <p:ph sz="half" idx="2"/>
          </p:nvPr>
        </p:nvSpPr>
        <p:spPr>
          <a:xfrm>
            <a:off x="6230007" y="2065739"/>
            <a:ext cx="4745421" cy="3008301"/>
          </a:xfrm>
        </p:spPr>
        <p:txBody>
          <a:bodyPr>
            <a:normAutofit/>
          </a:bodyPr>
          <a:lstStyle/>
          <a:p>
            <a:r>
              <a:rPr lang="sv-SE" sz="2600" dirty="0">
                <a:effectLst/>
              </a:rPr>
              <a:t>Medarbetar- och ledarskap, Arbetsmiljö, samverkan, kompetensförsörjning, lönebildning, samverkan arbetsgivare och fackliga organisationer samt lagar och avtal</a:t>
            </a:r>
            <a:endParaRPr lang="sv-SE" sz="2600" dirty="0"/>
          </a:p>
          <a:p>
            <a:endParaRPr lang="sv-SE" sz="2600" dirty="0"/>
          </a:p>
        </p:txBody>
      </p:sp>
    </p:spTree>
    <p:extLst>
      <p:ext uri="{BB962C8B-B14F-4D97-AF65-F5344CB8AC3E}">
        <p14:creationId xmlns:p14="http://schemas.microsoft.com/office/powerpoint/2010/main" val="825476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153BCE-EB1A-F09F-56D1-94D360EBC74D}"/>
              </a:ext>
            </a:extLst>
          </p:cNvPr>
          <p:cNvSpPr>
            <a:spLocks noGrp="1"/>
          </p:cNvSpPr>
          <p:nvPr>
            <p:ph type="title"/>
          </p:nvPr>
        </p:nvSpPr>
        <p:spPr>
          <a:xfrm>
            <a:off x="1486333" y="655200"/>
            <a:ext cx="9531506" cy="847167"/>
          </a:xfrm>
        </p:spPr>
        <p:txBody>
          <a:bodyPr anchor="ctr">
            <a:normAutofit/>
          </a:bodyPr>
          <a:lstStyle/>
          <a:p>
            <a:r>
              <a:rPr lang="sv-SE" dirty="0"/>
              <a:t>Ledarskapets grunder</a:t>
            </a:r>
          </a:p>
        </p:txBody>
      </p:sp>
      <p:pic>
        <p:nvPicPr>
          <p:cNvPr id="1026" name="Picture 2" descr="Ledarskap är psykologi">
            <a:extLst>
              <a:ext uri="{FF2B5EF4-FFF2-40B4-BE49-F238E27FC236}">
                <a16:creationId xmlns:a16="http://schemas.microsoft.com/office/drawing/2014/main" id="{A47F035C-DE04-9388-1568-5185374B726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97766" y="1771292"/>
            <a:ext cx="4633686" cy="2720116"/>
          </a:xfrm>
          <a:prstGeom prst="rect">
            <a:avLst/>
          </a:prstGeom>
          <a:solidFill>
            <a:srgbClr val="FFFFFF"/>
          </a:solidFill>
        </p:spPr>
      </p:pic>
      <p:sp>
        <p:nvSpPr>
          <p:cNvPr id="3" name="Platshållare för text 2">
            <a:extLst>
              <a:ext uri="{FF2B5EF4-FFF2-40B4-BE49-F238E27FC236}">
                <a16:creationId xmlns:a16="http://schemas.microsoft.com/office/drawing/2014/main" id="{B0C80E84-749D-19B9-7054-15563B8E50FD}"/>
              </a:ext>
            </a:extLst>
          </p:cNvPr>
          <p:cNvSpPr>
            <a:spLocks noGrp="1"/>
          </p:cNvSpPr>
          <p:nvPr>
            <p:ph sz="half" idx="2"/>
          </p:nvPr>
        </p:nvSpPr>
        <p:spPr>
          <a:xfrm>
            <a:off x="6279618" y="1627200"/>
            <a:ext cx="4745421" cy="3008301"/>
          </a:xfrm>
        </p:spPr>
        <p:txBody>
          <a:bodyPr>
            <a:normAutofit/>
          </a:bodyPr>
          <a:lstStyle/>
          <a:p>
            <a:endParaRPr lang="sv-SE" sz="1800" b="1" kern="1200">
              <a:effectLst/>
            </a:endParaRPr>
          </a:p>
          <a:p>
            <a:endParaRPr lang="sv-SE" sz="1800">
              <a:effectLst/>
            </a:endParaRPr>
          </a:p>
          <a:p>
            <a:pPr marL="342900" lvl="0" indent="-342900">
              <a:buFont typeface="Arial" panose="020B0604020202020204" pitchFamily="34" charset="0"/>
              <a:buChar char="•"/>
              <a:tabLst>
                <a:tab pos="457200" algn="l"/>
              </a:tabLst>
            </a:pPr>
            <a:r>
              <a:rPr lang="sv-SE" sz="1800">
                <a:effectLst/>
              </a:rPr>
              <a:t>Jag organiserar verksamhetens samlade resurser på ett ändamålsenligt och effektivt sätt</a:t>
            </a:r>
          </a:p>
          <a:p>
            <a:pPr marL="342900" lvl="0" indent="-342900">
              <a:buFont typeface="Arial" panose="020B0604020202020204" pitchFamily="34" charset="0"/>
              <a:buChar char="•"/>
              <a:tabLst>
                <a:tab pos="457200" algn="l"/>
              </a:tabLst>
            </a:pPr>
            <a:r>
              <a:rPr lang="sv-SE" sz="1800" kern="1200">
                <a:effectLst/>
              </a:rPr>
              <a:t>Jag säkerställer den goda arbetsmiljön</a:t>
            </a:r>
            <a:endParaRPr lang="sv-SE" sz="1800">
              <a:effectLst/>
            </a:endParaRPr>
          </a:p>
          <a:p>
            <a:pPr marL="342900" lvl="0" indent="-342900">
              <a:buFont typeface="Arial" panose="020B0604020202020204" pitchFamily="34" charset="0"/>
              <a:buChar char="•"/>
              <a:tabLst>
                <a:tab pos="457200" algn="l"/>
              </a:tabLst>
            </a:pPr>
            <a:r>
              <a:rPr lang="sv-SE" sz="1800">
                <a:effectLst/>
              </a:rPr>
              <a:t>Jag tar ansvar för kvalitet och resultat på min enhet</a:t>
            </a:r>
          </a:p>
          <a:p>
            <a:pPr marL="342900" lvl="0" indent="-342900">
              <a:buFont typeface="Arial" panose="020B0604020202020204" pitchFamily="34" charset="0"/>
              <a:buChar char="•"/>
              <a:tabLst>
                <a:tab pos="457200" algn="l"/>
              </a:tabLst>
            </a:pPr>
            <a:r>
              <a:rPr lang="sv-SE" sz="1800">
                <a:effectLst/>
              </a:rPr>
              <a:t>Jag leder utveckling</a:t>
            </a:r>
          </a:p>
          <a:p>
            <a:endParaRPr lang="sv-SE" sz="1800"/>
          </a:p>
        </p:txBody>
      </p:sp>
    </p:spTree>
    <p:extLst>
      <p:ext uri="{BB962C8B-B14F-4D97-AF65-F5344CB8AC3E}">
        <p14:creationId xmlns:p14="http://schemas.microsoft.com/office/powerpoint/2010/main" val="2134420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4E8CF4-8114-8A90-3405-68DBAA151909}"/>
              </a:ext>
            </a:extLst>
          </p:cNvPr>
          <p:cNvSpPr>
            <a:spLocks noGrp="1"/>
          </p:cNvSpPr>
          <p:nvPr>
            <p:ph type="title"/>
          </p:nvPr>
        </p:nvSpPr>
        <p:spPr>
          <a:xfrm>
            <a:off x="1486333" y="655200"/>
            <a:ext cx="9531506" cy="847167"/>
          </a:xfrm>
        </p:spPr>
        <p:txBody>
          <a:bodyPr anchor="ctr">
            <a:normAutofit/>
          </a:bodyPr>
          <a:lstStyle/>
          <a:p>
            <a:r>
              <a:rPr lang="sv-SE" dirty="0"/>
              <a:t>Medarbetarskap</a:t>
            </a:r>
          </a:p>
        </p:txBody>
      </p:sp>
      <p:sp>
        <p:nvSpPr>
          <p:cNvPr id="3" name="Platshållare för text 2">
            <a:extLst>
              <a:ext uri="{FF2B5EF4-FFF2-40B4-BE49-F238E27FC236}">
                <a16:creationId xmlns:a16="http://schemas.microsoft.com/office/drawing/2014/main" id="{032A4D30-8482-6F28-A926-743A1A348C78}"/>
              </a:ext>
            </a:extLst>
          </p:cNvPr>
          <p:cNvSpPr>
            <a:spLocks noGrp="1"/>
          </p:cNvSpPr>
          <p:nvPr>
            <p:ph sz="half" idx="1"/>
          </p:nvPr>
        </p:nvSpPr>
        <p:spPr>
          <a:xfrm>
            <a:off x="1497766" y="1627200"/>
            <a:ext cx="4633686" cy="3008301"/>
          </a:xfrm>
        </p:spPr>
        <p:txBody>
          <a:bodyPr>
            <a:noAutofit/>
          </a:bodyPr>
          <a:lstStyle/>
          <a:p>
            <a:r>
              <a:rPr lang="sv-SE" sz="2000" dirty="0"/>
              <a:t>”Våra medarbetare skall ta ansvar för att arbetet utförs så bra som möjligt utifrån sina egna förutsättningar. Medarbetaren skall vara lojal mot sin uppdragsgivare och mot fattade beslut samt visa hänsyn och respekt mot sina arbetskamrater. Medarbetarskapet skall präglas av öppenhet för förändring och utveckling. Samtliga medarbetare skall ta ett ansvar för och bidra till ett gott arbetsklimat”. </a:t>
            </a:r>
          </a:p>
        </p:txBody>
      </p:sp>
      <p:pic>
        <p:nvPicPr>
          <p:cNvPr id="3074" name="Picture 2" descr="Samsyn avgörande vid insatser - Suntarbetsliv">
            <a:extLst>
              <a:ext uri="{FF2B5EF4-FFF2-40B4-BE49-F238E27FC236}">
                <a16:creationId xmlns:a16="http://schemas.microsoft.com/office/drawing/2014/main" id="{0C12645B-D79B-C5A2-E200-2F3D576216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6606"/>
          <a:stretch/>
        </p:blipFill>
        <p:spPr bwMode="auto">
          <a:xfrm>
            <a:off x="6279618" y="1627200"/>
            <a:ext cx="4745421" cy="3008301"/>
          </a:xfrm>
          <a:prstGeom prst="rect">
            <a:avLst/>
          </a:prstGeom>
          <a:solidFill>
            <a:srgbClr val="FFFFFF"/>
          </a:solidFill>
        </p:spPr>
      </p:pic>
    </p:spTree>
    <p:extLst>
      <p:ext uri="{BB962C8B-B14F-4D97-AF65-F5344CB8AC3E}">
        <p14:creationId xmlns:p14="http://schemas.microsoft.com/office/powerpoint/2010/main" val="786886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49154" y="375385"/>
            <a:ext cx="10046267" cy="904775"/>
          </a:xfrm>
        </p:spPr>
        <p:txBody>
          <a:bodyPr>
            <a:normAutofit/>
          </a:bodyPr>
          <a:lstStyle/>
          <a:p>
            <a:r>
              <a:rPr lang="sv-SE" sz="4300" dirty="0"/>
              <a:t>Medarbetarskapets grunder</a:t>
            </a:r>
          </a:p>
        </p:txBody>
      </p:sp>
      <p:sp>
        <p:nvSpPr>
          <p:cNvPr id="6" name="Platshållare för innehåll 5"/>
          <p:cNvSpPr>
            <a:spLocks noGrp="1"/>
          </p:cNvSpPr>
          <p:nvPr>
            <p:ph idx="1"/>
          </p:nvPr>
        </p:nvSpPr>
        <p:spPr>
          <a:xfrm>
            <a:off x="798897" y="1395664"/>
            <a:ext cx="10578164" cy="4687502"/>
          </a:xfrm>
        </p:spPr>
        <p:txBody>
          <a:bodyPr/>
          <a:lstStyle/>
          <a:p>
            <a:r>
              <a:rPr lang="sv-SE" dirty="0"/>
              <a:t>Hämtade och formulerade utifrån Bollebygds kommuns arbetsgivarpolitiska program.</a:t>
            </a:r>
          </a:p>
          <a:p>
            <a:r>
              <a:rPr lang="sv-SE" dirty="0"/>
              <a:t>Ligger tillsammans med utförande av grunduppdraget och måluppfyllelse grund för medarbetarens prestationsbedömning.</a:t>
            </a:r>
          </a:p>
          <a:p>
            <a:r>
              <a:rPr lang="sv-SE" dirty="0"/>
              <a:t>Det innebär en förskjutning från de traditionella lönekriterierna  mot ett önskat förhållningssätt. </a:t>
            </a:r>
          </a:p>
        </p:txBody>
      </p:sp>
      <p:pic>
        <p:nvPicPr>
          <p:cNvPr id="7" name="Platshållare för innehåll 4"/>
          <p:cNvPicPr>
            <a:picLocks/>
          </p:cNvPicPr>
          <p:nvPr/>
        </p:nvPicPr>
        <p:blipFill>
          <a:blip r:embed="rId2">
            <a:extLst>
              <a:ext uri="{28A0092B-C50C-407E-A947-70E740481C1C}">
                <a14:useLocalDpi xmlns:a14="http://schemas.microsoft.com/office/drawing/2010/main" val="0"/>
              </a:ext>
            </a:extLst>
          </a:blip>
          <a:stretch>
            <a:fillRect/>
          </a:stretch>
        </p:blipFill>
        <p:spPr>
          <a:xfrm>
            <a:off x="19600" y="4014236"/>
            <a:ext cx="12105373" cy="1992429"/>
          </a:xfrm>
          <a:prstGeom prst="rect">
            <a:avLst/>
          </a:prstGeom>
        </p:spPr>
      </p:pic>
    </p:spTree>
    <p:extLst>
      <p:ext uri="{BB962C8B-B14F-4D97-AF65-F5344CB8AC3E}">
        <p14:creationId xmlns:p14="http://schemas.microsoft.com/office/powerpoint/2010/main" val="3546129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DF8EBA-819E-1626-D845-31D710A94BB8}"/>
              </a:ext>
            </a:extLst>
          </p:cNvPr>
          <p:cNvSpPr>
            <a:spLocks noGrp="1"/>
          </p:cNvSpPr>
          <p:nvPr>
            <p:ph type="title"/>
          </p:nvPr>
        </p:nvSpPr>
        <p:spPr>
          <a:xfrm>
            <a:off x="1486333" y="655200"/>
            <a:ext cx="9531506" cy="847167"/>
          </a:xfrm>
        </p:spPr>
        <p:txBody>
          <a:bodyPr anchor="ctr">
            <a:normAutofit/>
          </a:bodyPr>
          <a:lstStyle/>
          <a:p>
            <a:r>
              <a:rPr lang="sv-SE" dirty="0"/>
              <a:t>Kompetensförsörjning</a:t>
            </a:r>
          </a:p>
        </p:txBody>
      </p:sp>
      <p:pic>
        <p:nvPicPr>
          <p:cNvPr id="5122" name="Picture 2" descr="Guide till god kompetensförsörjning | Komlitt - komlitt">
            <a:extLst>
              <a:ext uri="{FF2B5EF4-FFF2-40B4-BE49-F238E27FC236}">
                <a16:creationId xmlns:a16="http://schemas.microsoft.com/office/drawing/2014/main" id="{7C1762F5-88B6-B9D6-9B80-BB86E2BC77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97766" y="2088771"/>
            <a:ext cx="4633686" cy="2085158"/>
          </a:xfrm>
          <a:prstGeom prst="rect">
            <a:avLst/>
          </a:prstGeom>
          <a:solidFill>
            <a:srgbClr val="FFFFFF"/>
          </a:solidFill>
        </p:spPr>
      </p:pic>
      <p:sp>
        <p:nvSpPr>
          <p:cNvPr id="3" name="Platshållare för text 2">
            <a:extLst>
              <a:ext uri="{FF2B5EF4-FFF2-40B4-BE49-F238E27FC236}">
                <a16:creationId xmlns:a16="http://schemas.microsoft.com/office/drawing/2014/main" id="{CB91D6E6-812C-32BC-D814-AFDFE475FF49}"/>
              </a:ext>
            </a:extLst>
          </p:cNvPr>
          <p:cNvSpPr>
            <a:spLocks noGrp="1"/>
          </p:cNvSpPr>
          <p:nvPr>
            <p:ph sz="half" idx="2"/>
          </p:nvPr>
        </p:nvSpPr>
        <p:spPr>
          <a:xfrm>
            <a:off x="6279618" y="1627200"/>
            <a:ext cx="4745421" cy="3560620"/>
          </a:xfrm>
        </p:spPr>
        <p:txBody>
          <a:bodyPr>
            <a:normAutofit fontScale="92500" lnSpcReduction="20000"/>
          </a:bodyPr>
          <a:lstStyle/>
          <a:p>
            <a:pPr marL="0" indent="0">
              <a:buNone/>
            </a:pPr>
            <a:r>
              <a:rPr lang="sv-SE" sz="3000" b="0" i="0" dirty="0">
                <a:effectLst/>
              </a:rPr>
              <a:t>Att hitta rätt kompetens är välfärdens största utmaning. </a:t>
            </a:r>
          </a:p>
          <a:p>
            <a:pPr marL="0" indent="0">
              <a:buNone/>
            </a:pPr>
            <a:r>
              <a:rPr lang="sv-SE" sz="3000" b="0" i="0" dirty="0">
                <a:effectLst/>
              </a:rPr>
              <a:t>När arbetskraften inte räcker till går det inte att möta kompetensutmaningen enbart genom att rekrytera fler, istället behövs nya arbetssätt och att tillvarata och utveckla kompetensen hos de befintliga medarbetarna.</a:t>
            </a:r>
          </a:p>
          <a:p>
            <a:endParaRPr lang="sv-SE" sz="2000" dirty="0"/>
          </a:p>
        </p:txBody>
      </p:sp>
    </p:spTree>
    <p:extLst>
      <p:ext uri="{BB962C8B-B14F-4D97-AF65-F5344CB8AC3E}">
        <p14:creationId xmlns:p14="http://schemas.microsoft.com/office/powerpoint/2010/main" val="3843919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8D1EA2-8AD8-6379-C942-E1123F08C39A}"/>
              </a:ext>
            </a:extLst>
          </p:cNvPr>
          <p:cNvSpPr>
            <a:spLocks noGrp="1"/>
          </p:cNvSpPr>
          <p:nvPr>
            <p:ph type="title"/>
          </p:nvPr>
        </p:nvSpPr>
        <p:spPr/>
        <p:txBody>
          <a:bodyPr>
            <a:noAutofit/>
          </a:bodyPr>
          <a:lstStyle/>
          <a:p>
            <a:r>
              <a:rPr lang="sv-SE" sz="4000" dirty="0"/>
              <a:t>SKRs 9 strategier för att utmana kompetensutmaningen</a:t>
            </a:r>
          </a:p>
        </p:txBody>
      </p:sp>
      <p:sp>
        <p:nvSpPr>
          <p:cNvPr id="3" name="Platshållare för text 2">
            <a:extLst>
              <a:ext uri="{FF2B5EF4-FFF2-40B4-BE49-F238E27FC236}">
                <a16:creationId xmlns:a16="http://schemas.microsoft.com/office/drawing/2014/main" id="{0E43B988-30C2-A497-4F1D-EFC75B6DF067}"/>
              </a:ext>
            </a:extLst>
          </p:cNvPr>
          <p:cNvSpPr>
            <a:spLocks noGrp="1"/>
          </p:cNvSpPr>
          <p:nvPr>
            <p:ph type="body" idx="1"/>
          </p:nvPr>
        </p:nvSpPr>
        <p:spPr/>
        <p:txBody>
          <a:bodyPr/>
          <a:lstStyle/>
          <a:p>
            <a:pPr algn="l">
              <a:buFont typeface="Arial" panose="020B0604020202020204" pitchFamily="34" charset="0"/>
              <a:buChar char="•"/>
            </a:pPr>
            <a:r>
              <a:rPr lang="sv-SE" b="1" i="0" u="none" strike="noStrike" dirty="0">
                <a:solidFill>
                  <a:srgbClr val="222222"/>
                </a:solidFill>
                <a:effectLst/>
                <a:latin typeface="open sans" panose="020B0606030504020204" pitchFamily="34" charset="0"/>
                <a:hlinkClick r:id="rId2"/>
              </a:rPr>
              <a:t>Använd kompetensen rätt</a:t>
            </a:r>
            <a:endParaRPr lang="sv-SE" b="1" i="0" u="none" strike="noStrike" dirty="0">
              <a:solidFill>
                <a:srgbClr val="222222"/>
              </a:solidFill>
              <a:effectLst/>
              <a:latin typeface="open sans" panose="020B0606030504020204" pitchFamily="34" charset="0"/>
            </a:endParaRPr>
          </a:p>
          <a:p>
            <a:pPr algn="l">
              <a:buFont typeface="Arial" panose="020B0604020202020204" pitchFamily="34" charset="0"/>
              <a:buChar char="•"/>
            </a:pPr>
            <a:r>
              <a:rPr lang="sv-SE" b="1" i="0" u="none" strike="noStrike" dirty="0">
                <a:solidFill>
                  <a:srgbClr val="222222"/>
                </a:solidFill>
                <a:effectLst/>
                <a:latin typeface="open sans" panose="020B0606030504020204" pitchFamily="34" charset="0"/>
                <a:hlinkClick r:id="rId3"/>
              </a:rPr>
              <a:t>Förläng arbetslivet</a:t>
            </a:r>
            <a:endParaRPr lang="sv-SE" b="1" i="0" u="none" strike="noStrike" dirty="0">
              <a:solidFill>
                <a:srgbClr val="222222"/>
              </a:solidFill>
              <a:effectLst/>
              <a:latin typeface="open sans" panose="020B0606030504020204" pitchFamily="34" charset="0"/>
            </a:endParaRPr>
          </a:p>
          <a:p>
            <a:pPr algn="l">
              <a:buFont typeface="Arial" panose="020B0604020202020204" pitchFamily="34" charset="0"/>
              <a:buChar char="•"/>
            </a:pPr>
            <a:r>
              <a:rPr lang="sv-SE" b="1" i="0" u="none" strike="noStrike" dirty="0">
                <a:solidFill>
                  <a:srgbClr val="222222"/>
                </a:solidFill>
                <a:effectLst/>
                <a:latin typeface="open sans" panose="020B0606030504020204" pitchFamily="34" charset="0"/>
                <a:hlinkClick r:id="rId4"/>
              </a:rPr>
              <a:t>Prioritera arbetsmiljöarbetet</a:t>
            </a:r>
            <a:endParaRPr lang="sv-SE" b="1" i="0" u="none" strike="noStrike" dirty="0">
              <a:solidFill>
                <a:srgbClr val="222222"/>
              </a:solidFill>
              <a:effectLst/>
              <a:latin typeface="open sans" panose="020B0606030504020204" pitchFamily="34" charset="0"/>
            </a:endParaRPr>
          </a:p>
          <a:p>
            <a:pPr algn="l">
              <a:buFont typeface="Arial" panose="020B0604020202020204" pitchFamily="34" charset="0"/>
              <a:buChar char="•"/>
            </a:pPr>
            <a:r>
              <a:rPr lang="sv-SE" b="1" i="0" u="none" strike="noStrike" dirty="0">
                <a:solidFill>
                  <a:srgbClr val="222222"/>
                </a:solidFill>
                <a:effectLst/>
                <a:latin typeface="open sans" panose="020B0606030504020204" pitchFamily="34" charset="0"/>
                <a:hlinkClick r:id="rId5"/>
              </a:rPr>
              <a:t>Rekrytera bredare</a:t>
            </a:r>
            <a:endParaRPr lang="sv-SE" b="1" i="0" u="none" strike="noStrike" dirty="0">
              <a:solidFill>
                <a:srgbClr val="222222"/>
              </a:solidFill>
              <a:effectLst/>
              <a:latin typeface="open sans" panose="020B0606030504020204" pitchFamily="34" charset="0"/>
            </a:endParaRPr>
          </a:p>
          <a:p>
            <a:pPr algn="l">
              <a:buFont typeface="Arial" panose="020B0604020202020204" pitchFamily="34" charset="0"/>
              <a:buChar char="•"/>
            </a:pPr>
            <a:r>
              <a:rPr lang="sv-SE" b="1" i="0" u="none" strike="noStrike" dirty="0">
                <a:solidFill>
                  <a:srgbClr val="222222"/>
                </a:solidFill>
                <a:effectLst/>
                <a:latin typeface="open sans" panose="020B0606030504020204" pitchFamily="34" charset="0"/>
                <a:hlinkClick r:id="rId6"/>
              </a:rPr>
              <a:t>Stärk ledarskapet</a:t>
            </a:r>
            <a:endParaRPr lang="sv-SE" b="1" i="0" u="none" strike="noStrike" dirty="0">
              <a:solidFill>
                <a:srgbClr val="222222"/>
              </a:solidFill>
              <a:effectLst/>
              <a:latin typeface="open sans" panose="020B0606030504020204" pitchFamily="34" charset="0"/>
            </a:endParaRPr>
          </a:p>
          <a:p>
            <a:pPr algn="l">
              <a:buFont typeface="Arial" panose="020B0604020202020204" pitchFamily="34" charset="0"/>
              <a:buChar char="•"/>
            </a:pPr>
            <a:r>
              <a:rPr lang="sv-SE" b="1" i="0" u="none" strike="noStrike" dirty="0">
                <a:solidFill>
                  <a:srgbClr val="222222"/>
                </a:solidFill>
                <a:effectLst/>
                <a:latin typeface="open sans" panose="020B0606030504020204" pitchFamily="34" charset="0"/>
                <a:hlinkClick r:id="rId7"/>
              </a:rPr>
              <a:t>Stöd medarbetarnas utveckling</a:t>
            </a:r>
            <a:endParaRPr lang="sv-SE" b="1" i="0" u="none" strike="noStrike" dirty="0">
              <a:solidFill>
                <a:srgbClr val="222222"/>
              </a:solidFill>
              <a:effectLst/>
              <a:latin typeface="open sans" panose="020B0606030504020204" pitchFamily="34" charset="0"/>
            </a:endParaRPr>
          </a:p>
          <a:p>
            <a:pPr algn="l">
              <a:buFont typeface="Arial" panose="020B0604020202020204" pitchFamily="34" charset="0"/>
              <a:buChar char="•"/>
            </a:pPr>
            <a:r>
              <a:rPr lang="sv-SE" b="1" i="0" u="none" strike="noStrike" dirty="0">
                <a:solidFill>
                  <a:srgbClr val="222222"/>
                </a:solidFill>
                <a:effectLst/>
                <a:latin typeface="open sans" panose="020B0606030504020204" pitchFamily="34" charset="0"/>
                <a:hlinkClick r:id="rId8"/>
              </a:rPr>
              <a:t>Sök nya samarbeten</a:t>
            </a:r>
            <a:endParaRPr lang="sv-SE" b="1" i="0" u="none" strike="noStrike" dirty="0">
              <a:solidFill>
                <a:srgbClr val="222222"/>
              </a:solidFill>
              <a:effectLst/>
              <a:latin typeface="open sans" panose="020B0606030504020204" pitchFamily="34" charset="0"/>
            </a:endParaRPr>
          </a:p>
          <a:p>
            <a:pPr algn="l">
              <a:buFont typeface="Arial" panose="020B0604020202020204" pitchFamily="34" charset="0"/>
              <a:buChar char="•"/>
            </a:pPr>
            <a:r>
              <a:rPr lang="sv-SE" b="1" i="0" u="none" strike="noStrike" dirty="0">
                <a:solidFill>
                  <a:srgbClr val="222222"/>
                </a:solidFill>
                <a:effectLst/>
                <a:latin typeface="open sans" panose="020B0606030504020204" pitchFamily="34" charset="0"/>
                <a:hlinkClick r:id="rId9"/>
              </a:rPr>
              <a:t>Utnyttja tekniken smart</a:t>
            </a:r>
            <a:endParaRPr lang="sv-SE" b="1" i="0" u="none" strike="noStrike" dirty="0">
              <a:solidFill>
                <a:srgbClr val="222222"/>
              </a:solidFill>
              <a:effectLst/>
              <a:latin typeface="open sans" panose="020B0606030504020204" pitchFamily="34" charset="0"/>
            </a:endParaRPr>
          </a:p>
          <a:p>
            <a:pPr algn="l">
              <a:buFont typeface="Arial" panose="020B0604020202020204" pitchFamily="34" charset="0"/>
              <a:buChar char="•"/>
            </a:pPr>
            <a:r>
              <a:rPr lang="sv-SE" b="1" i="0" u="none" strike="noStrike" dirty="0">
                <a:solidFill>
                  <a:srgbClr val="222222"/>
                </a:solidFill>
                <a:effectLst/>
                <a:latin typeface="open sans" panose="020B0606030504020204" pitchFamily="34" charset="0"/>
                <a:hlinkClick r:id="rId10"/>
              </a:rPr>
              <a:t>Öka heltidsarbetet</a:t>
            </a:r>
            <a:endParaRPr lang="sv-SE" b="1" i="0" u="none" strike="noStrike" dirty="0">
              <a:solidFill>
                <a:srgbClr val="222222"/>
              </a:solidFill>
              <a:effectLst/>
              <a:latin typeface="open sans" panose="020B0606030504020204" pitchFamily="34" charset="0"/>
            </a:endParaRPr>
          </a:p>
          <a:p>
            <a:endParaRPr lang="sv-SE" dirty="0"/>
          </a:p>
        </p:txBody>
      </p:sp>
      <p:pic>
        <p:nvPicPr>
          <p:cNvPr id="2054" name="Picture 6" descr="Kompetensförsörjningsplan">
            <a:extLst>
              <a:ext uri="{FF2B5EF4-FFF2-40B4-BE49-F238E27FC236}">
                <a16:creationId xmlns:a16="http://schemas.microsoft.com/office/drawing/2014/main" id="{5287D2F4-C902-7FC3-1DE6-E8280094D88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1990" y="1953952"/>
            <a:ext cx="3826671" cy="2626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717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FF41AA-A4B6-01FA-CF9E-3DA6064C91EA}"/>
              </a:ext>
            </a:extLst>
          </p:cNvPr>
          <p:cNvSpPr>
            <a:spLocks noGrp="1"/>
          </p:cNvSpPr>
          <p:nvPr>
            <p:ph type="title"/>
          </p:nvPr>
        </p:nvSpPr>
        <p:spPr/>
        <p:txBody>
          <a:bodyPr/>
          <a:lstStyle/>
          <a:p>
            <a:r>
              <a:rPr lang="sv-SE" dirty="0"/>
              <a:t>Jämställdhet och mångfald</a:t>
            </a:r>
          </a:p>
        </p:txBody>
      </p:sp>
      <p:sp>
        <p:nvSpPr>
          <p:cNvPr id="3" name="Platshållare för text 2">
            <a:extLst>
              <a:ext uri="{FF2B5EF4-FFF2-40B4-BE49-F238E27FC236}">
                <a16:creationId xmlns:a16="http://schemas.microsoft.com/office/drawing/2014/main" id="{6310C293-B4ED-827B-6F16-79244D4075D9}"/>
              </a:ext>
            </a:extLst>
          </p:cNvPr>
          <p:cNvSpPr>
            <a:spLocks noGrp="1"/>
          </p:cNvSpPr>
          <p:nvPr>
            <p:ph type="body" idx="1"/>
          </p:nvPr>
        </p:nvSpPr>
        <p:spPr/>
        <p:txBody>
          <a:bodyPr/>
          <a:lstStyle/>
          <a:p>
            <a:pPr marL="457200" indent="-457200" algn="l">
              <a:buFont typeface="Arial" panose="020B0604020202020204" pitchFamily="34" charset="0"/>
              <a:buChar char="•"/>
            </a:pPr>
            <a:r>
              <a:rPr lang="sv-SE" sz="2400" b="0" i="0" dirty="0">
                <a:solidFill>
                  <a:srgbClr val="000000"/>
                </a:solidFill>
                <a:effectLst/>
              </a:rPr>
              <a:t>Diskrimineringslagen beskriver både ett förbud mot diskriminering av enskilda individer och att ett förebyggande arbete ska ske. </a:t>
            </a:r>
          </a:p>
          <a:p>
            <a:pPr marL="457200" indent="-457200" algn="l">
              <a:buFont typeface="Arial" panose="020B0604020202020204" pitchFamily="34" charset="0"/>
              <a:buChar char="•"/>
            </a:pPr>
            <a:r>
              <a:rPr lang="sv-SE" sz="2400" b="0" i="0" dirty="0">
                <a:solidFill>
                  <a:srgbClr val="000000"/>
                </a:solidFill>
                <a:effectLst/>
              </a:rPr>
              <a:t>Arbetsgivare ska arbeta för att främja lika rättigheter och möjligheter på arbetsplatsen i form av så kallade aktiva åtgärder. </a:t>
            </a:r>
          </a:p>
          <a:p>
            <a:pPr marL="457200" indent="-457200" algn="l">
              <a:buFont typeface="Arial" panose="020B0604020202020204" pitchFamily="34" charset="0"/>
              <a:buChar char="•"/>
            </a:pPr>
            <a:r>
              <a:rPr lang="sv-SE" sz="2400" b="0" i="0" dirty="0">
                <a:solidFill>
                  <a:srgbClr val="000000"/>
                </a:solidFill>
                <a:effectLst/>
              </a:rPr>
              <a:t>Arbetsgivaren har även ansvar att förebygga och förhindra sexuella trakasserier, trakasserier och repressalier.</a:t>
            </a:r>
          </a:p>
          <a:p>
            <a:pPr marL="457200" indent="-457200" algn="l">
              <a:buFont typeface="Arial" panose="020B0604020202020204" pitchFamily="34" charset="0"/>
              <a:buChar char="•"/>
            </a:pPr>
            <a:r>
              <a:rPr lang="sv-SE" sz="2400" b="0" i="0" dirty="0">
                <a:solidFill>
                  <a:srgbClr val="000000"/>
                </a:solidFill>
                <a:effectLst/>
              </a:rPr>
              <a:t>Kvinnor och män måste ha samma förutsättningar och möjligheter till karriärutveckling, löneutveckling och att självständigt kunna forma sitt eget liv.</a:t>
            </a:r>
          </a:p>
          <a:p>
            <a:endParaRPr lang="sv-SE" dirty="0"/>
          </a:p>
        </p:txBody>
      </p:sp>
      <p:pic>
        <p:nvPicPr>
          <p:cNvPr id="5" name="Picture 2">
            <a:extLst>
              <a:ext uri="{FF2B5EF4-FFF2-40B4-BE49-F238E27FC236}">
                <a16:creationId xmlns:a16="http://schemas.microsoft.com/office/drawing/2014/main" id="{17FF01D0-5A41-5435-2A9F-CD976EF41D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7154" y="4714267"/>
            <a:ext cx="3574015" cy="2010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615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19D48C-CA15-1F35-FBB2-A9F8F1C2C652}"/>
              </a:ext>
            </a:extLst>
          </p:cNvPr>
          <p:cNvSpPr>
            <a:spLocks noGrp="1"/>
          </p:cNvSpPr>
          <p:nvPr>
            <p:ph type="title"/>
          </p:nvPr>
        </p:nvSpPr>
        <p:spPr/>
        <p:txBody>
          <a:bodyPr>
            <a:normAutofit fontScale="90000"/>
          </a:bodyPr>
          <a:lstStyle/>
          <a:p>
            <a:r>
              <a:rPr lang="sv-SE" dirty="0"/>
              <a:t>Samverkan med de fackliga organisationerna</a:t>
            </a:r>
          </a:p>
        </p:txBody>
      </p:sp>
      <p:sp>
        <p:nvSpPr>
          <p:cNvPr id="3" name="Platshållare för text 2">
            <a:extLst>
              <a:ext uri="{FF2B5EF4-FFF2-40B4-BE49-F238E27FC236}">
                <a16:creationId xmlns:a16="http://schemas.microsoft.com/office/drawing/2014/main" id="{F2F9FEFE-A56B-9FAC-7E39-9F55A532D850}"/>
              </a:ext>
            </a:extLst>
          </p:cNvPr>
          <p:cNvSpPr>
            <a:spLocks noGrp="1"/>
          </p:cNvSpPr>
          <p:nvPr>
            <p:ph type="body" idx="1"/>
          </p:nvPr>
        </p:nvSpPr>
        <p:spPr/>
        <p:txBody>
          <a:bodyPr/>
          <a:lstStyle/>
          <a:p>
            <a:pPr marL="457200" indent="-457200">
              <a:buFont typeface="Arial" panose="020B0604020202020204" pitchFamily="34" charset="0"/>
              <a:buChar char="•"/>
            </a:pPr>
            <a:r>
              <a:rPr lang="sv-SE" dirty="0"/>
              <a:t>Utgår ifrån Medbestämmandelagen (MBL) och Arbetsmiljölagen (AML). </a:t>
            </a:r>
          </a:p>
          <a:p>
            <a:pPr marL="457200" indent="-457200">
              <a:buFont typeface="Arial" panose="020B0604020202020204" pitchFamily="34" charset="0"/>
              <a:buChar char="•"/>
            </a:pPr>
            <a:r>
              <a:rPr lang="sv-SE" dirty="0"/>
              <a:t>Lagen om facklig förtroendemans ställning på arbetsplatsen utgör ramen för de förtroendevaldas möjligheter att delta inom samverkanssystemet</a:t>
            </a:r>
          </a:p>
          <a:p>
            <a:pPr marL="457200" indent="-457200">
              <a:buFont typeface="Arial" panose="020B0604020202020204" pitchFamily="34" charset="0"/>
              <a:buChar char="•"/>
            </a:pPr>
            <a:r>
              <a:rPr lang="sv-SE" dirty="0"/>
              <a:t>Former för medbestämmande och delaktighet</a:t>
            </a:r>
          </a:p>
          <a:p>
            <a:pPr marL="457200" indent="-457200">
              <a:buFont typeface="Arial" panose="020B0604020202020204" pitchFamily="34" charset="0"/>
              <a:buChar char="•"/>
            </a:pPr>
            <a:r>
              <a:rPr lang="sv-SE" dirty="0"/>
              <a:t>Samverkanssystemet ger förutsättningar för ett positivt arbetsklimat och en god arbetsmiljö där inflytande, delaktighet och personlig utveckling är en rättighet och en skyldighet för alla medarbetare.</a:t>
            </a:r>
          </a:p>
        </p:txBody>
      </p:sp>
    </p:spTree>
    <p:extLst>
      <p:ext uri="{BB962C8B-B14F-4D97-AF65-F5344CB8AC3E}">
        <p14:creationId xmlns:p14="http://schemas.microsoft.com/office/powerpoint/2010/main" val="1237474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A37F57-FD3F-D9EA-9EDE-09A95A0D0515}"/>
              </a:ext>
            </a:extLst>
          </p:cNvPr>
          <p:cNvSpPr>
            <a:spLocks noGrp="1"/>
          </p:cNvSpPr>
          <p:nvPr>
            <p:ph type="title"/>
          </p:nvPr>
        </p:nvSpPr>
        <p:spPr/>
        <p:txBody>
          <a:bodyPr>
            <a:normAutofit fontScale="90000"/>
          </a:bodyPr>
          <a:lstStyle/>
          <a:p>
            <a:r>
              <a:rPr lang="sv-SE" dirty="0"/>
              <a:t>Vad styrs vi inom personalområdet?</a:t>
            </a:r>
          </a:p>
        </p:txBody>
      </p:sp>
      <p:sp>
        <p:nvSpPr>
          <p:cNvPr id="3" name="Platshållare för text 2">
            <a:extLst>
              <a:ext uri="{FF2B5EF4-FFF2-40B4-BE49-F238E27FC236}">
                <a16:creationId xmlns:a16="http://schemas.microsoft.com/office/drawing/2014/main" id="{C0A278B8-1C81-A7E7-275B-E6226BC1F4DD}"/>
              </a:ext>
            </a:extLst>
          </p:cNvPr>
          <p:cNvSpPr>
            <a:spLocks noGrp="1"/>
          </p:cNvSpPr>
          <p:nvPr>
            <p:ph type="body" idx="1"/>
          </p:nvPr>
        </p:nvSpPr>
        <p:spPr/>
        <p:txBody>
          <a:bodyPr/>
          <a:lstStyle/>
          <a:p>
            <a:endParaRPr lang="sv-SE" dirty="0"/>
          </a:p>
        </p:txBody>
      </p:sp>
      <p:sp>
        <p:nvSpPr>
          <p:cNvPr id="5" name="Moln 4">
            <a:extLst>
              <a:ext uri="{FF2B5EF4-FFF2-40B4-BE49-F238E27FC236}">
                <a16:creationId xmlns:a16="http://schemas.microsoft.com/office/drawing/2014/main" id="{7FE6500A-C630-1E30-345D-BB9ABAC17CF6}"/>
              </a:ext>
            </a:extLst>
          </p:cNvPr>
          <p:cNvSpPr/>
          <p:nvPr/>
        </p:nvSpPr>
        <p:spPr>
          <a:xfrm>
            <a:off x="1984248" y="1979230"/>
            <a:ext cx="2560320" cy="98342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Allmänna bestämmelser</a:t>
            </a:r>
          </a:p>
        </p:txBody>
      </p:sp>
      <p:sp>
        <p:nvSpPr>
          <p:cNvPr id="6" name="Moln 5">
            <a:extLst>
              <a:ext uri="{FF2B5EF4-FFF2-40B4-BE49-F238E27FC236}">
                <a16:creationId xmlns:a16="http://schemas.microsoft.com/office/drawing/2014/main" id="{49BA1E53-0494-BD6F-B1B7-F812E7D3D456}"/>
              </a:ext>
            </a:extLst>
          </p:cNvPr>
          <p:cNvSpPr/>
          <p:nvPr/>
        </p:nvSpPr>
        <p:spPr>
          <a:xfrm>
            <a:off x="6527597" y="4846673"/>
            <a:ext cx="2956560" cy="98394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Lagen om offentlig anställning</a:t>
            </a:r>
          </a:p>
        </p:txBody>
      </p:sp>
      <p:sp>
        <p:nvSpPr>
          <p:cNvPr id="7" name="Moln 6">
            <a:extLst>
              <a:ext uri="{FF2B5EF4-FFF2-40B4-BE49-F238E27FC236}">
                <a16:creationId xmlns:a16="http://schemas.microsoft.com/office/drawing/2014/main" id="{53D39686-D4C1-EED4-F8D8-8B0A13589C34}"/>
              </a:ext>
            </a:extLst>
          </p:cNvPr>
          <p:cNvSpPr/>
          <p:nvPr/>
        </p:nvSpPr>
        <p:spPr>
          <a:xfrm>
            <a:off x="4504024" y="1741137"/>
            <a:ext cx="1691640" cy="7772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Sjuklönelagen</a:t>
            </a:r>
          </a:p>
        </p:txBody>
      </p:sp>
      <p:sp>
        <p:nvSpPr>
          <p:cNvPr id="8" name="Moln 7">
            <a:extLst>
              <a:ext uri="{FF2B5EF4-FFF2-40B4-BE49-F238E27FC236}">
                <a16:creationId xmlns:a16="http://schemas.microsoft.com/office/drawing/2014/main" id="{CFEE5790-02C4-8655-C496-2E4EB683F2A6}"/>
              </a:ext>
            </a:extLst>
          </p:cNvPr>
          <p:cNvSpPr/>
          <p:nvPr/>
        </p:nvSpPr>
        <p:spPr>
          <a:xfrm>
            <a:off x="5801868" y="4069433"/>
            <a:ext cx="2403348" cy="7772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Föräldraledig-hetslagen</a:t>
            </a:r>
          </a:p>
        </p:txBody>
      </p:sp>
      <p:sp>
        <p:nvSpPr>
          <p:cNvPr id="9" name="Moln 8">
            <a:extLst>
              <a:ext uri="{FF2B5EF4-FFF2-40B4-BE49-F238E27FC236}">
                <a16:creationId xmlns:a16="http://schemas.microsoft.com/office/drawing/2014/main" id="{72B82323-F92C-C5BD-1586-70DBE3C4DDB3}"/>
              </a:ext>
            </a:extLst>
          </p:cNvPr>
          <p:cNvSpPr/>
          <p:nvPr/>
        </p:nvSpPr>
        <p:spPr>
          <a:xfrm>
            <a:off x="8710360" y="4039456"/>
            <a:ext cx="2692207" cy="7772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Diskriminerings-lagen</a:t>
            </a:r>
          </a:p>
        </p:txBody>
      </p:sp>
      <p:sp>
        <p:nvSpPr>
          <p:cNvPr id="10" name="Moln 9">
            <a:extLst>
              <a:ext uri="{FF2B5EF4-FFF2-40B4-BE49-F238E27FC236}">
                <a16:creationId xmlns:a16="http://schemas.microsoft.com/office/drawing/2014/main" id="{F88B0482-A0F3-3E3B-920E-6858DBE68778}"/>
              </a:ext>
            </a:extLst>
          </p:cNvPr>
          <p:cNvSpPr/>
          <p:nvPr/>
        </p:nvSpPr>
        <p:spPr>
          <a:xfrm>
            <a:off x="6094476" y="3055509"/>
            <a:ext cx="1691640" cy="7772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LAS</a:t>
            </a:r>
          </a:p>
        </p:txBody>
      </p:sp>
      <p:sp>
        <p:nvSpPr>
          <p:cNvPr id="11" name="Moln 10">
            <a:extLst>
              <a:ext uri="{FF2B5EF4-FFF2-40B4-BE49-F238E27FC236}">
                <a16:creationId xmlns:a16="http://schemas.microsoft.com/office/drawing/2014/main" id="{0832E712-21CC-039B-C97C-66D1482D72D0}"/>
              </a:ext>
            </a:extLst>
          </p:cNvPr>
          <p:cNvSpPr/>
          <p:nvPr/>
        </p:nvSpPr>
        <p:spPr>
          <a:xfrm>
            <a:off x="6094476" y="1862460"/>
            <a:ext cx="1691640" cy="7772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Arbets-tidslagen</a:t>
            </a:r>
          </a:p>
        </p:txBody>
      </p:sp>
      <p:sp>
        <p:nvSpPr>
          <p:cNvPr id="12" name="Moln 11">
            <a:extLst>
              <a:ext uri="{FF2B5EF4-FFF2-40B4-BE49-F238E27FC236}">
                <a16:creationId xmlns:a16="http://schemas.microsoft.com/office/drawing/2014/main" id="{6855EED7-BF4C-08E9-F67B-186C7667B8D4}"/>
              </a:ext>
            </a:extLst>
          </p:cNvPr>
          <p:cNvSpPr/>
          <p:nvPr/>
        </p:nvSpPr>
        <p:spPr>
          <a:xfrm>
            <a:off x="8183880" y="3055509"/>
            <a:ext cx="1691640" cy="7772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AML</a:t>
            </a:r>
          </a:p>
        </p:txBody>
      </p:sp>
      <p:sp>
        <p:nvSpPr>
          <p:cNvPr id="13" name="Moln 12">
            <a:extLst>
              <a:ext uri="{FF2B5EF4-FFF2-40B4-BE49-F238E27FC236}">
                <a16:creationId xmlns:a16="http://schemas.microsoft.com/office/drawing/2014/main" id="{3C4FE6A0-A1E2-C6F5-C29F-FC6375FA460E}"/>
              </a:ext>
            </a:extLst>
          </p:cNvPr>
          <p:cNvSpPr/>
          <p:nvPr/>
        </p:nvSpPr>
        <p:spPr>
          <a:xfrm>
            <a:off x="8205216" y="1860870"/>
            <a:ext cx="1691640" cy="7772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MBL</a:t>
            </a:r>
          </a:p>
        </p:txBody>
      </p:sp>
      <p:sp>
        <p:nvSpPr>
          <p:cNvPr id="14" name="Moln 13">
            <a:extLst>
              <a:ext uri="{FF2B5EF4-FFF2-40B4-BE49-F238E27FC236}">
                <a16:creationId xmlns:a16="http://schemas.microsoft.com/office/drawing/2014/main" id="{02AC5900-A0EA-F993-DE8A-A5649C337626}"/>
              </a:ext>
            </a:extLst>
          </p:cNvPr>
          <p:cNvSpPr/>
          <p:nvPr/>
        </p:nvSpPr>
        <p:spPr>
          <a:xfrm>
            <a:off x="4407567" y="2518377"/>
            <a:ext cx="1691640" cy="87241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Studie-ledighetslagen</a:t>
            </a:r>
          </a:p>
        </p:txBody>
      </p:sp>
      <p:sp>
        <p:nvSpPr>
          <p:cNvPr id="15" name="Moln 14">
            <a:extLst>
              <a:ext uri="{FF2B5EF4-FFF2-40B4-BE49-F238E27FC236}">
                <a16:creationId xmlns:a16="http://schemas.microsoft.com/office/drawing/2014/main" id="{A9C2BC4D-CD58-E8D0-2EA0-DB65A5569050}"/>
              </a:ext>
            </a:extLst>
          </p:cNvPr>
          <p:cNvSpPr/>
          <p:nvPr/>
        </p:nvSpPr>
        <p:spPr>
          <a:xfrm>
            <a:off x="1632363" y="3114689"/>
            <a:ext cx="1691640" cy="7772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Skol-lagen</a:t>
            </a:r>
          </a:p>
        </p:txBody>
      </p:sp>
      <p:sp>
        <p:nvSpPr>
          <p:cNvPr id="16" name="Moln 15">
            <a:extLst>
              <a:ext uri="{FF2B5EF4-FFF2-40B4-BE49-F238E27FC236}">
                <a16:creationId xmlns:a16="http://schemas.microsoft.com/office/drawing/2014/main" id="{01B417FA-8F5C-719A-54ED-9E1626A234A2}"/>
              </a:ext>
            </a:extLst>
          </p:cNvPr>
          <p:cNvSpPr/>
          <p:nvPr/>
        </p:nvSpPr>
        <p:spPr>
          <a:xfrm>
            <a:off x="2959450" y="3519748"/>
            <a:ext cx="3089148" cy="79016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Social-försäkringsbalken</a:t>
            </a:r>
          </a:p>
        </p:txBody>
      </p:sp>
      <p:sp>
        <p:nvSpPr>
          <p:cNvPr id="17" name="Moln 16">
            <a:extLst>
              <a:ext uri="{FF2B5EF4-FFF2-40B4-BE49-F238E27FC236}">
                <a16:creationId xmlns:a16="http://schemas.microsoft.com/office/drawing/2014/main" id="{067CFA8E-410F-3392-734E-1E0C56A2854D}"/>
              </a:ext>
            </a:extLst>
          </p:cNvPr>
          <p:cNvSpPr/>
          <p:nvPr/>
        </p:nvSpPr>
        <p:spPr>
          <a:xfrm>
            <a:off x="1706880" y="4562201"/>
            <a:ext cx="1784604" cy="7772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Semesterlagen</a:t>
            </a:r>
          </a:p>
        </p:txBody>
      </p:sp>
      <p:sp>
        <p:nvSpPr>
          <p:cNvPr id="18" name="Moln 17">
            <a:extLst>
              <a:ext uri="{FF2B5EF4-FFF2-40B4-BE49-F238E27FC236}">
                <a16:creationId xmlns:a16="http://schemas.microsoft.com/office/drawing/2014/main" id="{DE07D5A5-166D-C5B8-B046-F9AACDAFFD97}"/>
              </a:ext>
            </a:extLst>
          </p:cNvPr>
          <p:cNvSpPr/>
          <p:nvPr/>
        </p:nvSpPr>
        <p:spPr>
          <a:xfrm>
            <a:off x="3851148" y="4714968"/>
            <a:ext cx="1691640" cy="7772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Registerkontroll</a:t>
            </a:r>
          </a:p>
        </p:txBody>
      </p:sp>
      <p:sp>
        <p:nvSpPr>
          <p:cNvPr id="19" name="Moln 18">
            <a:extLst>
              <a:ext uri="{FF2B5EF4-FFF2-40B4-BE49-F238E27FC236}">
                <a16:creationId xmlns:a16="http://schemas.microsoft.com/office/drawing/2014/main" id="{E80DFD27-1147-4C7B-DF16-BCD76C64AAC2}"/>
              </a:ext>
            </a:extLst>
          </p:cNvPr>
          <p:cNvSpPr/>
          <p:nvPr/>
        </p:nvSpPr>
        <p:spPr>
          <a:xfrm>
            <a:off x="3117507" y="5584480"/>
            <a:ext cx="1691640" cy="84425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Lokala kollektivavtal</a:t>
            </a:r>
          </a:p>
        </p:txBody>
      </p:sp>
      <p:sp>
        <p:nvSpPr>
          <p:cNvPr id="20" name="Moln 19">
            <a:extLst>
              <a:ext uri="{FF2B5EF4-FFF2-40B4-BE49-F238E27FC236}">
                <a16:creationId xmlns:a16="http://schemas.microsoft.com/office/drawing/2014/main" id="{81B75A3C-E219-AF1F-575E-7FD5D60739EC}"/>
              </a:ext>
            </a:extLst>
          </p:cNvPr>
          <p:cNvSpPr/>
          <p:nvPr/>
        </p:nvSpPr>
        <p:spPr>
          <a:xfrm>
            <a:off x="5349844" y="5708652"/>
            <a:ext cx="1691640" cy="7772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Med mera…..</a:t>
            </a:r>
          </a:p>
        </p:txBody>
      </p:sp>
    </p:spTree>
    <p:extLst>
      <p:ext uri="{BB962C8B-B14F-4D97-AF65-F5344CB8AC3E}">
        <p14:creationId xmlns:p14="http://schemas.microsoft.com/office/powerpoint/2010/main" val="1463765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84F95E-431F-24DB-3327-B38927B804B2}"/>
              </a:ext>
            </a:extLst>
          </p:cNvPr>
          <p:cNvSpPr>
            <a:spLocks noGrp="1"/>
          </p:cNvSpPr>
          <p:nvPr>
            <p:ph type="title"/>
          </p:nvPr>
        </p:nvSpPr>
        <p:spPr/>
        <p:txBody>
          <a:bodyPr>
            <a:normAutofit fontScale="90000"/>
          </a:bodyPr>
          <a:lstStyle/>
          <a:p>
            <a:r>
              <a:rPr lang="sv-SE" dirty="0"/>
              <a:t>SKR har många tips till dig som förtroendevald!</a:t>
            </a:r>
          </a:p>
        </p:txBody>
      </p:sp>
      <p:sp>
        <p:nvSpPr>
          <p:cNvPr id="3" name="Platshållare för text 2">
            <a:extLst>
              <a:ext uri="{FF2B5EF4-FFF2-40B4-BE49-F238E27FC236}">
                <a16:creationId xmlns:a16="http://schemas.microsoft.com/office/drawing/2014/main" id="{27F8B076-B75E-54EA-3486-411B396B6F8D}"/>
              </a:ext>
            </a:extLst>
          </p:cNvPr>
          <p:cNvSpPr>
            <a:spLocks noGrp="1"/>
          </p:cNvSpPr>
          <p:nvPr>
            <p:ph type="body" idx="1"/>
          </p:nvPr>
        </p:nvSpPr>
        <p:spPr/>
        <p:txBody>
          <a:bodyPr/>
          <a:lstStyle/>
          <a:p>
            <a:r>
              <a:rPr lang="sv-SE" dirty="0">
                <a:hlinkClick r:id="rId2"/>
              </a:rPr>
              <a:t>Förtroendevalda, stöd, utbildning | SKR</a:t>
            </a:r>
            <a:endParaRPr lang="sv-SE" dirty="0"/>
          </a:p>
        </p:txBody>
      </p:sp>
      <p:pic>
        <p:nvPicPr>
          <p:cNvPr id="3076" name="Picture 4" descr="Folkvald - om uppdraget som ledamot i fullmäktige">
            <a:extLst>
              <a:ext uri="{FF2B5EF4-FFF2-40B4-BE49-F238E27FC236}">
                <a16:creationId xmlns:a16="http://schemas.microsoft.com/office/drawing/2014/main" id="{C6EB8955-7899-80CE-6EC2-1C5A7EF8C0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8915" y="2329900"/>
            <a:ext cx="1992475" cy="293292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DF733BE0-D965-76D3-AB76-128FA3404E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6764" y="2329900"/>
            <a:ext cx="2597928" cy="193001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961F5878-B18F-233B-30D1-BBFBEF9777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0066" y="2329900"/>
            <a:ext cx="2180469" cy="307171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FB9A5428-97CA-2AD3-9119-48A79681E4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6764" y="4345556"/>
            <a:ext cx="2572733" cy="183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08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Arbetsgivarrollen</a:t>
            </a:r>
          </a:p>
        </p:txBody>
      </p:sp>
      <p:sp>
        <p:nvSpPr>
          <p:cNvPr id="3" name="Underrubrik 2"/>
          <p:cNvSpPr>
            <a:spLocks noGrp="1"/>
          </p:cNvSpPr>
          <p:nvPr>
            <p:ph type="subTitle" idx="1"/>
          </p:nvPr>
        </p:nvSpPr>
        <p:spPr>
          <a:xfrm>
            <a:off x="1405345" y="1929617"/>
            <a:ext cx="9144000" cy="2998766"/>
          </a:xfrm>
        </p:spPr>
        <p:txBody>
          <a:bodyPr/>
          <a:lstStyle/>
          <a:p>
            <a:pPr marL="457200" indent="-457200">
              <a:buFont typeface="Arial" panose="020B0604020202020204" pitchFamily="34" charset="0"/>
              <a:buChar char="•"/>
            </a:pPr>
            <a:r>
              <a:rPr lang="sv-SE" b="0" i="0" dirty="0">
                <a:solidFill>
                  <a:srgbClr val="000000"/>
                </a:solidFill>
                <a:effectLst/>
                <a:latin typeface="+mj-lt"/>
              </a:rPr>
              <a:t>Som förtroendevald har du det yttersta ansvaret för hur kommunen uppträder som arbetsgivare</a:t>
            </a:r>
          </a:p>
          <a:p>
            <a:pPr marL="457200" indent="-457200">
              <a:buFont typeface="Arial" panose="020B0604020202020204" pitchFamily="34" charset="0"/>
              <a:buChar char="•"/>
            </a:pPr>
            <a:r>
              <a:rPr lang="sv-SE" dirty="0">
                <a:solidFill>
                  <a:srgbClr val="000000"/>
                </a:solidFill>
                <a:latin typeface="+mj-lt"/>
              </a:rPr>
              <a:t>KS har delegerat arbetsgivarfrågorna till KSAU</a:t>
            </a:r>
            <a:endParaRPr lang="sv-SE" dirty="0">
              <a:latin typeface="+mj-lt"/>
            </a:endParaRPr>
          </a:p>
        </p:txBody>
      </p:sp>
      <p:pic>
        <p:nvPicPr>
          <p:cNvPr id="5122" name="Picture 2" descr="Arbetsgivarfrågor– nummer 15, 2020">
            <a:extLst>
              <a:ext uri="{FF2B5EF4-FFF2-40B4-BE49-F238E27FC236}">
                <a16:creationId xmlns:a16="http://schemas.microsoft.com/office/drawing/2014/main" id="{49F4DF9B-91A9-E330-457D-3C81B3401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2285" y="3816313"/>
            <a:ext cx="3424805" cy="1712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735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79BD41-E196-BB40-0C5E-9C802D501653}"/>
              </a:ext>
            </a:extLst>
          </p:cNvPr>
          <p:cNvSpPr>
            <a:spLocks noGrp="1"/>
          </p:cNvSpPr>
          <p:nvPr>
            <p:ph type="title"/>
          </p:nvPr>
        </p:nvSpPr>
        <p:spPr/>
        <p:txBody>
          <a:bodyPr>
            <a:normAutofit fontScale="90000"/>
          </a:bodyPr>
          <a:lstStyle/>
          <a:p>
            <a:r>
              <a:rPr lang="sv-SE" dirty="0"/>
              <a:t>Det arbetsgivarpolitiska programmet</a:t>
            </a:r>
          </a:p>
        </p:txBody>
      </p:sp>
      <p:sp>
        <p:nvSpPr>
          <p:cNvPr id="3" name="Platshållare för text 2">
            <a:extLst>
              <a:ext uri="{FF2B5EF4-FFF2-40B4-BE49-F238E27FC236}">
                <a16:creationId xmlns:a16="http://schemas.microsoft.com/office/drawing/2014/main" id="{26767969-AD9F-64DD-84A4-3E0DB436F991}"/>
              </a:ext>
            </a:extLst>
          </p:cNvPr>
          <p:cNvSpPr>
            <a:spLocks noGrp="1"/>
          </p:cNvSpPr>
          <p:nvPr>
            <p:ph type="body" idx="1"/>
          </p:nvPr>
        </p:nvSpPr>
        <p:spPr/>
        <p:txBody>
          <a:bodyPr/>
          <a:lstStyle/>
          <a:p>
            <a:endParaRPr lang="sv-SE" dirty="0"/>
          </a:p>
        </p:txBody>
      </p:sp>
      <p:sp>
        <p:nvSpPr>
          <p:cNvPr id="6" name="Moln 5">
            <a:extLst>
              <a:ext uri="{FF2B5EF4-FFF2-40B4-BE49-F238E27FC236}">
                <a16:creationId xmlns:a16="http://schemas.microsoft.com/office/drawing/2014/main" id="{59B11957-86B7-C67A-3056-3B1ACFE8735E}"/>
              </a:ext>
            </a:extLst>
          </p:cNvPr>
          <p:cNvSpPr/>
          <p:nvPr/>
        </p:nvSpPr>
        <p:spPr>
          <a:xfrm>
            <a:off x="8036339" y="2885469"/>
            <a:ext cx="3493008" cy="159105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Arbetsmiljö och hälsa</a:t>
            </a:r>
          </a:p>
        </p:txBody>
      </p:sp>
      <p:sp>
        <p:nvSpPr>
          <p:cNvPr id="7" name="Moln 6">
            <a:extLst>
              <a:ext uri="{FF2B5EF4-FFF2-40B4-BE49-F238E27FC236}">
                <a16:creationId xmlns:a16="http://schemas.microsoft.com/office/drawing/2014/main" id="{22351BE3-49F6-B91D-33FF-D543FBB67533}"/>
              </a:ext>
            </a:extLst>
          </p:cNvPr>
          <p:cNvSpPr/>
          <p:nvPr/>
        </p:nvSpPr>
        <p:spPr>
          <a:xfrm>
            <a:off x="481942" y="3342307"/>
            <a:ext cx="3493008" cy="159105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Lön</a:t>
            </a:r>
          </a:p>
        </p:txBody>
      </p:sp>
      <p:sp>
        <p:nvSpPr>
          <p:cNvPr id="8" name="Moln 7">
            <a:extLst>
              <a:ext uri="{FF2B5EF4-FFF2-40B4-BE49-F238E27FC236}">
                <a16:creationId xmlns:a16="http://schemas.microsoft.com/office/drawing/2014/main" id="{5637F4D6-2977-2074-BD82-46AD19EEB26D}"/>
              </a:ext>
            </a:extLst>
          </p:cNvPr>
          <p:cNvSpPr/>
          <p:nvPr/>
        </p:nvSpPr>
        <p:spPr>
          <a:xfrm>
            <a:off x="5197836" y="1662057"/>
            <a:ext cx="3493008" cy="159105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Mångfald och jämställdhet</a:t>
            </a:r>
          </a:p>
        </p:txBody>
      </p:sp>
      <p:sp>
        <p:nvSpPr>
          <p:cNvPr id="9" name="Moln 8">
            <a:extLst>
              <a:ext uri="{FF2B5EF4-FFF2-40B4-BE49-F238E27FC236}">
                <a16:creationId xmlns:a16="http://schemas.microsoft.com/office/drawing/2014/main" id="{D1DE4DDF-7A38-4A1F-5FC4-973E1A035944}"/>
              </a:ext>
            </a:extLst>
          </p:cNvPr>
          <p:cNvSpPr/>
          <p:nvPr/>
        </p:nvSpPr>
        <p:spPr>
          <a:xfrm>
            <a:off x="2646306" y="5027388"/>
            <a:ext cx="3740597" cy="159105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Kompetensförsörjning</a:t>
            </a:r>
          </a:p>
        </p:txBody>
      </p:sp>
      <p:sp>
        <p:nvSpPr>
          <p:cNvPr id="10" name="Moln 9">
            <a:extLst>
              <a:ext uri="{FF2B5EF4-FFF2-40B4-BE49-F238E27FC236}">
                <a16:creationId xmlns:a16="http://schemas.microsoft.com/office/drawing/2014/main" id="{A267DA53-CBE0-855D-F445-DFE522922B57}"/>
              </a:ext>
            </a:extLst>
          </p:cNvPr>
          <p:cNvSpPr/>
          <p:nvPr/>
        </p:nvSpPr>
        <p:spPr>
          <a:xfrm>
            <a:off x="1013777" y="1501249"/>
            <a:ext cx="3493008" cy="159105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Medarbetarskap</a:t>
            </a:r>
          </a:p>
        </p:txBody>
      </p:sp>
      <p:sp>
        <p:nvSpPr>
          <p:cNvPr id="11" name="Moln 10">
            <a:extLst>
              <a:ext uri="{FF2B5EF4-FFF2-40B4-BE49-F238E27FC236}">
                <a16:creationId xmlns:a16="http://schemas.microsoft.com/office/drawing/2014/main" id="{49D06AED-FAED-8D98-ACD7-12DE4CC181DC}"/>
              </a:ext>
            </a:extLst>
          </p:cNvPr>
          <p:cNvSpPr/>
          <p:nvPr/>
        </p:nvSpPr>
        <p:spPr>
          <a:xfrm>
            <a:off x="4592004" y="3429000"/>
            <a:ext cx="3493008" cy="159105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Ledarskap</a:t>
            </a:r>
          </a:p>
        </p:txBody>
      </p:sp>
    </p:spTree>
    <p:extLst>
      <p:ext uri="{BB962C8B-B14F-4D97-AF65-F5344CB8AC3E}">
        <p14:creationId xmlns:p14="http://schemas.microsoft.com/office/powerpoint/2010/main" val="463536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5876E7-29B9-4598-A37A-EDB6A98683D7}"/>
              </a:ext>
            </a:extLst>
          </p:cNvPr>
          <p:cNvSpPr>
            <a:spLocks noGrp="1"/>
          </p:cNvSpPr>
          <p:nvPr>
            <p:ph type="title"/>
          </p:nvPr>
        </p:nvSpPr>
        <p:spPr/>
        <p:txBody>
          <a:bodyPr/>
          <a:lstStyle/>
          <a:p>
            <a:r>
              <a:rPr lang="sv-SE" dirty="0"/>
              <a:t>Arbetsmiljö och hälsa</a:t>
            </a:r>
          </a:p>
        </p:txBody>
      </p:sp>
      <p:sp>
        <p:nvSpPr>
          <p:cNvPr id="3" name="Platshållare för text 2">
            <a:extLst>
              <a:ext uri="{FF2B5EF4-FFF2-40B4-BE49-F238E27FC236}">
                <a16:creationId xmlns:a16="http://schemas.microsoft.com/office/drawing/2014/main" id="{6F94C9C7-4437-C13A-CD43-6AD0F4506DF6}"/>
              </a:ext>
            </a:extLst>
          </p:cNvPr>
          <p:cNvSpPr>
            <a:spLocks noGrp="1"/>
          </p:cNvSpPr>
          <p:nvPr>
            <p:ph type="body" idx="1"/>
          </p:nvPr>
        </p:nvSpPr>
        <p:spPr/>
        <p:txBody>
          <a:bodyPr/>
          <a:lstStyle/>
          <a:p>
            <a:pPr marL="457200" indent="-457200">
              <a:buFont typeface="Arial" panose="020B0604020202020204" pitchFamily="34" charset="0"/>
              <a:buChar char="•"/>
            </a:pPr>
            <a:r>
              <a:rPr lang="sv-SE" sz="2600" dirty="0"/>
              <a:t>Arbetsmiljön ur fler perspektiv, fysisk, organisatorisk och psykosocial</a:t>
            </a:r>
          </a:p>
          <a:p>
            <a:pPr marL="457200" indent="-457200">
              <a:buFont typeface="Arial" panose="020B0604020202020204" pitchFamily="34" charset="0"/>
              <a:buChar char="•"/>
            </a:pPr>
            <a:r>
              <a:rPr lang="sv-SE" sz="2600" dirty="0"/>
              <a:t>Rutiner för hur vi arbetar med det systematiska arbetsmiljöarbetet</a:t>
            </a:r>
          </a:p>
          <a:p>
            <a:pPr marL="457200" indent="-457200">
              <a:buFont typeface="Arial" panose="020B0604020202020204" pitchFamily="34" charset="0"/>
              <a:buChar char="•"/>
            </a:pPr>
            <a:r>
              <a:rPr lang="sv-SE" sz="2600" dirty="0"/>
              <a:t>En god samverkan med de fackliga organisationerna i arbetet</a:t>
            </a:r>
          </a:p>
          <a:p>
            <a:pPr marL="457200" indent="-457200">
              <a:buFont typeface="Arial" panose="020B0604020202020204" pitchFamily="34" charset="0"/>
              <a:buChar char="•"/>
            </a:pPr>
            <a:r>
              <a:rPr lang="sv-SE" sz="2600" dirty="0"/>
              <a:t>Arbetsmiljö och hälsa är allas ansvar</a:t>
            </a:r>
          </a:p>
          <a:p>
            <a:pPr marL="457200" indent="-457200">
              <a:buFont typeface="Arial" panose="020B0604020202020204" pitchFamily="34" charset="0"/>
              <a:buChar char="•"/>
            </a:pPr>
            <a:r>
              <a:rPr lang="sv-SE" sz="2600" dirty="0"/>
              <a:t>Vi är varandras arbetsmiljö</a:t>
            </a:r>
          </a:p>
          <a:p>
            <a:pPr marL="457200" indent="-457200">
              <a:buFont typeface="Arial" panose="020B0604020202020204" pitchFamily="34" charset="0"/>
              <a:buChar char="•"/>
            </a:pPr>
            <a:r>
              <a:rPr lang="sv-SE" sz="2600" dirty="0"/>
              <a:t>Medarbetarenkät</a:t>
            </a:r>
          </a:p>
          <a:p>
            <a:pPr marL="457200" indent="-457200">
              <a:buFont typeface="Arial" panose="020B0604020202020204" pitchFamily="34" charset="0"/>
              <a:buChar char="•"/>
            </a:pPr>
            <a:r>
              <a:rPr lang="sv-SE" sz="2600" dirty="0"/>
              <a:t>Den röda tråden</a:t>
            </a:r>
          </a:p>
        </p:txBody>
      </p:sp>
      <p:pic>
        <p:nvPicPr>
          <p:cNvPr id="1026" name="Picture 2" descr="OSA och systematiskt arbetsmiljöarbete – OSA-kollen">
            <a:extLst>
              <a:ext uri="{FF2B5EF4-FFF2-40B4-BE49-F238E27FC236}">
                <a16:creationId xmlns:a16="http://schemas.microsoft.com/office/drawing/2014/main" id="{97D3C180-22D2-D59F-7720-F1C51592D6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4517" y="3808188"/>
            <a:ext cx="224790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49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638554" y="464757"/>
            <a:ext cx="8286750" cy="1287462"/>
          </a:xfrm>
        </p:spPr>
        <p:txBody>
          <a:bodyPr>
            <a:normAutofit fontScale="90000"/>
          </a:bodyPr>
          <a:lstStyle/>
          <a:p>
            <a:pPr>
              <a:defRPr/>
            </a:pPr>
            <a:r>
              <a:rPr lang="sv-SE" dirty="0">
                <a:solidFill>
                  <a:srgbClr val="C00000"/>
                </a:solidFill>
                <a:latin typeface="Arial Black" panose="020B0A04020102020204" pitchFamily="34" charset="0"/>
              </a:rPr>
              <a:t>Den röda tråden </a:t>
            </a:r>
            <a:br>
              <a:rPr lang="sv-SE" dirty="0"/>
            </a:br>
            <a:r>
              <a:rPr lang="sv-SE" sz="2700" dirty="0"/>
              <a:t>- </a:t>
            </a:r>
            <a:r>
              <a:rPr lang="sv-SE" sz="2200" dirty="0"/>
              <a:t>en process för medarbetarplan och uppföljning i Bollebygds kommun</a:t>
            </a:r>
          </a:p>
        </p:txBody>
      </p:sp>
      <p:pic>
        <p:nvPicPr>
          <p:cNvPr id="4" name="Bildobjekt 3"/>
          <p:cNvPicPr>
            <a:picLocks noChangeAspect="1"/>
          </p:cNvPicPr>
          <p:nvPr/>
        </p:nvPicPr>
        <p:blipFill>
          <a:blip r:embed="rId3"/>
          <a:stretch>
            <a:fillRect/>
          </a:stretch>
        </p:blipFill>
        <p:spPr>
          <a:xfrm>
            <a:off x="1207652" y="2001045"/>
            <a:ext cx="4276725" cy="1066800"/>
          </a:xfrm>
          <a:prstGeom prst="rect">
            <a:avLst/>
          </a:prstGeom>
        </p:spPr>
      </p:pic>
      <p:graphicFrame>
        <p:nvGraphicFramePr>
          <p:cNvPr id="3" name="Platshållare för innehåll 3">
            <a:extLst>
              <a:ext uri="{FF2B5EF4-FFF2-40B4-BE49-F238E27FC236}">
                <a16:creationId xmlns:a16="http://schemas.microsoft.com/office/drawing/2014/main" id="{A9C82824-1F26-09A2-735B-45F9B6310E4C}"/>
              </a:ext>
            </a:extLst>
          </p:cNvPr>
          <p:cNvGraphicFramePr>
            <a:graphicFrameLocks/>
          </p:cNvGraphicFramePr>
          <p:nvPr>
            <p:extLst>
              <p:ext uri="{D42A27DB-BD31-4B8C-83A1-F6EECF244321}">
                <p14:modId xmlns:p14="http://schemas.microsoft.com/office/powerpoint/2010/main" val="2586956886"/>
              </p:ext>
            </p:extLst>
          </p:nvPr>
        </p:nvGraphicFramePr>
        <p:xfrm>
          <a:off x="5666232" y="2338263"/>
          <a:ext cx="6001511" cy="36053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89528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26042C0-4DFB-7B35-B522-7BF77798E7B6}"/>
              </a:ext>
            </a:extLst>
          </p:cNvPr>
          <p:cNvPicPr>
            <a:picLocks noChangeAspect="1"/>
          </p:cNvPicPr>
          <p:nvPr/>
        </p:nvPicPr>
        <p:blipFill>
          <a:blip r:embed="rId2"/>
          <a:stretch>
            <a:fillRect/>
          </a:stretch>
        </p:blipFill>
        <p:spPr>
          <a:xfrm>
            <a:off x="9521205" y="2051240"/>
            <a:ext cx="2670795" cy="3183490"/>
          </a:xfrm>
          <a:prstGeom prst="rect">
            <a:avLst/>
          </a:prstGeom>
        </p:spPr>
      </p:pic>
      <p:sp>
        <p:nvSpPr>
          <p:cNvPr id="2" name="Rubrik 1">
            <a:extLst>
              <a:ext uri="{FF2B5EF4-FFF2-40B4-BE49-F238E27FC236}">
                <a16:creationId xmlns:a16="http://schemas.microsoft.com/office/drawing/2014/main" id="{39A9ED98-3696-3D80-2061-173E3F4B6C9E}"/>
              </a:ext>
            </a:extLst>
          </p:cNvPr>
          <p:cNvSpPr>
            <a:spLocks noGrp="1"/>
          </p:cNvSpPr>
          <p:nvPr>
            <p:ph type="title"/>
          </p:nvPr>
        </p:nvSpPr>
        <p:spPr/>
        <p:txBody>
          <a:bodyPr>
            <a:noAutofit/>
          </a:bodyPr>
          <a:lstStyle/>
          <a:p>
            <a:r>
              <a:rPr lang="sv-SE" sz="4000" dirty="0"/>
              <a:t>Förtroendevaldas arbetsgivaransvar för arbetsmiljön</a:t>
            </a:r>
          </a:p>
        </p:txBody>
      </p:sp>
      <p:sp>
        <p:nvSpPr>
          <p:cNvPr id="3" name="Platshållare för text 2">
            <a:extLst>
              <a:ext uri="{FF2B5EF4-FFF2-40B4-BE49-F238E27FC236}">
                <a16:creationId xmlns:a16="http://schemas.microsoft.com/office/drawing/2014/main" id="{C80920C9-6E24-DEFD-209A-930860C2B41E}"/>
              </a:ext>
            </a:extLst>
          </p:cNvPr>
          <p:cNvSpPr>
            <a:spLocks noGrp="1"/>
          </p:cNvSpPr>
          <p:nvPr>
            <p:ph type="body" idx="1"/>
          </p:nvPr>
        </p:nvSpPr>
        <p:spPr>
          <a:xfrm>
            <a:off x="1415916" y="1562431"/>
            <a:ext cx="9702801" cy="3464957"/>
          </a:xfrm>
        </p:spPr>
        <p:txBody>
          <a:bodyPr/>
          <a:lstStyle/>
          <a:p>
            <a:pPr algn="l"/>
            <a:r>
              <a:rPr lang="sv-SE" sz="1800" b="0" i="0" dirty="0">
                <a:solidFill>
                  <a:srgbClr val="000000"/>
                </a:solidFill>
                <a:effectLst/>
              </a:rPr>
              <a:t>Kommunfullmäktige har det yttersta ansvaret för arbetsmiljön och fördelar arbetsmiljöuppgifterna till respektive nämnd som i sin tur fördelar arbetsmiljöuppgifterna i den organisatoriska strukturen</a:t>
            </a:r>
          </a:p>
          <a:p>
            <a:pPr marL="285750" indent="-285750" algn="l">
              <a:buFont typeface="Arial" panose="020B0604020202020204" pitchFamily="34" charset="0"/>
              <a:buChar char="•"/>
            </a:pPr>
            <a:r>
              <a:rPr lang="sv-SE" sz="1800" b="0" i="0" dirty="0">
                <a:solidFill>
                  <a:srgbClr val="000000"/>
                </a:solidFill>
                <a:effectLst/>
              </a:rPr>
              <a:t>Förvaltningschef</a:t>
            </a:r>
          </a:p>
          <a:p>
            <a:pPr marL="285750" indent="-285750" algn="l">
              <a:buFont typeface="Arial" panose="020B0604020202020204" pitchFamily="34" charset="0"/>
              <a:buChar char="•"/>
            </a:pPr>
            <a:r>
              <a:rPr lang="sv-SE" sz="1800" b="0" i="0" dirty="0">
                <a:solidFill>
                  <a:srgbClr val="000000"/>
                </a:solidFill>
                <a:effectLst/>
              </a:rPr>
              <a:t>(Verksamhetschef)</a:t>
            </a:r>
          </a:p>
          <a:p>
            <a:pPr marL="285750" indent="-285750" algn="l">
              <a:buFont typeface="Arial" panose="020B0604020202020204" pitchFamily="34" charset="0"/>
              <a:buChar char="•"/>
            </a:pPr>
            <a:r>
              <a:rPr lang="sv-SE" sz="1800" b="0" i="0" dirty="0">
                <a:solidFill>
                  <a:srgbClr val="000000"/>
                </a:solidFill>
                <a:effectLst/>
              </a:rPr>
              <a:t>Första linjens chef (exempelvis enhetschef eller rektor)</a:t>
            </a:r>
          </a:p>
          <a:p>
            <a:pPr algn="l"/>
            <a:endParaRPr lang="sv-SE" sz="1200" dirty="0">
              <a:solidFill>
                <a:srgbClr val="000000"/>
              </a:solidFill>
              <a:latin typeface="Open Sans" panose="020B0606030504020204" pitchFamily="34" charset="0"/>
            </a:endParaRPr>
          </a:p>
          <a:p>
            <a:pPr algn="l"/>
            <a:r>
              <a:rPr lang="sv-SE" sz="1800" b="0" i="0" dirty="0">
                <a:solidFill>
                  <a:srgbClr val="000000"/>
                </a:solidFill>
                <a:effectLst/>
              </a:rPr>
              <a:t>Fördelningen är nödvändig för att arbetet ska fungera i praktiken men nämnderna har fortfarande ett uppföljningsansvar. </a:t>
            </a:r>
          </a:p>
          <a:p>
            <a:pPr algn="l"/>
            <a:r>
              <a:rPr lang="sv-SE" sz="1800" b="0" i="0" dirty="0">
                <a:solidFill>
                  <a:srgbClr val="000000"/>
                </a:solidFill>
                <a:effectLst/>
              </a:rPr>
              <a:t>Att fördela arbetsmiljöuppgifter betyder inte att delegera ansvar. Det juridiska ansvaret för arbetsmiljön kan inte delegeras, utan det ligger ytterst hos </a:t>
            </a:r>
            <a:r>
              <a:rPr lang="sv-SE" sz="1800" dirty="0">
                <a:solidFill>
                  <a:srgbClr val="000000"/>
                </a:solidFill>
              </a:rPr>
              <a:t>kommunfullmäktige</a:t>
            </a:r>
            <a:r>
              <a:rPr lang="sv-SE" sz="1800" b="0" i="0" dirty="0">
                <a:solidFill>
                  <a:srgbClr val="000000"/>
                </a:solidFill>
                <a:effectLst/>
              </a:rPr>
              <a:t>. </a:t>
            </a:r>
          </a:p>
          <a:p>
            <a:pPr algn="l"/>
            <a:r>
              <a:rPr lang="sv-SE" sz="1800" b="0" i="0" dirty="0">
                <a:solidFill>
                  <a:srgbClr val="000000"/>
                </a:solidFill>
                <a:effectLst/>
              </a:rPr>
              <a:t>Den som inte kan utföra sina arbetsmiljöuppgifter på ett sätt som säkerställer en god arbetsmiljö, ska returnera uppgiften uppåt i organisationen.</a:t>
            </a:r>
          </a:p>
          <a:p>
            <a:endParaRPr lang="sv-SE" dirty="0"/>
          </a:p>
        </p:txBody>
      </p:sp>
    </p:spTree>
    <p:extLst>
      <p:ext uri="{BB962C8B-B14F-4D97-AF65-F5344CB8AC3E}">
        <p14:creationId xmlns:p14="http://schemas.microsoft.com/office/powerpoint/2010/main" val="705309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2A6B96-1E09-41D9-B056-EBEF62FFA754}"/>
              </a:ext>
            </a:extLst>
          </p:cNvPr>
          <p:cNvSpPr>
            <a:spLocks noGrp="1"/>
          </p:cNvSpPr>
          <p:nvPr>
            <p:ph type="title"/>
          </p:nvPr>
        </p:nvSpPr>
        <p:spPr/>
        <p:txBody>
          <a:bodyPr/>
          <a:lstStyle/>
          <a:p>
            <a:r>
              <a:rPr lang="sv-SE" dirty="0"/>
              <a:t>Här kan du läsa mer:</a:t>
            </a:r>
          </a:p>
        </p:txBody>
      </p:sp>
      <p:sp>
        <p:nvSpPr>
          <p:cNvPr id="3" name="Platshållare för text 2">
            <a:extLst>
              <a:ext uri="{FF2B5EF4-FFF2-40B4-BE49-F238E27FC236}">
                <a16:creationId xmlns:a16="http://schemas.microsoft.com/office/drawing/2014/main" id="{B770E412-1575-7C23-D576-06E269A40B5A}"/>
              </a:ext>
            </a:extLst>
          </p:cNvPr>
          <p:cNvSpPr>
            <a:spLocks noGrp="1"/>
          </p:cNvSpPr>
          <p:nvPr>
            <p:ph type="body" idx="1"/>
          </p:nvPr>
        </p:nvSpPr>
        <p:spPr>
          <a:xfrm>
            <a:off x="531846" y="1562432"/>
            <a:ext cx="6997958" cy="2328434"/>
          </a:xfrm>
        </p:spPr>
        <p:txBody>
          <a:bodyPr/>
          <a:lstStyle/>
          <a:p>
            <a:endParaRPr lang="sv-SE" dirty="0">
              <a:solidFill>
                <a:srgbClr val="000000"/>
              </a:solidFill>
              <a:latin typeface="Open Sans" panose="020B0606030504020204" pitchFamily="34" charset="0"/>
            </a:endParaRPr>
          </a:p>
          <a:p>
            <a:r>
              <a:rPr lang="sv-SE" b="0" i="0" dirty="0">
                <a:solidFill>
                  <a:srgbClr val="000000"/>
                </a:solidFill>
                <a:effectLst/>
              </a:rPr>
              <a:t>Det finns en skrift att ladda ned för förtroendevalda inom offentlig sektor som beskriver hur man kan arbeta för att säkerställa en god arbetsmiljö. Skrift för förtroendevalda om arbetsmiljö (</a:t>
            </a:r>
            <a:r>
              <a:rPr lang="sv-SE" b="0" i="0" u="sng" dirty="0">
                <a:solidFill>
                  <a:srgbClr val="23557D"/>
                </a:solidFill>
                <a:effectLst/>
                <a:hlinkClick r:id="rId2"/>
              </a:rPr>
              <a:t>Så klarar du arbetsmiljöansvaret | SKR</a:t>
            </a:r>
            <a:r>
              <a:rPr lang="sv-SE" b="0" i="0" dirty="0">
                <a:solidFill>
                  <a:srgbClr val="000000"/>
                </a:solidFill>
                <a:effectLst/>
              </a:rPr>
              <a:t>)</a:t>
            </a:r>
            <a:endParaRPr lang="sv-SE" dirty="0"/>
          </a:p>
        </p:txBody>
      </p:sp>
      <p:pic>
        <p:nvPicPr>
          <p:cNvPr id="6148" name="Picture 4">
            <a:extLst>
              <a:ext uri="{FF2B5EF4-FFF2-40B4-BE49-F238E27FC236}">
                <a16:creationId xmlns:a16="http://schemas.microsoft.com/office/drawing/2014/main" id="{F3E87CFC-8F8B-589C-F8EA-CACDAB2E6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6817" y="1451113"/>
            <a:ext cx="28575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820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81FFDD-5DFC-7849-4AB7-063276F23378}"/>
              </a:ext>
            </a:extLst>
          </p:cNvPr>
          <p:cNvSpPr>
            <a:spLocks noGrp="1"/>
          </p:cNvSpPr>
          <p:nvPr>
            <p:ph type="title"/>
          </p:nvPr>
        </p:nvSpPr>
        <p:spPr>
          <a:xfrm>
            <a:off x="1244599" y="558991"/>
            <a:ext cx="10625823" cy="925678"/>
          </a:xfrm>
        </p:spPr>
        <p:txBody>
          <a:bodyPr>
            <a:normAutofit fontScale="90000"/>
          </a:bodyPr>
          <a:lstStyle/>
          <a:p>
            <a:r>
              <a:rPr lang="sv-SE" dirty="0"/>
              <a:t>SKRs utbildningspaket för förtroendevalda</a:t>
            </a:r>
          </a:p>
        </p:txBody>
      </p:sp>
      <p:sp>
        <p:nvSpPr>
          <p:cNvPr id="3" name="Platshållare för text 2">
            <a:extLst>
              <a:ext uri="{FF2B5EF4-FFF2-40B4-BE49-F238E27FC236}">
                <a16:creationId xmlns:a16="http://schemas.microsoft.com/office/drawing/2014/main" id="{AB0AA92C-8858-FADA-F19E-BF0A37E00645}"/>
              </a:ext>
            </a:extLst>
          </p:cNvPr>
          <p:cNvSpPr>
            <a:spLocks noGrp="1"/>
          </p:cNvSpPr>
          <p:nvPr>
            <p:ph type="body" idx="1"/>
          </p:nvPr>
        </p:nvSpPr>
        <p:spPr/>
        <p:txBody>
          <a:bodyPr/>
          <a:lstStyle/>
          <a:p>
            <a:endParaRPr lang="sv-SE" dirty="0">
              <a:hlinkClick r:id="rId2"/>
            </a:endParaRPr>
          </a:p>
          <a:p>
            <a:r>
              <a:rPr lang="sv-SE" dirty="0">
                <a:hlinkClick r:id="rId2"/>
              </a:rPr>
              <a:t>Digitalt utbildningspaket om arbetsmiljö för förtroendevalda</a:t>
            </a:r>
            <a:endParaRPr lang="sv-SE" dirty="0"/>
          </a:p>
          <a:p>
            <a:endParaRPr lang="sv-SE" dirty="0"/>
          </a:p>
          <a:p>
            <a:r>
              <a:rPr lang="sv-SE" dirty="0">
                <a:hlinkClick r:id="rId3"/>
              </a:rPr>
              <a:t>Här kan du läsa mer om förtroendevaldas arbetsgivaransvar</a:t>
            </a:r>
            <a:endParaRPr lang="sv-SE" dirty="0"/>
          </a:p>
        </p:txBody>
      </p:sp>
    </p:spTree>
    <p:extLst>
      <p:ext uri="{BB962C8B-B14F-4D97-AF65-F5344CB8AC3E}">
        <p14:creationId xmlns:p14="http://schemas.microsoft.com/office/powerpoint/2010/main" val="784167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767D49-3169-B540-CD7D-DBAF92896A77}"/>
              </a:ext>
            </a:extLst>
          </p:cNvPr>
          <p:cNvSpPr>
            <a:spLocks noGrp="1"/>
          </p:cNvSpPr>
          <p:nvPr>
            <p:ph type="title"/>
          </p:nvPr>
        </p:nvSpPr>
        <p:spPr/>
        <p:txBody>
          <a:bodyPr/>
          <a:lstStyle/>
          <a:p>
            <a:r>
              <a:rPr lang="sv-SE" dirty="0"/>
              <a:t>Ledarskap</a:t>
            </a:r>
          </a:p>
        </p:txBody>
      </p:sp>
      <p:sp>
        <p:nvSpPr>
          <p:cNvPr id="3" name="Platshållare för text 2">
            <a:extLst>
              <a:ext uri="{FF2B5EF4-FFF2-40B4-BE49-F238E27FC236}">
                <a16:creationId xmlns:a16="http://schemas.microsoft.com/office/drawing/2014/main" id="{A3359F69-B9D7-9B60-E40C-AD4B4EF1A2CB}"/>
              </a:ext>
            </a:extLst>
          </p:cNvPr>
          <p:cNvSpPr>
            <a:spLocks noGrp="1"/>
          </p:cNvSpPr>
          <p:nvPr>
            <p:ph type="body" idx="1"/>
          </p:nvPr>
        </p:nvSpPr>
        <p:spPr/>
        <p:txBody>
          <a:bodyPr/>
          <a:lstStyle/>
          <a:p>
            <a:r>
              <a:rPr lang="sv-SE" sz="2400" dirty="0"/>
              <a:t>”Vår verksamhet skall ha ledare som skapar arbetsglädje och ett gott arbetsklimat. En ledare skall vara drivande och kreativ när det gäller förändrings- och utvecklingsarbete. Ledarskapet skall präglas av ansvarstagande, lojalitet och en förmåga att hantera medarbetares olikheter. Ledaren skall tydliggöra och prioritera uppdraget och skapa en gemensam förståelse för uppdragets syfte. En ledare skall samtidigt visa förtroende för sina medarbetare genom att ge frihet inom givna ramar genom att främja självständigt arbete och eget initiativtagande”. </a:t>
            </a:r>
          </a:p>
        </p:txBody>
      </p:sp>
      <p:pic>
        <p:nvPicPr>
          <p:cNvPr id="4098" name="Picture 2" descr="Ledare i framtiden #2: Här är ledaregenskapen som blir nyckeln till  framgång - Nya ledarskapet">
            <a:extLst>
              <a:ext uri="{FF2B5EF4-FFF2-40B4-BE49-F238E27FC236}">
                <a16:creationId xmlns:a16="http://schemas.microsoft.com/office/drawing/2014/main" id="{23999E02-EE43-C7D7-965F-4C7EF412B2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26" y="4794026"/>
            <a:ext cx="2400300" cy="1415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81708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npassa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llebygds kommun Powerpoint mall vit 2018 [Skrivskyddad]" id="{486928C0-BCF5-454C-9CF6-8FFD1DCEDF08}" vid="{581EA01B-C0A8-477B-B365-6697BCD0843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Mall Powerpoint (4)</Template>
  <TotalTime>11572</TotalTime>
  <Words>780</Words>
  <Application>Microsoft Office PowerPoint</Application>
  <PresentationFormat>Bredbild</PresentationFormat>
  <Paragraphs>105</Paragraphs>
  <Slides>18</Slides>
  <Notes>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18</vt:i4>
      </vt:variant>
    </vt:vector>
  </HeadingPairs>
  <TitlesOfParts>
    <vt:vector size="24" baseType="lpstr">
      <vt:lpstr>Arial</vt:lpstr>
      <vt:lpstr>Arial Black</vt:lpstr>
      <vt:lpstr>Calibri</vt:lpstr>
      <vt:lpstr>Open Sans</vt:lpstr>
      <vt:lpstr>Open Sans</vt:lpstr>
      <vt:lpstr>Office-tema</vt:lpstr>
      <vt:lpstr>Er roll som arbetsgivare</vt:lpstr>
      <vt:lpstr>Arbetsgivarrollen</vt:lpstr>
      <vt:lpstr>Det arbetsgivarpolitiska programmet</vt:lpstr>
      <vt:lpstr>Arbetsmiljö och hälsa</vt:lpstr>
      <vt:lpstr>Den röda tråden  - en process för medarbetarplan och uppföljning i Bollebygds kommun</vt:lpstr>
      <vt:lpstr>Förtroendevaldas arbetsgivaransvar för arbetsmiljön</vt:lpstr>
      <vt:lpstr>Här kan du läsa mer:</vt:lpstr>
      <vt:lpstr>SKRs utbildningspaket för förtroendevalda</vt:lpstr>
      <vt:lpstr>Ledarskap</vt:lpstr>
      <vt:lpstr>Ledarskapets grunder</vt:lpstr>
      <vt:lpstr>Medarbetarskap</vt:lpstr>
      <vt:lpstr>Medarbetarskapets grunder</vt:lpstr>
      <vt:lpstr>Kompetensförsörjning</vt:lpstr>
      <vt:lpstr>SKRs 9 strategier för att utmana kompetensutmaningen</vt:lpstr>
      <vt:lpstr>Jämställdhet och mångfald</vt:lpstr>
      <vt:lpstr>Samverkan med de fackliga organisationerna</vt:lpstr>
      <vt:lpstr>Vad styrs vi inom personalområdet?</vt:lpstr>
      <vt:lpstr>SKR har många tips till dig som förtroendevald!</vt:lpstr>
    </vt:vector>
  </TitlesOfParts>
  <Company>Bollebygd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 roll som arbetsgivare</dc:title>
  <dc:creator>Ulrika Borg</dc:creator>
  <cp:lastModifiedBy>Ulrika Borg</cp:lastModifiedBy>
  <cp:revision>4</cp:revision>
  <dcterms:created xsi:type="dcterms:W3CDTF">2023-01-20T15:36:23Z</dcterms:created>
  <dcterms:modified xsi:type="dcterms:W3CDTF">2023-02-13T08:44:13Z</dcterms:modified>
</cp:coreProperties>
</file>