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8" r:id="rId3"/>
    <p:sldId id="279" r:id="rId4"/>
    <p:sldId id="280" r:id="rId5"/>
    <p:sldId id="258" r:id="rId6"/>
    <p:sldId id="281" r:id="rId7"/>
    <p:sldId id="286" r:id="rId8"/>
    <p:sldId id="261" r:id="rId9"/>
    <p:sldId id="283" r:id="rId10"/>
    <p:sldId id="282" r:id="rId11"/>
    <p:sldId id="284" r:id="rId12"/>
    <p:sldId id="262" r:id="rId13"/>
    <p:sldId id="264" r:id="rId14"/>
    <p:sldId id="256" r:id="rId15"/>
    <p:sldId id="285" r:id="rId16"/>
    <p:sldId id="287" r:id="rId17"/>
    <p:sldId id="273" r:id="rId18"/>
    <p:sldId id="288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1633" autoAdjust="0"/>
  </p:normalViewPr>
  <p:slideViewPr>
    <p:cSldViewPr snapToGrid="0">
      <p:cViewPr varScale="1">
        <p:scale>
          <a:sx n="89" d="100"/>
          <a:sy n="89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34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2E-4220-9E68-8D429180AE3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2E-4220-9E68-8D429180AE37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2E-4220-9E68-8D429180AE37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Blad1!$K$57:$K$59</c:f>
              <c:strCache>
                <c:ptCount val="3"/>
                <c:pt idx="0">
                  <c:v>Verksamhetens intäkter</c:v>
                </c:pt>
                <c:pt idx="1">
                  <c:v>Skatteintäkter</c:v>
                </c:pt>
                <c:pt idx="2">
                  <c:v>Generella statsbidrag och utjämning</c:v>
                </c:pt>
              </c:strCache>
            </c:strRef>
          </c:cat>
          <c:val>
            <c:numRef>
              <c:f>Blad1!$L$57:$L$59</c:f>
              <c:numCache>
                <c:formatCode>#,##0</c:formatCode>
                <c:ptCount val="3"/>
                <c:pt idx="0">
                  <c:v>126036.07</c:v>
                </c:pt>
                <c:pt idx="1">
                  <c:v>525936.23</c:v>
                </c:pt>
                <c:pt idx="2">
                  <c:v>114909.74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2E-4220-9E68-8D429180A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091180301185096"/>
          <c:y val="0.17851717822640684"/>
          <c:w val="0.6482789908966502"/>
          <c:h val="0.630899019014010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BA-4C8D-B0FB-8EC1357F44C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BA-4C8D-B0FB-8EC1357F44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BA-4C8D-B0FB-8EC1357F44CF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BA-4C8D-B0FB-8EC1357F44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7BA-4C8D-B0FB-8EC1357F44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7BA-4C8D-B0FB-8EC1357F44C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7BA-4C8D-B0FB-8EC1357F44CF}"/>
              </c:ext>
            </c:extLst>
          </c:dPt>
          <c:dPt>
            <c:idx val="7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17BA-4C8D-B0FB-8EC1357F44CF}"/>
              </c:ext>
            </c:extLst>
          </c:dPt>
          <c:dLbls>
            <c:dLbl>
              <c:idx val="0"/>
              <c:layout>
                <c:manualLayout>
                  <c:x val="0.12692049433034097"/>
                  <c:y val="-1.64990963659278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BA-4C8D-B0FB-8EC1357F44CF}"/>
                </c:ext>
              </c:extLst>
            </c:dLbl>
            <c:dLbl>
              <c:idx val="1"/>
              <c:layout>
                <c:manualLayout>
                  <c:x val="-4.271090724468911E-3"/>
                  <c:y val="1.00457933932297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BA-4C8D-B0FB-8EC1357F44CF}"/>
                </c:ext>
              </c:extLst>
            </c:dLbl>
            <c:dLbl>
              <c:idx val="3"/>
              <c:layout>
                <c:manualLayout>
                  <c:x val="7.1184997322544163E-3"/>
                  <c:y val="-4.185261178988917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904482482948844"/>
                      <c:h val="0.106178894618638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7BA-4C8D-B0FB-8EC1357F44CF}"/>
                </c:ext>
              </c:extLst>
            </c:dLbl>
            <c:dLbl>
              <c:idx val="4"/>
              <c:layout>
                <c:manualLayout>
                  <c:x val="-0.17908106053439046"/>
                  <c:y val="8.72686773150758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BA-4C8D-B0FB-8EC1357F44CF}"/>
                </c:ext>
              </c:extLst>
            </c:dLbl>
            <c:dLbl>
              <c:idx val="5"/>
              <c:layout>
                <c:manualLayout>
                  <c:x val="-0.12871061631894115"/>
                  <c:y val="1.44530886167515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BA-4C8D-B0FB-8EC1357F44CF}"/>
                </c:ext>
              </c:extLst>
            </c:dLbl>
            <c:dLbl>
              <c:idx val="6"/>
              <c:layout>
                <c:manualLayout>
                  <c:x val="2.6720104069544999E-3"/>
                  <c:y val="-2.88734186403737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BA-4C8D-B0FB-8EC1357F44CF}"/>
                </c:ext>
              </c:extLst>
            </c:dLbl>
            <c:dLbl>
              <c:idx val="7"/>
              <c:layout>
                <c:manualLayout>
                  <c:x val="6.5464254970386354E-2"/>
                  <c:y val="-1.85614834116688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BA-4C8D-B0FB-8EC1357F44C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Blad1!$K$11:$K$18</c:f>
              <c:strCache>
                <c:ptCount val="8"/>
                <c:pt idx="0">
                  <c:v>Försäljningsintäkter</c:v>
                </c:pt>
                <c:pt idx="1">
                  <c:v>Taxor och avgifter</c:v>
                </c:pt>
                <c:pt idx="2">
                  <c:v>Hyror och arrenden</c:v>
                </c:pt>
                <c:pt idx="3">
                  <c:v>Bidrag och kostnadsersättningar från staten</c:v>
                </c:pt>
                <c:pt idx="4">
                  <c:v>EU-bidrag</c:v>
                </c:pt>
                <c:pt idx="5">
                  <c:v>Övriga bidrag</c:v>
                </c:pt>
                <c:pt idx="6">
                  <c:v>Försäljning av verksamhet och konsulttjänster</c:v>
                </c:pt>
                <c:pt idx="7">
                  <c:v>Övriga verksamhetsintäkter</c:v>
                </c:pt>
              </c:strCache>
            </c:strRef>
          </c:cat>
          <c:val>
            <c:numRef>
              <c:f>Blad1!$L$11:$L$18</c:f>
              <c:numCache>
                <c:formatCode>#,##0</c:formatCode>
                <c:ptCount val="8"/>
                <c:pt idx="0">
                  <c:v>7398.46</c:v>
                </c:pt>
                <c:pt idx="1">
                  <c:v>47211.62</c:v>
                </c:pt>
                <c:pt idx="2">
                  <c:v>5298.05</c:v>
                </c:pt>
                <c:pt idx="3">
                  <c:v>54735.47</c:v>
                </c:pt>
                <c:pt idx="4">
                  <c:v>1018.76</c:v>
                </c:pt>
                <c:pt idx="5">
                  <c:v>2559.9899999999998</c:v>
                </c:pt>
                <c:pt idx="6">
                  <c:v>6955.66</c:v>
                </c:pt>
                <c:pt idx="7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7BA-4C8D-B0FB-8EC1357F4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75320941895724"/>
          <c:y val="0.14057646963090983"/>
          <c:w val="0.67640813696659396"/>
          <c:h val="0.6533567923235558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E5-4142-9122-830087A32F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E5-4142-9122-830087A32FD7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E5-4142-9122-830087A32FD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1E5-4142-9122-830087A32F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1E5-4142-9122-830087A32F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1E5-4142-9122-830087A32F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1E5-4142-9122-830087A32FD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1E5-4142-9122-830087A32FD7}"/>
              </c:ext>
            </c:extLst>
          </c:dPt>
          <c:dLbls>
            <c:dLbl>
              <c:idx val="0"/>
              <c:layout>
                <c:manualLayout>
                  <c:x val="7.1280959074470698E-2"/>
                  <c:y val="-1.99991730573786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E5-4142-9122-830087A32FD7}"/>
                </c:ext>
              </c:extLst>
            </c:dLbl>
            <c:dLbl>
              <c:idx val="1"/>
              <c:layout>
                <c:manualLayout>
                  <c:x val="-4.6492320464923326E-2"/>
                  <c:y val="0.173714264871179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E5-4142-9122-830087A32FD7}"/>
                </c:ext>
              </c:extLst>
            </c:dLbl>
            <c:dLbl>
              <c:idx val="2"/>
              <c:layout>
                <c:manualLayout>
                  <c:x val="1.1623080116230816E-2"/>
                  <c:y val="7.00952296848618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E5-4142-9122-830087A32FD7}"/>
                </c:ext>
              </c:extLst>
            </c:dLbl>
            <c:dLbl>
              <c:idx val="3"/>
              <c:layout>
                <c:manualLayout>
                  <c:x val="-3.3013820307615904E-2"/>
                  <c:y val="-4.67675700291073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E5-4142-9122-830087A32FD7}"/>
                </c:ext>
              </c:extLst>
            </c:dLbl>
            <c:dLbl>
              <c:idx val="4"/>
              <c:layout>
                <c:manualLayout>
                  <c:x val="-6.9998091506604382E-3"/>
                  <c:y val="-7.38323825066518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E5-4142-9122-830087A32FD7}"/>
                </c:ext>
              </c:extLst>
            </c:dLbl>
            <c:dLbl>
              <c:idx val="5"/>
              <c:layout>
                <c:manualLayout>
                  <c:x val="-3.4384381646985956E-2"/>
                  <c:y val="3.19645419087157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E5-4142-9122-830087A32FD7}"/>
                </c:ext>
              </c:extLst>
            </c:dLbl>
            <c:dLbl>
              <c:idx val="6"/>
              <c:layout>
                <c:manualLayout>
                  <c:x val="4.6492320464923201E-2"/>
                  <c:y val="-7.92380857307133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852469250808"/>
                      <c:h val="0.1106472758128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1E5-4142-9122-830087A32FD7}"/>
                </c:ext>
              </c:extLst>
            </c:dLbl>
            <c:dLbl>
              <c:idx val="7"/>
              <c:layout>
                <c:manualLayout>
                  <c:x val="0.16729144632645021"/>
                  <c:y val="-4.2431974057412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E5-4142-9122-830087A32FD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Blad1!$K$127:$K$134</c:f>
              <c:strCache>
                <c:ptCount val="8"/>
                <c:pt idx="0">
                  <c:v>Summa av- och nedskrivningar</c:v>
                </c:pt>
                <c:pt idx="1">
                  <c:v>Personalkostnader exklusive pensionskostnader</c:v>
                </c:pt>
                <c:pt idx="2">
                  <c:v>Pensionskostnader</c:v>
                </c:pt>
                <c:pt idx="3">
                  <c:v>Lämnade bidrag</c:v>
                </c:pt>
                <c:pt idx="4">
                  <c:v>Köp av verksamhet</c:v>
                </c:pt>
                <c:pt idx="5">
                  <c:v>Lokal- och markhyror samt övriga fastighetskostnader</c:v>
                </c:pt>
                <c:pt idx="6">
                  <c:v>Inköp av material, varor och tjänster</c:v>
                </c:pt>
                <c:pt idx="7">
                  <c:v>Övriga verksamhetskostnader</c:v>
                </c:pt>
              </c:strCache>
            </c:strRef>
          </c:cat>
          <c:val>
            <c:numRef>
              <c:f>Blad1!$L$127:$L$134</c:f>
              <c:numCache>
                <c:formatCode>#,##0</c:formatCode>
                <c:ptCount val="8"/>
                <c:pt idx="0">
                  <c:v>-28086.53</c:v>
                </c:pt>
                <c:pt idx="1">
                  <c:v>-396322.19</c:v>
                </c:pt>
                <c:pt idx="2">
                  <c:v>-29542.93</c:v>
                </c:pt>
                <c:pt idx="3">
                  <c:v>-24100.06</c:v>
                </c:pt>
                <c:pt idx="4">
                  <c:v>-124697.42</c:v>
                </c:pt>
                <c:pt idx="5">
                  <c:v>-13392.7</c:v>
                </c:pt>
                <c:pt idx="6">
                  <c:v>-9669.25</c:v>
                </c:pt>
                <c:pt idx="7">
                  <c:v>-94860.42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1E5-4142-9122-830087A32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180235687897934"/>
          <c:y val="0.17379126516713517"/>
          <c:w val="0.72567115687876427"/>
          <c:h val="0.704287014203599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86-4904-865F-A81653468F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86-4904-865F-A81653468F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86-4904-865F-A81653468F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86-4904-865F-A81653468F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E86-4904-865F-A81653468F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E86-4904-865F-A81653468F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E86-4904-865F-A81653468F20}"/>
              </c:ext>
            </c:extLst>
          </c:dPt>
          <c:dLbls>
            <c:dLbl>
              <c:idx val="0"/>
              <c:layout>
                <c:manualLayout>
                  <c:x val="-1.5007864808001687E-2"/>
                  <c:y val="-4.15801335370327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86-4904-865F-A81653468F20}"/>
                </c:ext>
              </c:extLst>
            </c:dLbl>
            <c:dLbl>
              <c:idx val="1"/>
              <c:layout>
                <c:manualLayout>
                  <c:x val="2.9247695160715442E-2"/>
                  <c:y val="-4.2590675660267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86-4904-865F-A81653468F20}"/>
                </c:ext>
              </c:extLst>
            </c:dLbl>
            <c:dLbl>
              <c:idx val="2"/>
              <c:layout>
                <c:manualLayout>
                  <c:x val="0.10236693306250429"/>
                  <c:y val="-5.678756754702301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6-4904-865F-A81653468F20}"/>
                </c:ext>
              </c:extLst>
            </c:dLbl>
            <c:dLbl>
              <c:idx val="4"/>
              <c:layout>
                <c:manualLayout>
                  <c:x val="-6.5438088033035417E-3"/>
                  <c:y val="-2.10981285170903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86-4904-865F-A81653468F20}"/>
                </c:ext>
              </c:extLst>
            </c:dLbl>
            <c:dLbl>
              <c:idx val="5"/>
              <c:layout>
                <c:manualLayout>
                  <c:x val="-4.2043561793528555E-2"/>
                  <c:y val="-4.2590675660267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06336674364336"/>
                      <c:h val="6.7921731528949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E86-4904-865F-A81653468F20}"/>
                </c:ext>
              </c:extLst>
            </c:dLbl>
            <c:dLbl>
              <c:idx val="6"/>
              <c:layout>
                <c:manualLayout>
                  <c:x val="3.2719044016517105E-3"/>
                  <c:y val="-3.69217249049078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86-4904-865F-A81653468F2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Blad1!$K$154:$K$160</c:f>
              <c:strCache>
                <c:ptCount val="7"/>
                <c:pt idx="0">
                  <c:v>Politisk verksamhet</c:v>
                </c:pt>
                <c:pt idx="1">
                  <c:v>Infrastruktur, skydd</c:v>
                </c:pt>
                <c:pt idx="2">
                  <c:v>Kultur och fritid</c:v>
                </c:pt>
                <c:pt idx="3">
                  <c:v>Pedagogisk verksamhet</c:v>
                </c:pt>
                <c:pt idx="4">
                  <c:v>Vård och omsorg</c:v>
                </c:pt>
                <c:pt idx="5">
                  <c:v>Särskilt riktade insatser</c:v>
                </c:pt>
                <c:pt idx="6">
                  <c:v>Gemensamt</c:v>
                </c:pt>
              </c:strCache>
            </c:strRef>
          </c:cat>
          <c:val>
            <c:numRef>
              <c:f>Blad1!$L$154:$L$160</c:f>
              <c:numCache>
                <c:formatCode>#\ ##0.0</c:formatCode>
                <c:ptCount val="7"/>
                <c:pt idx="0">
                  <c:v>10.209105660000001</c:v>
                </c:pt>
                <c:pt idx="1">
                  <c:v>38.461888020000004</c:v>
                </c:pt>
                <c:pt idx="2">
                  <c:v>15.73878597</c:v>
                </c:pt>
                <c:pt idx="3">
                  <c:v>282.24987596</c:v>
                </c:pt>
                <c:pt idx="4">
                  <c:v>185.09314757000001</c:v>
                </c:pt>
                <c:pt idx="5">
                  <c:v>2.7869745400000001</c:v>
                </c:pt>
                <c:pt idx="6">
                  <c:v>58.34268883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E86-4904-865F-A81653468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Resultat 2019-2022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'mål 3 %'!$J$48</c:f>
              <c:strCache>
                <c:ptCount val="1"/>
                <c:pt idx="0">
                  <c:v>Årets resultat / skatteintäkter &amp; gen. statsbidrag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'mål 3 %'!$K$44:$N$44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3 %'!$K$48:$N$48</c:f>
              <c:numCache>
                <c:formatCode>0.0%</c:formatCode>
                <c:ptCount val="4"/>
                <c:pt idx="0">
                  <c:v>3.9817377851866847E-3</c:v>
                </c:pt>
                <c:pt idx="1">
                  <c:v>3.4361311842723591E-2</c:v>
                </c:pt>
                <c:pt idx="2">
                  <c:v>9.2455814078389542E-2</c:v>
                </c:pt>
                <c:pt idx="3">
                  <c:v>6.9370908722077879E-2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4-4409-A571-1CCE3136A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76248095"/>
        <c:axId val="676246431"/>
      </c:barChart>
      <c:lineChart>
        <c:grouping val="standard"/>
        <c:varyColors val="0"/>
        <c:ser>
          <c:idx val="0"/>
          <c:order val="0"/>
          <c:tx>
            <c:strRef>
              <c:f>'mål 3 %'!$J$47</c:f>
              <c:strCache>
                <c:ptCount val="1"/>
                <c:pt idx="0">
                  <c:v>Aggregerat resultat / skatteintäkter &amp; gen. statsbidrag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'mål 3 %'!$K$44:$N$44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3 %'!$K$47:$N$47</c:f>
              <c:numCache>
                <c:formatCode>0.0%</c:formatCode>
                <c:ptCount val="4"/>
                <c:pt idx="0">
                  <c:v>3.9817377851866847E-3</c:v>
                </c:pt>
                <c:pt idx="1">
                  <c:v>1.9530021448860589E-2</c:v>
                </c:pt>
                <c:pt idx="2">
                  <c:v>4.5020553563664613E-2</c:v>
                </c:pt>
                <c:pt idx="3">
                  <c:v>5.1559797036120354E-2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84-4409-A571-1CCE3136A935}"/>
            </c:ext>
          </c:extLst>
        </c:ser>
        <c:ser>
          <c:idx val="1"/>
          <c:order val="1"/>
          <c:tx>
            <c:strRef>
              <c:f>'mål 3 %'!$J$49</c:f>
              <c:strCache>
                <c:ptCount val="1"/>
                <c:pt idx="0">
                  <c:v>Mål 3 %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'mål 3 %'!$K$44:$N$44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3 %'!$K$49:$N$49</c:f>
              <c:numCache>
                <c:formatCode>0.0%</c:formatCode>
                <c:ptCount val="4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84-4409-A571-1CCE3136A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248095"/>
        <c:axId val="676246431"/>
      </c:lineChart>
      <c:catAx>
        <c:axId val="67624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6246431"/>
        <c:crosses val="autoZero"/>
        <c:auto val="1"/>
        <c:lblAlgn val="ctr"/>
        <c:lblOffset val="100"/>
        <c:noMultiLvlLbl val="0"/>
      </c:catAx>
      <c:valAx>
        <c:axId val="676246431"/>
        <c:scaling>
          <c:orientation val="minMax"/>
          <c:max val="0.1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624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Självfinansieringsgrad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'mål 40 %'!$I$62</c:f>
              <c:strCache>
                <c:ptCount val="1"/>
                <c:pt idx="0">
                  <c:v>skattefinansierade invvesteringar (mnkr)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'mål 40 %'!$J$60:$M$60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40 %'!$J$62:$M$62</c:f>
              <c:numCache>
                <c:formatCode>0.000</c:formatCode>
                <c:ptCount val="4"/>
                <c:pt idx="0">
                  <c:v>23.597999999999999</c:v>
                </c:pt>
                <c:pt idx="1">
                  <c:v>19.62</c:v>
                </c:pt>
                <c:pt idx="2">
                  <c:v>24.101356169999999</c:v>
                </c:pt>
                <c:pt idx="3">
                  <c:v>63.771999999999998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C-40D8-9C91-A5A8F52AD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542159"/>
        <c:axId val="649542575"/>
      </c:barChart>
      <c:lineChart>
        <c:grouping val="standard"/>
        <c:varyColors val="0"/>
        <c:ser>
          <c:idx val="2"/>
          <c:order val="1"/>
          <c:tx>
            <c:strRef>
              <c:f>'mål 40 %'!$I$63</c:f>
              <c:strCache>
                <c:ptCount val="1"/>
                <c:pt idx="0">
                  <c:v>årets självfinansieringsgrad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'mål 40 %'!$J$60:$M$60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40 %'!$J$63:$M$63</c:f>
              <c:numCache>
                <c:formatCode>0%</c:formatCode>
                <c:ptCount val="4"/>
                <c:pt idx="0">
                  <c:v>1.1575144448682084</c:v>
                </c:pt>
                <c:pt idx="1">
                  <c:v>2.4073294031600407</c:v>
                </c:pt>
                <c:pt idx="2">
                  <c:v>3.493113195214852</c:v>
                </c:pt>
                <c:pt idx="3">
                  <c:v>1.1375368500282257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1C-40D8-9C91-A5A8F52AD3E4}"/>
            </c:ext>
          </c:extLst>
        </c:ser>
        <c:ser>
          <c:idx val="3"/>
          <c:order val="2"/>
          <c:tx>
            <c:strRef>
              <c:f>'mål 40 %'!$I$64</c:f>
              <c:strCache>
                <c:ptCount val="1"/>
                <c:pt idx="0">
                  <c:v>ackumulerad självfinansieringsgrad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'mål 40 %'!$J$60:$M$60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40 %'!$J$64:$M$64</c:f>
              <c:numCache>
                <c:formatCode>0%</c:formatCode>
                <c:ptCount val="4"/>
                <c:pt idx="0">
                  <c:v>1.1575144448682084</c:v>
                </c:pt>
                <c:pt idx="1">
                  <c:v>1.7249023268082737</c:v>
                </c:pt>
                <c:pt idx="2">
                  <c:v>2.3579487839893858</c:v>
                </c:pt>
                <c:pt idx="3">
                  <c:v>1.7642551025261839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1C-40D8-9C91-A5A8F52AD3E4}"/>
            </c:ext>
          </c:extLst>
        </c:ser>
        <c:ser>
          <c:idx val="4"/>
          <c:order val="3"/>
          <c:tx>
            <c:strRef>
              <c:f>'mål 40 %'!$I$65</c:f>
              <c:strCache>
                <c:ptCount val="1"/>
                <c:pt idx="0">
                  <c:v>mål 40 %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'mål 40 %'!$J$60:$M$60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'mål 40 %'!$J$65:$M$65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1C-40D8-9C91-A5A8F52AD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9537999"/>
        <c:axId val="649545903"/>
      </c:lineChart>
      <c:catAx>
        <c:axId val="64954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542575"/>
        <c:crosses val="autoZero"/>
        <c:auto val="1"/>
        <c:lblAlgn val="ctr"/>
        <c:lblOffset val="100"/>
        <c:noMultiLvlLbl val="0"/>
      </c:catAx>
      <c:valAx>
        <c:axId val="649542575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542159"/>
        <c:crosses val="autoZero"/>
        <c:crossBetween val="between"/>
      </c:valAx>
      <c:valAx>
        <c:axId val="649545903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537999"/>
        <c:crosses val="max"/>
        <c:crossBetween val="between"/>
      </c:valAx>
      <c:catAx>
        <c:axId val="6495379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9545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12342-2B51-47D3-BE40-2FFD6E083582}" type="datetimeFigureOut">
              <a:rPr lang="sv-SE" smtClean="0"/>
              <a:t>2023-02-21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0192B-B213-41F8-89E6-39339E2F9D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1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84% av intäkterna är skatteintäkter och </a:t>
            </a:r>
            <a:r>
              <a:rPr lang="sv-SE" dirty="0" err="1"/>
              <a:t>sb</a:t>
            </a:r>
            <a:r>
              <a:rPr lang="sv-SE" dirty="0"/>
              <a:t> och utjämning som kan påverkas i liten utsträckning.</a:t>
            </a:r>
          </a:p>
          <a:p>
            <a:r>
              <a:rPr lang="sv-SE" dirty="0"/>
              <a:t>Generella statsbidrag, utjämning och skatteintäkter fördelas genom budgetbeslutet</a:t>
            </a:r>
          </a:p>
          <a:p>
            <a:r>
              <a:rPr lang="sv-SE" dirty="0"/>
              <a:t>16% av intäkterna hänger ihop mer med vad för verksamhet kommunen bedriver. – se nästa </a:t>
            </a:r>
            <a:r>
              <a:rPr lang="sv-SE" dirty="0" err="1"/>
              <a:t>slide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88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053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757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vi ska jämföra oss med andra kommuner?</a:t>
            </a:r>
          </a:p>
          <a:p>
            <a:r>
              <a:rPr lang="sv-SE" dirty="0"/>
              <a:t>Soliditet från 47% till 63%, genomsnittet för alla kommuner 48%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865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Utjämning utifrån demografiska förutsättningar och skattekraft</a:t>
            </a:r>
          </a:p>
          <a:p>
            <a:r>
              <a:rPr lang="sv-SE" dirty="0"/>
              <a:t>Alltså inte utjämning utifrån ekonomiskt utfall</a:t>
            </a:r>
          </a:p>
          <a:p>
            <a:r>
              <a:rPr lang="sv-SE" dirty="0"/>
              <a:t>Effektivera verksamheter ger god ekonomisk ställning -&gt; Större handlingsfrihet -&gt; Större investeringar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59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”Det demografiska behovet” ca 1 %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17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Försäljning av verksamhet och konsulttjänster mest skola sålda platser och lite personal till Bräcke. – totalt 7,0 mnkr</a:t>
            </a:r>
          </a:p>
          <a:p>
            <a:r>
              <a:rPr lang="sv-SE" dirty="0"/>
              <a:t>Försäljningsintäkter avser såld mat inom ÄO främst (samt såld skog 0,7 mnkr). – totalt 7,4 mnkr</a:t>
            </a:r>
          </a:p>
          <a:p>
            <a:r>
              <a:rPr lang="sv-SE" dirty="0"/>
              <a:t>Taxor av avgifter består av 19 mnkr VA, 11 mnkr Avfall, 13 mnkr taxor övrig verksamhet, 3,6 mnkr övrigt – totalt 47,2 mnkr</a:t>
            </a:r>
          </a:p>
          <a:p>
            <a:r>
              <a:rPr lang="sv-SE" dirty="0"/>
              <a:t>Skillnaden mellan riktade och generella statsbidrag.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29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Köp av verksamhet: </a:t>
            </a:r>
            <a:r>
              <a:rPr lang="sv-SE" dirty="0" err="1"/>
              <a:t>Gymnasie</a:t>
            </a:r>
            <a:r>
              <a:rPr lang="sv-SE" dirty="0"/>
              <a:t>/skolplatser, boenden inom SOC, räddningstjänst, skolskjuts.</a:t>
            </a:r>
          </a:p>
          <a:p>
            <a:r>
              <a:rPr lang="sv-SE" dirty="0"/>
              <a:t>Övriga verksamhetskostnader är nästan 95 mnkr. Däribland finns flera större poster som </a:t>
            </a:r>
            <a:r>
              <a:rPr lang="sv-SE" dirty="0" err="1"/>
              <a:t>bl</a:t>
            </a:r>
            <a:r>
              <a:rPr lang="sv-SE" dirty="0"/>
              <a:t> a. El, transporter och konsulttjänster som vardera ligger på ca 10 mnkr.</a:t>
            </a:r>
          </a:p>
          <a:p>
            <a:r>
              <a:rPr lang="sv-SE" dirty="0"/>
              <a:t>Lokal- och markhyror är just endast hyror och inte övriga fastighetskostnader därför posten är så låg.</a:t>
            </a:r>
          </a:p>
          <a:p>
            <a:r>
              <a:rPr lang="sv-SE" dirty="0"/>
              <a:t>Lämnade bidrag 24 mnkr  varav försörjningsstöd är 4,4 mnkr därutöver bostadssociala bidrag 3 mnkr. (personlig ass 7, övriga bidrag 9 mnkr </a:t>
            </a:r>
            <a:r>
              <a:rPr lang="sv-SE" dirty="0" err="1"/>
              <a:t>inkl</a:t>
            </a:r>
            <a:r>
              <a:rPr lang="sv-SE" dirty="0"/>
              <a:t> vägbidrag och kommunalförbund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39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Nettokostnad: Kostnad – intäkt.</a:t>
            </a:r>
          </a:p>
          <a:p>
            <a:r>
              <a:rPr lang="sv-SE" dirty="0"/>
              <a:t>Kan se olika ut beroende på kommunens befolkningssammansättning</a:t>
            </a:r>
          </a:p>
          <a:p>
            <a:r>
              <a:rPr lang="sv-SE" dirty="0"/>
              <a:t>Särskilt riktade insatser 2,8 mnkr flyktingmottagande och arbetsmarknadsinsatser.</a:t>
            </a:r>
          </a:p>
          <a:p>
            <a:r>
              <a:rPr lang="sv-SE" dirty="0"/>
              <a:t>1,9 mnkr är återfört från VA-fonden annars skulle även affärsverksamhet varit med som en kostnad på 0%. Nu är den borttagen då den endast innehåller 400 tkr från västtrafik.</a:t>
            </a:r>
          </a:p>
          <a:p>
            <a:r>
              <a:rPr lang="sv-SE" dirty="0"/>
              <a:t>OBS ej avgiftsfinansierade verksamheterna, de går 0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4874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Kommunallagen säger inget specifikt utan det är KF som beslutar det</a:t>
            </a:r>
          </a:p>
          <a:p>
            <a:endParaRPr lang="sv-SE" dirty="0"/>
          </a:p>
          <a:p>
            <a:r>
              <a:rPr lang="sv-SE" dirty="0"/>
              <a:t>God ekonomisk hushållning råder när de finansiella målen samt merparten av verksamhetsmålen uppfylls.</a:t>
            </a:r>
          </a:p>
          <a:p>
            <a:r>
              <a:rPr lang="sv-SE" dirty="0"/>
              <a:t>Detta prövas också av revisionen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78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Vad: Medborgarperspektiv/dialog, långsiktig styrning, visioner/mål/budget och prioriteringar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Inte vi och dom ”Tillsammans är vi är kommunen”</a:t>
            </a:r>
          </a:p>
          <a:p>
            <a:r>
              <a:rPr lang="sv-SE" dirty="0"/>
              <a:t>KF: Beslutar om skatt och budget, principiell beskaffenhet och nämndernas organisation OBS budgetberedningen</a:t>
            </a:r>
          </a:p>
          <a:p>
            <a:r>
              <a:rPr lang="sv-SE" dirty="0"/>
              <a:t>KS: Leda och samordna, även uppsiktsplikt, sköta kommunens ekonomiska förvaltning</a:t>
            </a:r>
          </a:p>
          <a:p>
            <a:r>
              <a:rPr lang="sv-SE" dirty="0"/>
              <a:t>Nämnder: Ansvara för att verkställa KF, fördela/prioritera, leda och följa upp se till att uppdraget verkställs och att detta sker i enlighet med nämndmål, budgetram, lagar, policys och andra styrdokument</a:t>
            </a:r>
          </a:p>
          <a:p>
            <a:r>
              <a:rPr lang="sv-SE" dirty="0"/>
              <a:t>Förvaltning: Verkställa KF och </a:t>
            </a:r>
            <a:r>
              <a:rPr lang="sv-SE" dirty="0" err="1"/>
              <a:t>Nämdernas</a:t>
            </a:r>
            <a:r>
              <a:rPr lang="sv-SE" dirty="0"/>
              <a:t> beslut, redovisa hur det går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30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99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1020"/>
            <a:r>
              <a:rPr lang="sv-S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Enligt kommunens styrmodell är det mål- och budgetförutsättningar som är det första underlaget som tas fram i den årliga planerings- och budgetprocessen. Utifrån den ska respektive nämnd upprätta förslag till ett budgetunderlag som beskriver hur nämnden avser att ta sig an målen samt konsekvenser av den preliminärt tilldelade budgetramen. 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1020"/>
            <a:r>
              <a:rPr lang="sv-S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1020"/>
            <a:r>
              <a:rPr lang="sv-S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Nämnderna ska i underlagen behandla följande: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Garamond" panose="02020404030301010803" pitchFamily="18" charset="0"/>
              <a:buChar char="-"/>
              <a:tabLst>
                <a:tab pos="768985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Beskriva konsekvenserna av preliminärt tilldelad ram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Garamond" panose="02020404030301010803" pitchFamily="18" charset="0"/>
            </a:endParaRPr>
          </a:p>
          <a:p>
            <a:pPr marL="342900" lvl="0" indent="-342900">
              <a:buFont typeface="Garamond" panose="02020404030301010803" pitchFamily="18" charset="0"/>
              <a:buChar char="-"/>
              <a:tabLst>
                <a:tab pos="768985" algn="l"/>
              </a:tabLst>
            </a:pPr>
            <a:r>
              <a:rPr lang="sv-S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ramond" panose="02020404030301010803" pitchFamily="18" charset="0"/>
              </a:rPr>
              <a:t>Kompletterande information och specificering av förändrade behov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Garamond" panose="02020404030301010803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0192B-B213-41F8-89E6-39339E2F9D3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0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/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636144-B05A-4DF7-9DD6-F4EE05E362BB}" type="slidenum">
              <a:rPr lang="sv-SE" altLang="sv-SE" smtClean="0"/>
              <a:pPr/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5046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8319" y="527776"/>
            <a:ext cx="9144000" cy="923337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6785" y="1562431"/>
            <a:ext cx="9144000" cy="29987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24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395" y="545800"/>
            <a:ext cx="3639911" cy="90133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73688" y="545799"/>
            <a:ext cx="6172200" cy="388211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77394" y="1536700"/>
            <a:ext cx="3639911" cy="289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0352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108" y="525435"/>
            <a:ext cx="9702801" cy="92567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9806" y="1562431"/>
            <a:ext cx="9702801" cy="3464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31677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6333" y="655200"/>
            <a:ext cx="9531506" cy="84716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97766" y="1627200"/>
            <a:ext cx="4633686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79618" y="1627200"/>
            <a:ext cx="4745421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3452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738" y="586242"/>
            <a:ext cx="9495220" cy="98016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58674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4687" y="552674"/>
            <a:ext cx="9144000" cy="898439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8920" y="1641420"/>
            <a:ext cx="9144000" cy="27468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6079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279" y="570953"/>
            <a:ext cx="9605142" cy="100934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90279" y="1712370"/>
            <a:ext cx="9605142" cy="3463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41727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8320" y="570138"/>
            <a:ext cx="10065658" cy="1011918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6786" y="1691604"/>
            <a:ext cx="4974770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96786" y="2434639"/>
            <a:ext cx="4974771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13070" y="1691603"/>
            <a:ext cx="4949373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13070" y="2434638"/>
            <a:ext cx="4949373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580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78559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860" y="716643"/>
            <a:ext cx="9605142" cy="71845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9265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93158" y="540657"/>
            <a:ext cx="9495220" cy="1110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484157" y="6428734"/>
            <a:ext cx="2613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30596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1" r:id="rId4"/>
    <p:sldLayoutId id="2147483663" r:id="rId5"/>
    <p:sldLayoutId id="2147483664" r:id="rId6"/>
    <p:sldLayoutId id="2147483667" r:id="rId7"/>
    <p:sldLayoutId id="2147483669" r:id="rId8"/>
    <p:sldLayoutId id="2147483668" r:id="rId9"/>
    <p:sldLayoutId id="214748367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2ahUKEwjoxdzZ07rgAhXwsYsKHQOxA3sQjRx6BAgBEAU&amp;url=http%3A%2F%2Fwww.katrineholmsgolf.se%2Fse%2Fmedlem%2Fnyhetsarkiv%2Fvi-soker-ekonomi-och-kansliansvarig&amp;psig=AOvVaw1Wuzsnm0Qzki-4ZA0u6h-J&amp;ust=1550214086453654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skr/ekonomijuridik/ekonomi/ekonomirapporten.46417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90279" y="307819"/>
            <a:ext cx="9605142" cy="769544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/>
              <a:t>Ekonomisk förvaltning, styrmodell och intern kontroll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8DDD7703-3EE3-F6A3-C148-54ED01A23092}"/>
              </a:ext>
            </a:extLst>
          </p:cNvPr>
          <p:cNvSpPr txBox="1">
            <a:spLocks/>
          </p:cNvSpPr>
          <p:nvPr/>
        </p:nvSpPr>
        <p:spPr>
          <a:xfrm>
            <a:off x="2133600" y="1349153"/>
            <a:ext cx="8229600" cy="49294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Vad används pengarna till?</a:t>
            </a:r>
          </a:p>
          <a:p>
            <a:r>
              <a:rPr lang="sv-SE" sz="2000" dirty="0"/>
              <a:t>Vem beslutar om/ansvarar för vad?</a:t>
            </a:r>
          </a:p>
          <a:p>
            <a:r>
              <a:rPr lang="sv-SE" sz="2000" dirty="0"/>
              <a:t>Vad reglerar ekonomiska förvaltningen?</a:t>
            </a:r>
          </a:p>
          <a:p>
            <a:r>
              <a:rPr lang="sv-SE" sz="2000" dirty="0"/>
              <a:t>Uppföljning, revison och kontroll</a:t>
            </a:r>
          </a:p>
          <a:p>
            <a:r>
              <a:rPr lang="sv-SE" sz="2000" dirty="0"/>
              <a:t>Hur har det gått?</a:t>
            </a:r>
          </a:p>
          <a:p>
            <a:r>
              <a:rPr lang="sv-SE" sz="2000" dirty="0"/>
              <a:t>Hur ser det ut framöver?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0971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9D745-0377-6563-7829-C3084F5C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Styrmodell: Budgetprocessen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D730ED-210D-1C02-1DED-86E72D8A5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7/3		Mål- och budgetförutsättningar behandlas på KS</a:t>
            </a:r>
          </a:p>
          <a:p>
            <a:r>
              <a:rPr lang="sv-SE" sz="1800" dirty="0"/>
              <a:t>30/5		Respektive nämnd presenterar budgetunderlaget för budgetberedningen. </a:t>
            </a:r>
          </a:p>
          <a:p>
            <a:r>
              <a:rPr lang="sv-SE" sz="1800" dirty="0"/>
              <a:t>12/9		Uppdatering av ekonomiska förutsättningar samt dialog mellan 				budgetberedning och nämndernas presidier.</a:t>
            </a:r>
          </a:p>
          <a:p>
            <a:r>
              <a:rPr lang="sv-SE" sz="1800" dirty="0"/>
              <a:t>Utskick KS okt	Majoriteten presenterar definitivt förslag till Mål- och budget 2024-2026 </a:t>
            </a:r>
          </a:p>
          <a:p>
            <a:pPr marL="0" indent="0">
              <a:buNone/>
            </a:pPr>
            <a:r>
              <a:rPr lang="sv-SE" sz="1800" dirty="0"/>
              <a:t>MBL budget</a:t>
            </a:r>
          </a:p>
          <a:p>
            <a:r>
              <a:rPr lang="sv-SE" sz="1800" dirty="0"/>
              <a:t>24/10		Budget 2024-2026 behandlas i KS</a:t>
            </a:r>
          </a:p>
          <a:p>
            <a:r>
              <a:rPr lang="sv-SE" sz="1800" dirty="0"/>
              <a:t>16/11		Budget 2024-2026 behandlas i KF</a:t>
            </a:r>
          </a:p>
          <a:p>
            <a:endParaRPr lang="sv-SE" sz="24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175D1E-168E-71BC-A3AC-9DA55676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40865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5E7C21-C78A-3A34-C35E-020CA6EB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Styrmodell: Uppföljning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ABCB82-5CF9-C320-33E5-28541A559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Hantering underskott</a:t>
            </a:r>
          </a:p>
          <a:p>
            <a:pPr lvl="1"/>
            <a:r>
              <a:rPr lang="sv-SE" dirty="0"/>
              <a:t>Nämnderna ska på kommande möte besluta om åtgärder vid befarat underskott</a:t>
            </a:r>
          </a:p>
          <a:p>
            <a:pPr lvl="1"/>
            <a:r>
              <a:rPr lang="sv-SE" dirty="0"/>
              <a:t>1% överskridande -&gt; KSAU</a:t>
            </a:r>
          </a:p>
          <a:p>
            <a:r>
              <a:rPr lang="sv-SE" sz="2800" dirty="0"/>
              <a:t>Befarat underskott vid investering ska anmälas till KF</a:t>
            </a:r>
          </a:p>
          <a:p>
            <a:pPr lvl="1"/>
            <a:r>
              <a:rPr lang="sv-SE" dirty="0"/>
              <a:t>10% vid projekt över 5 mnkr -&gt; KSAU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2FD1A0-AAE5-7051-A5DB-3A200726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12095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altLang="sv-SE" sz="2800" b="1" dirty="0"/>
              <a:t>Tidplan uppföljning och bokslut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150982"/>
              </p:ext>
            </p:extLst>
          </p:nvPr>
        </p:nvGraphicFramePr>
        <p:xfrm>
          <a:off x="941560" y="1413235"/>
          <a:ext cx="10379050" cy="323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925">
                  <a:extLst>
                    <a:ext uri="{9D8B030D-6E8A-4147-A177-3AD203B41FA5}">
                      <a16:colId xmlns:a16="http://schemas.microsoft.com/office/drawing/2014/main" val="699506861"/>
                    </a:ext>
                  </a:extLst>
                </a:gridCol>
                <a:gridCol w="1961373">
                  <a:extLst>
                    <a:ext uri="{9D8B030D-6E8A-4147-A177-3AD203B41FA5}">
                      <a16:colId xmlns:a16="http://schemas.microsoft.com/office/drawing/2014/main" val="1475265780"/>
                    </a:ext>
                  </a:extLst>
                </a:gridCol>
                <a:gridCol w="3361213">
                  <a:extLst>
                    <a:ext uri="{9D8B030D-6E8A-4147-A177-3AD203B41FA5}">
                      <a16:colId xmlns:a16="http://schemas.microsoft.com/office/drawing/2014/main" val="610307209"/>
                    </a:ext>
                  </a:extLst>
                </a:gridCol>
                <a:gridCol w="2816539">
                  <a:extLst>
                    <a:ext uri="{9D8B030D-6E8A-4147-A177-3AD203B41FA5}">
                      <a16:colId xmlns:a16="http://schemas.microsoft.com/office/drawing/2014/main" val="1431142780"/>
                    </a:ext>
                  </a:extLst>
                </a:gridCol>
              </a:tblGrid>
              <a:tr h="305783">
                <a:tc>
                  <a:txBody>
                    <a:bodyPr/>
                    <a:lstStyle/>
                    <a:p>
                      <a:pPr algn="ctr"/>
                      <a:r>
                        <a:rPr lang="sv-SE" sz="1600" b="1" i="1" dirty="0">
                          <a:solidFill>
                            <a:schemeClr val="tx1"/>
                          </a:solidFill>
                        </a:rPr>
                        <a:t>Datum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1" dirty="0">
                          <a:solidFill>
                            <a:schemeClr val="tx1"/>
                          </a:solidFill>
                        </a:rPr>
                        <a:t>Instans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b="1" i="1" dirty="0">
                          <a:solidFill>
                            <a:schemeClr val="tx1"/>
                          </a:solidFill>
                        </a:rPr>
                        <a:t>Innehåll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endParaRPr lang="sv-SE" sz="1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1941248273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r>
                        <a:rPr lang="sv-SE" sz="1600" dirty="0"/>
                        <a:t>Feb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Nämnd, KS, KF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Ekonomi, prognos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1882557389"/>
                  </a:ext>
                </a:extLst>
              </a:tr>
              <a:tr h="469620">
                <a:tc>
                  <a:txBody>
                    <a:bodyPr/>
                    <a:lstStyle/>
                    <a:p>
                      <a:r>
                        <a:rPr lang="sv-SE" sz="1600" dirty="0"/>
                        <a:t>April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Nämnd, KS, KF</a:t>
                      </a:r>
                    </a:p>
                    <a:p>
                      <a:endParaRPr lang="sv-SE" sz="1600" dirty="0"/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Ekonomi, prognos, personal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4073959822"/>
                  </a:ext>
                </a:extLst>
              </a:tr>
              <a:tr h="469620">
                <a:tc>
                  <a:txBody>
                    <a:bodyPr/>
                    <a:lstStyle/>
                    <a:p>
                      <a:r>
                        <a:rPr lang="sv-SE" sz="1600" dirty="0"/>
                        <a:t>Aug (delårsbokslut)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Nämnd, KS, KF</a:t>
                      </a:r>
                    </a:p>
                    <a:p>
                      <a:endParaRPr lang="sv-SE" sz="1600" dirty="0"/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Ekonomi, mål, prognos, personal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Revision</a:t>
                      </a:r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1105279966"/>
                  </a:ext>
                </a:extLst>
              </a:tr>
              <a:tr h="608763">
                <a:tc>
                  <a:txBody>
                    <a:bodyPr/>
                    <a:lstStyle/>
                    <a:p>
                      <a:r>
                        <a:rPr lang="sv-SE" sz="1600" dirty="0"/>
                        <a:t>Okt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Nämnd, KS, KF</a:t>
                      </a:r>
                    </a:p>
                    <a:p>
                      <a:endParaRPr lang="sv-SE" sz="1600" dirty="0"/>
                    </a:p>
                    <a:p>
                      <a:endParaRPr lang="sv-SE" sz="1600" dirty="0"/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600" dirty="0"/>
                        <a:t>Ekonomi, prognos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600" dirty="0"/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2469168089"/>
                  </a:ext>
                </a:extLst>
              </a:tr>
              <a:tr h="469620">
                <a:tc>
                  <a:txBody>
                    <a:bodyPr/>
                    <a:lstStyle/>
                    <a:p>
                      <a:r>
                        <a:rPr lang="sv-SE" sz="1600" dirty="0"/>
                        <a:t>Helår (årsbokslut)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Nämnd, KS, KF</a:t>
                      </a:r>
                    </a:p>
                    <a:p>
                      <a:endParaRPr lang="sv-SE" sz="1600" dirty="0"/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600" dirty="0"/>
                        <a:t>Ekonomi, mål, personal</a:t>
                      </a:r>
                    </a:p>
                  </a:txBody>
                  <a:tcPr marL="91435" marR="91435" marT="45730" marB="4573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600" dirty="0"/>
                        <a:t>Revision</a:t>
                      </a:r>
                    </a:p>
                  </a:txBody>
                  <a:tcPr marL="91435" marR="91435" marT="45730" marB="45730"/>
                </a:tc>
                <a:extLst>
                  <a:ext uri="{0D108BD9-81ED-4DB2-BD59-A6C34878D82A}">
                    <a16:rowId xmlns:a16="http://schemas.microsoft.com/office/drawing/2014/main" val="2914485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97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pPr algn="ctr"/>
            <a:r>
              <a:rPr lang="sv-SE" sz="2800" b="1" dirty="0"/>
              <a:t>Kommunens ekonomiska situation</a:t>
            </a:r>
          </a:p>
        </p:txBody>
      </p:sp>
      <p:pic>
        <p:nvPicPr>
          <p:cNvPr id="59394" name="Picture 2" descr="Bildresultat för ekonomi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253" y="1556792"/>
            <a:ext cx="7125078" cy="406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73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Resultaträkning 2022 (</a:t>
            </a:r>
            <a:r>
              <a:rPr lang="sv-SE" dirty="0" err="1"/>
              <a:t>prel</a:t>
            </a:r>
            <a:r>
              <a:rPr lang="sv-SE" dirty="0"/>
              <a:t>)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Presentationsnamn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5E99CB8-4A07-30B6-DD34-E562C7DB8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393" y="1451113"/>
            <a:ext cx="6603764" cy="476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5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57F113-E24D-0DE4-E2CA-9E473EAA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42A8CE-C8BC-44FF-8F94-A5B6C6E6CF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711355"/>
              </p:ext>
            </p:extLst>
          </p:nvPr>
        </p:nvGraphicFramePr>
        <p:xfrm>
          <a:off x="2118886" y="1097281"/>
          <a:ext cx="6849592" cy="4510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490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522FCC5-964B-2766-8944-3C0E976D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D7118CA-3B1D-6E3B-2375-397958F166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8950444"/>
              </p:ext>
            </p:extLst>
          </p:nvPr>
        </p:nvGraphicFramePr>
        <p:xfrm>
          <a:off x="2140771" y="839098"/>
          <a:ext cx="7178189" cy="44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08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E1D73-1497-4EB0-3573-60B75510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Budgetförutsättningar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716414-F4AA-A6FD-7705-E786C6B1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Bollebygd:</a:t>
            </a:r>
          </a:p>
          <a:p>
            <a:pPr lvl="1"/>
            <a:r>
              <a:rPr lang="sv-SE" dirty="0"/>
              <a:t>Kortsiktigt 2023/2024: </a:t>
            </a:r>
          </a:p>
          <a:p>
            <a:pPr lvl="2"/>
            <a:r>
              <a:rPr lang="sv-SE" dirty="0"/>
              <a:t>Låga budgeterade resultat</a:t>
            </a:r>
          </a:p>
          <a:p>
            <a:pPr lvl="1"/>
            <a:r>
              <a:rPr lang="sv-SE" dirty="0"/>
              <a:t>Långsiktigt 2025 och framåt:</a:t>
            </a:r>
          </a:p>
          <a:p>
            <a:pPr lvl="2"/>
            <a:r>
              <a:rPr lang="sv-SE" dirty="0"/>
              <a:t>Växande befolkning</a:t>
            </a:r>
          </a:p>
          <a:p>
            <a:pPr lvl="2"/>
            <a:r>
              <a:rPr lang="sv-SE" dirty="0"/>
              <a:t>Stora investeringar i välfärden</a:t>
            </a:r>
          </a:p>
          <a:p>
            <a:r>
              <a:rPr lang="sv-SE" dirty="0"/>
              <a:t>Riket:</a:t>
            </a:r>
          </a:p>
          <a:p>
            <a:pPr lvl="1"/>
            <a:r>
              <a:rPr lang="sv-SE" dirty="0"/>
              <a:t>Varför är det intressant med riket?</a:t>
            </a:r>
          </a:p>
          <a:p>
            <a:pPr lvl="1"/>
            <a:r>
              <a:rPr lang="sv-SE" dirty="0"/>
              <a:t>Långtgående utjämningssystem </a:t>
            </a:r>
          </a:p>
          <a:p>
            <a:r>
              <a:rPr lang="sv-SE" dirty="0">
                <a:hlinkClick r:id="rId3"/>
              </a:rPr>
              <a:t>Ekonomirapporten | SKR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E080A5-04E0-219B-906C-210E1C7A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25814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5907B-CB3D-6BF5-8127-6A5F9941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C59A56-39D2-A7D2-3637-9FB10E0C7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4E2CA4A-74EB-A8A6-7625-1D4BBC95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481B68-5F4B-4223-3D09-E42C24CC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5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90279" y="307819"/>
            <a:ext cx="9605142" cy="769544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/>
              <a:t>Ekonomiavdelningen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r>
              <a:rPr lang="sv-SE" sz="2000" dirty="0"/>
              <a:t>Ekonomichef</a:t>
            </a:r>
          </a:p>
          <a:p>
            <a:r>
              <a:rPr lang="sv-SE" sz="2000" dirty="0"/>
              <a:t>Ekonomienhet:</a:t>
            </a:r>
          </a:p>
          <a:p>
            <a:pPr lvl="1"/>
            <a:r>
              <a:rPr lang="sv-SE" sz="1600" dirty="0"/>
              <a:t>4 ekonomer</a:t>
            </a:r>
          </a:p>
          <a:p>
            <a:pPr lvl="1"/>
            <a:r>
              <a:rPr lang="sv-SE" sz="1600" dirty="0"/>
              <a:t>2 ekonomiassistenter</a:t>
            </a:r>
          </a:p>
          <a:p>
            <a:r>
              <a:rPr lang="sv-SE" sz="2000" dirty="0"/>
              <a:t>Inköps- och upphandlingsenhet</a:t>
            </a:r>
          </a:p>
          <a:p>
            <a:pPr lvl="1"/>
            <a:r>
              <a:rPr lang="sv-SE" sz="1600" dirty="0"/>
              <a:t>Kommunjurist/upphandlingsansvarig</a:t>
            </a:r>
          </a:p>
          <a:p>
            <a:pPr lvl="1"/>
            <a:r>
              <a:rPr lang="sv-SE" sz="1600" dirty="0"/>
              <a:t>2 upphandlare</a:t>
            </a:r>
          </a:p>
          <a:p>
            <a:r>
              <a:rPr lang="sv-SE" sz="2000" dirty="0"/>
              <a:t>IT-enheten</a:t>
            </a:r>
          </a:p>
          <a:p>
            <a:pPr lvl="1"/>
            <a:r>
              <a:rPr lang="sv-SE" sz="1600" dirty="0" err="1"/>
              <a:t>IT-Samordnare</a:t>
            </a:r>
            <a:r>
              <a:rPr lang="sv-SE" sz="1600" dirty="0"/>
              <a:t> </a:t>
            </a:r>
          </a:p>
          <a:p>
            <a:pPr lvl="1"/>
            <a:r>
              <a:rPr lang="sv-SE" sz="1600" dirty="0"/>
              <a:t>2 IT-koordinatorer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567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2CF1C3-3A4B-B16D-AF75-566C4D8E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108" y="525435"/>
            <a:ext cx="9815630" cy="925678"/>
          </a:xfrm>
        </p:spPr>
        <p:txBody>
          <a:bodyPr>
            <a:noAutofit/>
          </a:bodyPr>
          <a:lstStyle/>
          <a:p>
            <a:r>
              <a:rPr lang="sv-SE" sz="4000" dirty="0"/>
              <a:t>Varifrån kommer pengarna – 767 miljoner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2CCAD-109D-8B70-B49F-2334D069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F865169-0927-33E1-560F-780911A69213}"/>
              </a:ext>
            </a:extLst>
          </p:cNvPr>
          <p:cNvGraphicFramePr>
            <a:graphicFrameLocks/>
          </p:cNvGraphicFramePr>
          <p:nvPr/>
        </p:nvGraphicFramePr>
        <p:xfrm>
          <a:off x="3019424" y="1583972"/>
          <a:ext cx="6153151" cy="4519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542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1E38C9-CCC5-9C7C-8ECF-9A731AB4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Varav: Verksamhetens intäkter – 126 miljoner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840CA20-BA4E-BBDB-45A7-2AC53348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539275D-15EA-36BB-53C6-3C9F6FA1EAE2}"/>
              </a:ext>
            </a:extLst>
          </p:cNvPr>
          <p:cNvGraphicFramePr>
            <a:graphicFrameLocks/>
          </p:cNvGraphicFramePr>
          <p:nvPr/>
        </p:nvGraphicFramePr>
        <p:xfrm>
          <a:off x="867266" y="1621410"/>
          <a:ext cx="10218656" cy="517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39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367A51-78B3-338A-A3BD-C321AE99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Fördelning kostnaderna – 721 mnkr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1FFDD8-7793-2573-1BD6-84A9F233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8972B55-D567-05B5-8D28-E81118E7BB6A}"/>
              </a:ext>
            </a:extLst>
          </p:cNvPr>
          <p:cNvGraphicFramePr>
            <a:graphicFrameLocks/>
          </p:cNvGraphicFramePr>
          <p:nvPr/>
        </p:nvGraphicFramePr>
        <p:xfrm>
          <a:off x="1762739" y="1561381"/>
          <a:ext cx="8666522" cy="529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74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01A078-46C1-7763-783E-8940FC1B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108" y="577193"/>
            <a:ext cx="9702801" cy="925678"/>
          </a:xfrm>
        </p:spPr>
        <p:txBody>
          <a:bodyPr>
            <a:noAutofit/>
          </a:bodyPr>
          <a:lstStyle/>
          <a:p>
            <a:r>
              <a:rPr lang="sv-SE" sz="4000" dirty="0"/>
              <a:t>Vad använder vi pengarna till 595 mnkr </a:t>
            </a:r>
            <a:r>
              <a:rPr lang="sv-SE" sz="3200" i="1" dirty="0"/>
              <a:t>(nettokostnad per verksamhet)</a:t>
            </a:r>
            <a:endParaRPr lang="sv-SE" sz="4000" i="1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929AE8-ADA2-0D59-0F11-CFC9F045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498172-22CE-9195-A96D-A59D7295A614}"/>
              </a:ext>
            </a:extLst>
          </p:cNvPr>
          <p:cNvGraphicFramePr>
            <a:graphicFrameLocks/>
          </p:cNvGraphicFramePr>
          <p:nvPr/>
        </p:nvGraphicFramePr>
        <p:xfrm>
          <a:off x="1880558" y="1613140"/>
          <a:ext cx="7763063" cy="481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422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326CF6-79CE-1BFC-A100-132CC9A7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Ekonomisk förvaltning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CE323A-EB71-0769-8E5B-4453C2E7E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Regleras i kommunallagen 11 kap.</a:t>
            </a:r>
          </a:p>
          <a:p>
            <a:r>
              <a:rPr lang="sv-SE" sz="2400" dirty="0"/>
              <a:t>”God ekonomisk hushållning”</a:t>
            </a:r>
          </a:p>
          <a:p>
            <a:pPr lvl="1"/>
            <a:r>
              <a:rPr lang="sv-SE" sz="2000" dirty="0"/>
              <a:t>”Varje generation ska bära kostnaderna av den kommunala service som de själv förbrukar”</a:t>
            </a:r>
          </a:p>
          <a:p>
            <a:pPr lvl="1"/>
            <a:r>
              <a:rPr lang="sv-SE" sz="2000" dirty="0"/>
              <a:t>Finansiella mål: </a:t>
            </a:r>
          </a:p>
          <a:p>
            <a:pPr lvl="2"/>
            <a:r>
              <a:rPr lang="sv-SE" sz="1800" dirty="0"/>
              <a:t>3 % av skatteintäkter och bidrag, </a:t>
            </a:r>
          </a:p>
          <a:p>
            <a:pPr lvl="2"/>
            <a:r>
              <a:rPr lang="sv-SE" sz="1800" dirty="0"/>
              <a:t>40 % självfinansieringsgrad av investeringarna (ska ses över)</a:t>
            </a:r>
          </a:p>
          <a:p>
            <a:pPr lvl="1"/>
            <a:r>
              <a:rPr lang="sv-SE" sz="2000" dirty="0"/>
              <a:t>Verksamhetsmål</a:t>
            </a:r>
          </a:p>
          <a:p>
            <a:pPr lvl="1"/>
            <a:r>
              <a:rPr lang="sv-SE" sz="2000" dirty="0"/>
              <a:t>”God kommunal hushållning”</a:t>
            </a:r>
          </a:p>
          <a:p>
            <a:r>
              <a:rPr lang="sv-SE" sz="2400" dirty="0"/>
              <a:t>Budget och skattesats antas</a:t>
            </a:r>
          </a:p>
          <a:p>
            <a:r>
              <a:rPr lang="sv-SE" sz="2400" dirty="0"/>
              <a:t>Balanskravsresultat</a:t>
            </a:r>
          </a:p>
          <a:p>
            <a:r>
              <a:rPr lang="sv-SE" sz="2400" dirty="0"/>
              <a:t>Resultatutjämningsreserv (RUR)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17C5EA3-8BD5-0926-6C6F-647532DEA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8491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Styrmodell: Rollfördelning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Nuvarande styrmodell antogs 2020</a:t>
            </a:r>
          </a:p>
          <a:p>
            <a:pPr lvl="1"/>
            <a:r>
              <a:rPr lang="sv-SE" sz="1800" dirty="0"/>
              <a:t>Uppdrag om revidering</a:t>
            </a:r>
          </a:p>
          <a:p>
            <a:r>
              <a:rPr lang="sv-SE" dirty="0"/>
              <a:t>Rollfördelning</a:t>
            </a:r>
          </a:p>
          <a:p>
            <a:pPr lvl="1"/>
            <a:r>
              <a:rPr lang="sv-SE" sz="1800" dirty="0"/>
              <a:t>Vad – Politik</a:t>
            </a:r>
          </a:p>
          <a:p>
            <a:pPr lvl="1"/>
            <a:r>
              <a:rPr lang="sv-SE" sz="1800" dirty="0"/>
              <a:t>Hur – Tjänstepersoner</a:t>
            </a:r>
          </a:p>
          <a:p>
            <a:pPr lvl="1"/>
            <a:r>
              <a:rPr lang="sv-SE" sz="1800" dirty="0"/>
              <a:t>”Gyllene zonen”</a:t>
            </a:r>
          </a:p>
          <a:p>
            <a:r>
              <a:rPr lang="sv-SE" dirty="0"/>
              <a:t>Vem gör vad?</a:t>
            </a:r>
          </a:p>
          <a:p>
            <a:pPr lvl="1"/>
            <a:r>
              <a:rPr lang="sv-SE" sz="1800" dirty="0"/>
              <a:t>KF </a:t>
            </a:r>
          </a:p>
          <a:p>
            <a:pPr lvl="1"/>
            <a:r>
              <a:rPr lang="sv-SE" sz="1800" dirty="0"/>
              <a:t>KS</a:t>
            </a:r>
          </a:p>
          <a:p>
            <a:pPr lvl="1"/>
            <a:r>
              <a:rPr lang="sv-SE" sz="1800" dirty="0"/>
              <a:t>Nämnderna</a:t>
            </a:r>
          </a:p>
          <a:p>
            <a:pPr lvl="1"/>
            <a:r>
              <a:rPr lang="sv-SE" sz="1800" dirty="0"/>
              <a:t>Förvaltningarna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908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F7F6BC-367A-F008-A978-5127CFF6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Styrmodell: Målkedjan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76AE46-FE8E-ADFD-9E68-5693441BA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Vision</a:t>
            </a:r>
          </a:p>
          <a:p>
            <a:r>
              <a:rPr lang="sv-SE" dirty="0"/>
              <a:t>KF-mål: verksamhetsmål och finansiella mål </a:t>
            </a:r>
          </a:p>
          <a:p>
            <a:pPr lvl="1"/>
            <a:r>
              <a:rPr lang="sv-SE" dirty="0"/>
              <a:t>Mål och budget</a:t>
            </a:r>
          </a:p>
          <a:p>
            <a:r>
              <a:rPr lang="sv-SE" dirty="0" err="1"/>
              <a:t>Nämndsmål</a:t>
            </a:r>
            <a:endParaRPr lang="sv-SE" dirty="0"/>
          </a:p>
          <a:p>
            <a:pPr lvl="1"/>
            <a:r>
              <a:rPr lang="sv-SE" dirty="0"/>
              <a:t>Verksamhetsplan och budget</a:t>
            </a:r>
          </a:p>
          <a:p>
            <a:r>
              <a:rPr lang="sv-SE" dirty="0"/>
              <a:t>Enhetsmål</a:t>
            </a:r>
          </a:p>
          <a:p>
            <a:pPr lvl="1"/>
            <a:r>
              <a:rPr lang="sv-SE" dirty="0"/>
              <a:t>APT, arbetsgrupper osv</a:t>
            </a:r>
          </a:p>
          <a:p>
            <a:r>
              <a:rPr lang="sv-SE" dirty="0"/>
              <a:t>”Röda tråden”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66E7C92-92EB-A849-88AB-D01577B3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01585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itikerutbildning 2023 ekonomi" id="{61610859-D60B-4457-AB87-EAB7311F4CF9}" vid="{94B7F4FF-0B1A-4556-84C4-13E57340A23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Politikerutbildning 2023 ekonomi</Template>
  <TotalTime>134</TotalTime>
  <Words>1006</Words>
  <Application>Microsoft Office PowerPoint</Application>
  <PresentationFormat>Bredbild</PresentationFormat>
  <Paragraphs>175</Paragraphs>
  <Slides>18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Calibri</vt:lpstr>
      <vt:lpstr>Garamond</vt:lpstr>
      <vt:lpstr>Times New Roman</vt:lpstr>
      <vt:lpstr>Office-tema</vt:lpstr>
      <vt:lpstr>Ekonomisk förvaltning, styrmodell och intern kontroll</vt:lpstr>
      <vt:lpstr>Ekonomiavdelningen</vt:lpstr>
      <vt:lpstr>Varifrån kommer pengarna – 767 miljoner</vt:lpstr>
      <vt:lpstr>Varav: Verksamhetens intäkter – 126 miljoner</vt:lpstr>
      <vt:lpstr>Fördelning kostnaderna – 721 mnkr</vt:lpstr>
      <vt:lpstr>Vad använder vi pengarna till 595 mnkr (nettokostnad per verksamhet)</vt:lpstr>
      <vt:lpstr>Ekonomisk förvaltning</vt:lpstr>
      <vt:lpstr>Styrmodell: Rollfördelning</vt:lpstr>
      <vt:lpstr>Styrmodell: Målkedjan</vt:lpstr>
      <vt:lpstr>Styrmodell: Budgetprocessen</vt:lpstr>
      <vt:lpstr>Styrmodell: Uppföljning</vt:lpstr>
      <vt:lpstr>Tidplan uppföljning och bokslut</vt:lpstr>
      <vt:lpstr>Kommunens ekonomiska situation</vt:lpstr>
      <vt:lpstr>Resultaträkning 2022 (prel)</vt:lpstr>
      <vt:lpstr>PowerPoint-presentation</vt:lpstr>
      <vt:lpstr>PowerPoint-presentation</vt:lpstr>
      <vt:lpstr>Budgetförutsättningar</vt:lpstr>
      <vt:lpstr>PowerPoint-presentation</vt:lpstr>
    </vt:vector>
  </TitlesOfParts>
  <Company>Bollebygd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förvaltning, styrmodell och intern kontroll</dc:title>
  <dc:creator>Daniel Aronsson</dc:creator>
  <cp:lastModifiedBy>Daniel Aronsson</cp:lastModifiedBy>
  <cp:revision>5</cp:revision>
  <dcterms:created xsi:type="dcterms:W3CDTF">2023-02-21T13:14:24Z</dcterms:created>
  <dcterms:modified xsi:type="dcterms:W3CDTF">2023-02-21T17:12:01Z</dcterms:modified>
</cp:coreProperties>
</file>