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915" r:id="rId5"/>
    <p:sldId id="755" r:id="rId6"/>
    <p:sldId id="916" r:id="rId7"/>
    <p:sldId id="740" r:id="rId8"/>
    <p:sldId id="756" r:id="rId9"/>
    <p:sldId id="664" r:id="rId10"/>
    <p:sldId id="917" r:id="rId11"/>
    <p:sldId id="668" r:id="rId12"/>
    <p:sldId id="669" r:id="rId13"/>
    <p:sldId id="741" r:id="rId14"/>
    <p:sldId id="900" r:id="rId15"/>
    <p:sldId id="918" r:id="rId16"/>
    <p:sldId id="899" r:id="rId17"/>
    <p:sldId id="888" r:id="rId18"/>
    <p:sldId id="891" r:id="rId19"/>
    <p:sldId id="762" r:id="rId20"/>
    <p:sldId id="738" r:id="rId21"/>
    <p:sldId id="739" r:id="rId22"/>
    <p:sldId id="905" r:id="rId23"/>
    <p:sldId id="906" r:id="rId24"/>
    <p:sldId id="907" r:id="rId25"/>
    <p:sldId id="747" r:id="rId26"/>
    <p:sldId id="914" r:id="rId27"/>
    <p:sldId id="267" r:id="rId28"/>
    <p:sldId id="276" r:id="rId29"/>
    <p:sldId id="274" r:id="rId30"/>
    <p:sldId id="278" r:id="rId31"/>
    <p:sldId id="912" r:id="rId3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808000"/>
    <a:srgbClr val="669900"/>
    <a:srgbClr val="99CC00"/>
    <a:srgbClr val="FFCC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56811" autoAdjust="0"/>
  </p:normalViewPr>
  <p:slideViewPr>
    <p:cSldViewPr snapToGrid="0">
      <p:cViewPr varScale="1">
        <p:scale>
          <a:sx n="60" d="100"/>
          <a:sy n="60" d="100"/>
        </p:scale>
        <p:origin x="1029" y="39"/>
      </p:cViewPr>
      <p:guideLst/>
    </p:cSldViewPr>
  </p:slideViewPr>
  <p:notesTextViewPr>
    <p:cViewPr>
      <p:scale>
        <a:sx n="3" d="2"/>
        <a:sy n="3" d="2"/>
      </p:scale>
      <p:origin x="0" y="0"/>
    </p:cViewPr>
  </p:notesTextViewPr>
  <p:notesViewPr>
    <p:cSldViewPr snapToGrid="0">
      <p:cViewPr varScale="1">
        <p:scale>
          <a:sx n="69" d="100"/>
          <a:sy n="69" d="100"/>
        </p:scale>
        <p:origin x="2034" y="3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CA12342-2B51-47D3-BE40-2FFD6E083582}" type="datetimeFigureOut">
              <a:rPr lang="sv-SE" smtClean="0"/>
              <a:t>2023-02-20</a:t>
            </a:fld>
            <a:endParaRPr lang="sv-SE" dirty="0"/>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580192B-B213-41F8-89E6-39339E2F9D39}" type="slidenum">
              <a:rPr lang="sv-SE" smtClean="0"/>
              <a:t>‹#›</a:t>
            </a:fld>
            <a:endParaRPr lang="sv-SE" dirty="0"/>
          </a:p>
        </p:txBody>
      </p:sp>
    </p:spTree>
    <p:extLst>
      <p:ext uri="{BB962C8B-B14F-4D97-AF65-F5344CB8AC3E}">
        <p14:creationId xmlns:p14="http://schemas.microsoft.com/office/powerpoint/2010/main" val="41261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akerhetspolisen.se/download/18.650ed51617f9c29b5528b4/1652095549754/Personlig%20sa%CC%88kerhet.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Presentation</a:t>
            </a:r>
          </a:p>
          <a:p>
            <a:r>
              <a:rPr lang="sv-SE" dirty="0"/>
              <a:t>En kort genomgång av:</a:t>
            </a:r>
          </a:p>
          <a:p>
            <a:r>
              <a:rPr lang="sv-SE" dirty="0"/>
              <a:t>Kommunens uppgifter ansvar och organisation vid kris eller allvarlig samhällsstörning. </a:t>
            </a:r>
          </a:p>
          <a:p>
            <a:r>
              <a:rPr lang="sv-SE" dirty="0"/>
              <a:t>Hot och våld mot förtroendevalda – vad gäller om det händer? </a:t>
            </a:r>
          </a:p>
          <a:p>
            <a:r>
              <a:rPr lang="sv-SE" dirty="0"/>
              <a:t>LEH, lag (2006:544) om kommuners och regioners åtgärder inför och vi extraordinära händelser i fredstid och höjd beredskap</a:t>
            </a:r>
          </a:p>
        </p:txBody>
      </p:sp>
      <p:sp>
        <p:nvSpPr>
          <p:cNvPr id="4" name="Platshållare för bildnummer 3"/>
          <p:cNvSpPr>
            <a:spLocks noGrp="1"/>
          </p:cNvSpPr>
          <p:nvPr>
            <p:ph type="sldNum" sz="quarter" idx="5"/>
          </p:nvPr>
        </p:nvSpPr>
        <p:spPr/>
        <p:txBody>
          <a:bodyPr/>
          <a:lstStyle/>
          <a:p>
            <a:fld id="{4580192B-B213-41F8-89E6-39339E2F9D39}" type="slidenum">
              <a:rPr lang="sv-SE" smtClean="0"/>
              <a:t>1</a:t>
            </a:fld>
            <a:endParaRPr lang="sv-SE" dirty="0"/>
          </a:p>
        </p:txBody>
      </p:sp>
    </p:spTree>
    <p:extLst>
      <p:ext uri="{BB962C8B-B14F-4D97-AF65-F5344CB8AC3E}">
        <p14:creationId xmlns:p14="http://schemas.microsoft.com/office/powerpoint/2010/main" val="3008684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r>
              <a:rPr lang="sv-SE" sz="1000" b="1" kern="1200" dirty="0">
                <a:solidFill>
                  <a:prstClr val="black">
                    <a:lumMod val="75000"/>
                    <a:lumOff val="25000"/>
                  </a:prstClr>
                </a:solidFill>
                <a:latin typeface="+mn-lt"/>
                <a:ea typeface="Geneva" charset="-128"/>
                <a:cs typeface="Tahoma" pitchFamily="34" charset="0"/>
              </a:rPr>
              <a:t>Kommunerna i Sjuhärad samverkar i ett nätverk civil beredskap7h</a:t>
            </a:r>
          </a:p>
          <a:p>
            <a:pPr defTabSz="918606">
              <a:defRPr/>
            </a:pPr>
            <a:r>
              <a:rPr lang="sv-SE" sz="1000" b="1" kern="1200" dirty="0">
                <a:solidFill>
                  <a:prstClr val="black">
                    <a:lumMod val="75000"/>
                    <a:lumOff val="25000"/>
                  </a:prstClr>
                </a:solidFill>
                <a:latin typeface="+mn-lt"/>
                <a:ea typeface="Geneva" charset="-128"/>
                <a:cs typeface="Tahoma" pitchFamily="34" charset="0"/>
              </a:rPr>
              <a:t>Genom</a:t>
            </a:r>
            <a:r>
              <a:rPr lang="sv-SE" sz="1000" dirty="0">
                <a:cs typeface="Calibri Light" panose="020F0302020204030204" pitchFamily="34" charset="0"/>
              </a:rPr>
              <a:t> samverkan o i Sjuhärad stärker vi oss själva i krisberedskap och civilt försvar. </a:t>
            </a:r>
          </a:p>
          <a:p>
            <a:pPr defTabSz="918606">
              <a:defRPr/>
            </a:pPr>
            <a:r>
              <a:rPr lang="sv-SE" sz="1000" b="1" dirty="0">
                <a:latin typeface="+mn-lt"/>
                <a:ea typeface="Verdana" pitchFamily="34" charset="0"/>
                <a:cs typeface="Calibri Light" panose="020F0302020204030204" pitchFamily="34" charset="0"/>
              </a:rPr>
              <a:t>Effekterna</a:t>
            </a:r>
            <a:r>
              <a:rPr lang="sv-SE" sz="1000" dirty="0">
                <a:latin typeface="+mn-lt"/>
                <a:ea typeface="Verdana" pitchFamily="34" charset="0"/>
                <a:cs typeface="Calibri Light" panose="020F0302020204030204" pitchFamily="34" charset="0"/>
              </a:rPr>
              <a:t> av </a:t>
            </a:r>
            <a:r>
              <a:rPr lang="sv-SE" altLang="sv-SE" sz="1000" dirty="0">
                <a:latin typeface="+mn-lt"/>
                <a:cs typeface="Calibri Light" panose="020F0302020204030204" pitchFamily="34" charset="0"/>
              </a:rPr>
              <a:t>nätverkandet blir att vi i kommunerna inte behöver uppfinna hjulet själva varje gång. </a:t>
            </a:r>
          </a:p>
          <a:p>
            <a:pPr marL="0" marR="0" lvl="0" indent="0" algn="l" defTabSz="918606" rtl="0" eaLnBrk="1" fontAlgn="auto" latinLnBrk="0" hangingPunct="1">
              <a:lnSpc>
                <a:spcPct val="100000"/>
              </a:lnSpc>
              <a:spcBef>
                <a:spcPts val="0"/>
              </a:spcBef>
              <a:spcAft>
                <a:spcPts val="0"/>
              </a:spcAft>
              <a:buClrTx/>
              <a:buSzTx/>
              <a:buFontTx/>
              <a:buNone/>
              <a:tabLst/>
              <a:defRPr/>
            </a:pPr>
            <a:r>
              <a:rPr lang="sv-SE" sz="1000" dirty="0">
                <a:latin typeface="+mn-lt"/>
                <a:cs typeface="Calibri Light" panose="020F0302020204030204" pitchFamily="34" charset="0"/>
              </a:rPr>
              <a:t>Resultatet ser vi i :</a:t>
            </a:r>
          </a:p>
          <a:p>
            <a:pPr marL="0" marR="0" lvl="0" indent="0" algn="l" defTabSz="918606" rtl="0" eaLnBrk="1" fontAlgn="auto" latinLnBrk="0" hangingPunct="1">
              <a:lnSpc>
                <a:spcPct val="100000"/>
              </a:lnSpc>
              <a:spcBef>
                <a:spcPts val="0"/>
              </a:spcBef>
              <a:spcAft>
                <a:spcPts val="0"/>
              </a:spcAft>
              <a:buClrTx/>
              <a:buSzTx/>
              <a:buFontTx/>
              <a:buNone/>
              <a:tabLst/>
              <a:defRPr/>
            </a:pPr>
            <a:r>
              <a:rPr lang="sv-SE" sz="1000" dirty="0">
                <a:latin typeface="+mn-lt"/>
                <a:cs typeface="Calibri Light" panose="020F0302020204030204" pitchFamily="34" charset="0"/>
              </a:rPr>
              <a:t>Gemensamma planering, gemensamma utbildning och övningar, temadagar och Krissamverkan. Vi samarbetar både inom krisberedskap och Civilt försvar </a:t>
            </a:r>
          </a:p>
        </p:txBody>
      </p:sp>
      <p:sp>
        <p:nvSpPr>
          <p:cNvPr id="4" name="Platshållare för bildnummer 3"/>
          <p:cNvSpPr>
            <a:spLocks noGrp="1"/>
          </p:cNvSpPr>
          <p:nvPr>
            <p:ph type="sldNum" sz="quarter" idx="10"/>
          </p:nvPr>
        </p:nvSpPr>
        <p:spPr/>
        <p:txBody>
          <a:bodyPr/>
          <a:lstStyle/>
          <a:p>
            <a:pPr>
              <a:defRPr/>
            </a:pPr>
            <a:fld id="{04CCB717-0462-4BCE-822A-B535F5324B48}" type="slidenum">
              <a:rPr lang="sv-SE" altLang="sv-SE" smtClean="0"/>
              <a:pPr>
                <a:defRPr/>
              </a:pPr>
              <a:t>10</a:t>
            </a:fld>
            <a:endParaRPr lang="sv-SE" altLang="sv-SE" dirty="0"/>
          </a:p>
        </p:txBody>
      </p:sp>
    </p:spTree>
    <p:extLst>
      <p:ext uri="{BB962C8B-B14F-4D97-AF65-F5344CB8AC3E}">
        <p14:creationId xmlns:p14="http://schemas.microsoft.com/office/powerpoint/2010/main" val="4077689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i="1" dirty="0"/>
              <a:t>Kommunens arbete med civilt försvar regleras i en Överenskommelse mellan Sveriges kommuner och regioner och Myndigheten för samhällsskydd och beredskap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i="0" dirty="0"/>
              <a:t>Överenskommelsen mellan MSB och SKR förlängs och justeras att gälla till och med 31 december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i="0" dirty="0"/>
          </a:p>
        </p:txBody>
      </p:sp>
      <p:sp>
        <p:nvSpPr>
          <p:cNvPr id="4" name="Platshållare för bildnummer 3"/>
          <p:cNvSpPr>
            <a:spLocks noGrp="1"/>
          </p:cNvSpPr>
          <p:nvPr>
            <p:ph type="sldNum" sz="quarter" idx="10"/>
          </p:nvPr>
        </p:nvSpPr>
        <p:spPr/>
        <p:txBody>
          <a:bodyPr/>
          <a:lstStyle/>
          <a:p>
            <a:pPr>
              <a:defRPr/>
            </a:pPr>
            <a:fld id="{04CCB717-0462-4BCE-822A-B535F5324B48}" type="slidenum">
              <a:rPr lang="sv-SE" altLang="sv-SE" smtClean="0"/>
              <a:pPr>
                <a:defRPr/>
              </a:pPr>
              <a:t>11</a:t>
            </a:fld>
            <a:endParaRPr lang="sv-SE" altLang="sv-SE" dirty="0"/>
          </a:p>
        </p:txBody>
      </p:sp>
    </p:spTree>
    <p:extLst>
      <p:ext uri="{BB962C8B-B14F-4D97-AF65-F5344CB8AC3E}">
        <p14:creationId xmlns:p14="http://schemas.microsoft.com/office/powerpoint/2010/main" val="3741518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000" b="0" i="0" u="none" strike="noStrike" kern="1200" baseline="0" dirty="0">
                <a:solidFill>
                  <a:schemeClr val="tx1"/>
                </a:solidFill>
                <a:latin typeface="+mn-lt"/>
                <a:ea typeface="+mn-ea"/>
                <a:cs typeface="+mn-cs"/>
              </a:rPr>
              <a:t>Alla kommuner ska påbörja arbetet avseende de förberedelser som behövs för verksamheten under höjd beredskap (beredskapsförberedelser) så att de på sikt kan fullgöra sin uppgift inom totalförsvaret i händelse av krigsfara och krig. </a:t>
            </a:r>
          </a:p>
          <a:p>
            <a:endParaRPr lang="sv-SE" sz="1000" b="0" i="0" u="none" strike="noStrike" kern="1200" baseline="0" dirty="0">
              <a:solidFill>
                <a:schemeClr val="tx1"/>
              </a:solidFill>
              <a:latin typeface="+mn-lt"/>
              <a:ea typeface="+mn-ea"/>
              <a:cs typeface="+mn-cs"/>
            </a:endParaRPr>
          </a:p>
          <a:p>
            <a:r>
              <a:rPr lang="sv-SE" sz="1000" dirty="0"/>
              <a:t>De tre prioriterade uppgifterna är</a:t>
            </a:r>
          </a:p>
          <a:p>
            <a:r>
              <a:rPr lang="sv-SE" sz="1000" dirty="0"/>
              <a:t>1. Kompetenshöjning gällande totalförsvar </a:t>
            </a:r>
          </a:p>
          <a:p>
            <a:r>
              <a:rPr lang="sv-SE" sz="1000" dirty="0"/>
              <a:t>2</a:t>
            </a:r>
            <a:r>
              <a:rPr lang="sv-SE" sz="1000" kern="1200" dirty="0">
                <a:solidFill>
                  <a:schemeClr val="tx1"/>
                </a:solidFill>
                <a:latin typeface="+mn-lt"/>
                <a:ea typeface="+mn-ea"/>
                <a:cs typeface="+mn-cs"/>
              </a:rPr>
              <a:t>. Grundläggande förberedelser i frågor av betydelse för totalförsvaret och Sveriges säkerhet </a:t>
            </a:r>
          </a:p>
          <a:p>
            <a:r>
              <a:rPr lang="sv-SE" sz="1000" dirty="0"/>
              <a:t>3. Krigsorganisation och dess</a:t>
            </a:r>
            <a:r>
              <a:rPr lang="sv-SE" sz="1000" baseline="0" dirty="0"/>
              <a:t> bemanning</a:t>
            </a:r>
            <a:endParaRPr lang="sv-SE" sz="1000" dirty="0"/>
          </a:p>
          <a:p>
            <a:endParaRPr lang="sv-SE" sz="1000" dirty="0">
              <a:solidFill>
                <a:prstClr val="black">
                  <a:lumMod val="75000"/>
                  <a:lumOff val="25000"/>
                </a:prstClr>
              </a:solidFill>
              <a:latin typeface="+mn-lt"/>
              <a:ea typeface="Geneva" charset="-128"/>
              <a:cs typeface="Tahoma" pitchFamily="34" charset="0"/>
            </a:endParaRPr>
          </a:p>
        </p:txBody>
      </p:sp>
      <p:sp>
        <p:nvSpPr>
          <p:cNvPr id="4" name="Platshållare för bildnummer 3"/>
          <p:cNvSpPr>
            <a:spLocks noGrp="1"/>
          </p:cNvSpPr>
          <p:nvPr>
            <p:ph type="sldNum" sz="quarter" idx="10"/>
          </p:nvPr>
        </p:nvSpPr>
        <p:spPr/>
        <p:txBody>
          <a:bodyPr/>
          <a:lstStyle/>
          <a:p>
            <a:fld id="{FC966BBF-D559-4716-9BA6-1C22D385DFC7}" type="slidenum">
              <a:rPr lang="sv-SE" smtClean="0"/>
              <a:t>12</a:t>
            </a:fld>
            <a:endParaRPr lang="sv-SE" dirty="0"/>
          </a:p>
        </p:txBody>
      </p:sp>
    </p:spTree>
    <p:extLst>
      <p:ext uri="{BB962C8B-B14F-4D97-AF65-F5344CB8AC3E}">
        <p14:creationId xmlns:p14="http://schemas.microsoft.com/office/powerpoint/2010/main" val="266382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229674" indent="-229674" defTabSz="914288">
              <a:buAutoNum type="arabicParenR"/>
              <a:defRPr/>
            </a:pPr>
            <a:r>
              <a:rPr lang="sv-SE" sz="1000" i="1" dirty="0">
                <a:solidFill>
                  <a:schemeClr val="tx1">
                    <a:lumMod val="75000"/>
                    <a:lumOff val="25000"/>
                  </a:schemeClr>
                </a:solidFill>
                <a:latin typeface="+mn-lt"/>
                <a:ea typeface="Geneva" charset="-128"/>
                <a:cs typeface="Calibri Light" panose="020F0302020204030204" pitchFamily="34" charset="0"/>
              </a:rPr>
              <a:t>Kompetenshöjning</a:t>
            </a:r>
          </a:p>
          <a:p>
            <a:pPr marL="229674" indent="-229674" defTabSz="914288">
              <a:buAutoNum type="arabicParenR"/>
              <a:defRPr/>
            </a:pPr>
            <a:endParaRPr lang="sv-SE" sz="1000" dirty="0">
              <a:solidFill>
                <a:schemeClr val="tx1">
                  <a:lumMod val="75000"/>
                  <a:lumOff val="25000"/>
                </a:schemeClr>
              </a:solidFill>
              <a:latin typeface="+mn-lt"/>
              <a:ea typeface="Geneva" charset="-128"/>
              <a:cs typeface="Calibri Light" panose="020F0302020204030204" pitchFamily="34" charset="0"/>
            </a:endParaRPr>
          </a:p>
          <a:p>
            <a:pPr defTabSz="914288">
              <a:defRPr/>
            </a:pPr>
            <a:r>
              <a:rPr lang="sv-SE" sz="1000" b="1" dirty="0">
                <a:solidFill>
                  <a:schemeClr val="tx1">
                    <a:lumMod val="75000"/>
                    <a:lumOff val="25000"/>
                  </a:schemeClr>
                </a:solidFill>
                <a:latin typeface="+mn-lt"/>
                <a:ea typeface="Geneva" charset="-128"/>
                <a:cs typeface="Calibri Light" panose="020F0302020204030204" pitchFamily="34" charset="0"/>
              </a:rPr>
              <a:t>Kommunens uppgift:</a:t>
            </a:r>
            <a:br>
              <a:rPr lang="sv-SE" sz="1000" dirty="0">
                <a:solidFill>
                  <a:schemeClr val="tx1">
                    <a:lumMod val="75000"/>
                    <a:lumOff val="25000"/>
                  </a:schemeClr>
                </a:solidFill>
                <a:latin typeface="+mn-lt"/>
                <a:ea typeface="Geneva" charset="-128"/>
                <a:cs typeface="Calibri Light" panose="020F0302020204030204" pitchFamily="34" charset="0"/>
              </a:rPr>
            </a:br>
            <a:r>
              <a:rPr lang="sv-SE" sz="1000" dirty="0">
                <a:solidFill>
                  <a:schemeClr val="tx1">
                    <a:lumMod val="75000"/>
                    <a:lumOff val="25000"/>
                  </a:schemeClr>
                </a:solidFill>
                <a:latin typeface="+mn-lt"/>
                <a:ea typeface="Geneva" charset="-128"/>
                <a:cs typeface="Calibri Light" panose="020F0302020204030204" pitchFamily="34" charset="0"/>
              </a:rPr>
              <a:t>Nyckelpersoner* ska genom utbildning ges kunskaper om höjd beredskap och totalförsvar.</a:t>
            </a:r>
            <a:r>
              <a:rPr lang="sv-SE" sz="1000" i="1" dirty="0">
                <a:solidFill>
                  <a:schemeClr val="tx1">
                    <a:lumMod val="75000"/>
                    <a:lumOff val="25000"/>
                  </a:schemeClr>
                </a:solidFill>
                <a:latin typeface="+mn-lt"/>
                <a:ea typeface="Geneva" charset="-128"/>
                <a:cs typeface="Calibri Light" panose="020F0302020204030204" pitchFamily="34" charset="0"/>
              </a:rPr>
              <a:t> </a:t>
            </a:r>
          </a:p>
          <a:p>
            <a:pPr defTabSz="914288">
              <a:defRPr/>
            </a:pPr>
            <a:endParaRPr lang="sv-SE" sz="1000" i="1" dirty="0">
              <a:solidFill>
                <a:schemeClr val="tx1">
                  <a:lumMod val="75000"/>
                  <a:lumOff val="25000"/>
                </a:schemeClr>
              </a:solidFill>
              <a:latin typeface="+mn-lt"/>
              <a:ea typeface="Geneva" charset="-128"/>
              <a:cs typeface="Calibri Light" panose="020F0302020204030204" pitchFamily="34" charset="0"/>
            </a:endParaRPr>
          </a:p>
          <a:p>
            <a:pPr defTabSz="914288">
              <a:defRPr/>
            </a:pPr>
            <a:r>
              <a:rPr lang="sv-SE" sz="1000" dirty="0" err="1">
                <a:solidFill>
                  <a:schemeClr val="tx1">
                    <a:lumMod val="75000"/>
                    <a:lumOff val="25000"/>
                  </a:schemeClr>
                </a:solidFill>
                <a:latin typeface="+mn-lt"/>
                <a:ea typeface="Geneva" charset="-128"/>
                <a:cs typeface="Calibri Light" panose="020F0302020204030204" pitchFamily="34" charset="0"/>
              </a:rPr>
              <a:t>Kommunledingen</a:t>
            </a:r>
            <a:r>
              <a:rPr lang="sv-SE" sz="1000" dirty="0">
                <a:solidFill>
                  <a:schemeClr val="tx1">
                    <a:lumMod val="75000"/>
                    <a:lumOff val="25000"/>
                  </a:schemeClr>
                </a:solidFill>
                <a:latin typeface="+mn-lt"/>
                <a:ea typeface="Geneva" charset="-128"/>
                <a:cs typeface="Calibri Light" panose="020F0302020204030204" pitchFamily="34" charset="0"/>
              </a:rPr>
              <a:t> behöver ha grundläggande kunskaper om de författningar och arbetssätt som gäller vid höjd beredskap, krigsfara och krig. Det är angeläget att kunskapen om totalförsvaret ökar. </a:t>
            </a:r>
            <a:br>
              <a:rPr lang="sv-SE" sz="1000" dirty="0">
                <a:solidFill>
                  <a:schemeClr val="tx1">
                    <a:lumMod val="75000"/>
                    <a:lumOff val="25000"/>
                  </a:schemeClr>
                </a:solidFill>
                <a:latin typeface="+mn-lt"/>
                <a:ea typeface="Geneva" charset="-128"/>
                <a:cs typeface="Calibri Light" panose="020F0302020204030204" pitchFamily="34" charset="0"/>
              </a:rPr>
            </a:br>
            <a:endParaRPr lang="sv-SE" sz="1000" dirty="0">
              <a:solidFill>
                <a:schemeClr val="tx1">
                  <a:lumMod val="75000"/>
                  <a:lumOff val="25000"/>
                </a:schemeClr>
              </a:solidFill>
              <a:latin typeface="+mn-lt"/>
              <a:ea typeface="Geneva" charset="-128"/>
              <a:cs typeface="Calibri Light" panose="020F0302020204030204" pitchFamily="34" charset="0"/>
            </a:endParaRPr>
          </a:p>
          <a:p>
            <a:r>
              <a:rPr lang="sv-SE" sz="1000" i="1" dirty="0">
                <a:solidFill>
                  <a:schemeClr val="tx1">
                    <a:lumMod val="75000"/>
                    <a:lumOff val="25000"/>
                  </a:schemeClr>
                </a:solidFill>
                <a:latin typeface="+mn-lt"/>
                <a:ea typeface="Geneva" charset="-128"/>
                <a:cs typeface="Calibri Light" panose="020F0302020204030204" pitchFamily="34" charset="0"/>
              </a:rPr>
              <a:t>*(med nyckelpersoner avses minst kommunstyrelsen och kommunledningen)</a:t>
            </a:r>
          </a:p>
          <a:p>
            <a:endParaRPr lang="sv-SE" sz="1000" dirty="0">
              <a:latin typeface="+mn-lt"/>
            </a:endParaRPr>
          </a:p>
          <a:p>
            <a:pPr marL="0" indent="0" algn="l">
              <a:spcBef>
                <a:spcPts val="300"/>
              </a:spcBef>
              <a:spcAft>
                <a:spcPts val="600"/>
              </a:spcAft>
              <a:buNone/>
              <a:defRPr/>
            </a:pPr>
            <a:endParaRPr lang="sv-SE" sz="1000" dirty="0">
              <a:solidFill>
                <a:schemeClr val="tx1">
                  <a:lumMod val="85000"/>
                  <a:lumOff val="15000"/>
                </a:schemeClr>
              </a:solidFill>
              <a:latin typeface="+mn-lt"/>
            </a:endParaRPr>
          </a:p>
          <a:p>
            <a:endParaRPr lang="sv-SE" sz="1000" dirty="0">
              <a:solidFill>
                <a:prstClr val="black">
                  <a:lumMod val="75000"/>
                  <a:lumOff val="25000"/>
                </a:prstClr>
              </a:solidFill>
              <a:latin typeface="+mn-lt"/>
              <a:ea typeface="Geneva" charset="-128"/>
              <a:cs typeface="Tahoma" pitchFamily="34" charset="0"/>
            </a:endParaRPr>
          </a:p>
        </p:txBody>
      </p:sp>
      <p:sp>
        <p:nvSpPr>
          <p:cNvPr id="4" name="Platshållare för bildnummer 3"/>
          <p:cNvSpPr>
            <a:spLocks noGrp="1"/>
          </p:cNvSpPr>
          <p:nvPr>
            <p:ph type="sldNum" sz="quarter" idx="10"/>
          </p:nvPr>
        </p:nvSpPr>
        <p:spPr/>
        <p:txBody>
          <a:bodyPr/>
          <a:lstStyle/>
          <a:p>
            <a:fld id="{FC966BBF-D559-4716-9BA6-1C22D385DFC7}" type="slidenum">
              <a:rPr lang="sv-SE" smtClean="0"/>
              <a:t>13</a:t>
            </a:fld>
            <a:endParaRPr lang="sv-SE" dirty="0"/>
          </a:p>
        </p:txBody>
      </p:sp>
    </p:spTree>
    <p:extLst>
      <p:ext uri="{BB962C8B-B14F-4D97-AF65-F5344CB8AC3E}">
        <p14:creationId xmlns:p14="http://schemas.microsoft.com/office/powerpoint/2010/main" val="3183949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pPr defTabSz="914288">
              <a:defRPr/>
            </a:pPr>
            <a:r>
              <a:rPr lang="sv-SE" sz="1000" dirty="0">
                <a:solidFill>
                  <a:schemeClr val="tx1">
                    <a:lumMod val="75000"/>
                    <a:lumOff val="25000"/>
                  </a:schemeClr>
                </a:solidFill>
                <a:ea typeface="Geneva" charset="-128"/>
                <a:cs typeface="Calibri Light" panose="020F0302020204030204" pitchFamily="34" charset="0"/>
              </a:rPr>
              <a:t>2) </a:t>
            </a:r>
            <a:r>
              <a:rPr lang="sv-SE" sz="1000" i="1" dirty="0">
                <a:solidFill>
                  <a:schemeClr val="tx1">
                    <a:lumMod val="75000"/>
                    <a:lumOff val="25000"/>
                  </a:schemeClr>
                </a:solidFill>
                <a:ea typeface="Geneva" charset="-128"/>
                <a:cs typeface="Calibri Light" panose="020F0302020204030204" pitchFamily="34" charset="0"/>
              </a:rPr>
              <a:t>Säkerhetsskydd</a:t>
            </a:r>
          </a:p>
          <a:p>
            <a:pPr defTabSz="914288">
              <a:defRPr/>
            </a:pPr>
            <a:r>
              <a:rPr lang="sv-SE" sz="1000" b="1" dirty="0"/>
              <a:t>Grundläggande förberedelser i frågor av betydelse för totalförsvaret och Sveriges säkerhet</a:t>
            </a:r>
            <a:endParaRPr lang="sv-SE" sz="1000" b="1" i="1" dirty="0">
              <a:solidFill>
                <a:schemeClr val="tx1">
                  <a:lumMod val="75000"/>
                  <a:lumOff val="25000"/>
                </a:schemeClr>
              </a:solidFill>
              <a:ea typeface="Geneva" charset="-128"/>
              <a:cs typeface="Calibri Light" panose="020F0302020204030204" pitchFamily="34" charset="0"/>
            </a:endParaRPr>
          </a:p>
          <a:p>
            <a:pPr defTabSz="914288">
              <a:defRPr/>
            </a:pPr>
            <a:endParaRPr lang="sv-SE" sz="1000" b="1" i="1" dirty="0">
              <a:solidFill>
                <a:schemeClr val="tx1">
                  <a:lumMod val="75000"/>
                  <a:lumOff val="25000"/>
                </a:schemeClr>
              </a:solidFill>
              <a:ea typeface="Geneva" charset="-128"/>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dirty="0">
                <a:solidFill>
                  <a:schemeClr val="tx1">
                    <a:lumMod val="75000"/>
                    <a:lumOff val="25000"/>
                  </a:schemeClr>
                </a:solidFill>
                <a:ea typeface="Geneva" charset="-128"/>
                <a:cs typeface="Calibri Light" panose="020F0302020204030204" pitchFamily="34" charset="0"/>
              </a:rPr>
              <a:t>Kommunens uppgifter:</a:t>
            </a:r>
            <a:r>
              <a:rPr lang="sv-SE" sz="1000" dirty="0">
                <a:solidFill>
                  <a:schemeClr val="tx1">
                    <a:lumMod val="75000"/>
                    <a:lumOff val="25000"/>
                  </a:schemeClr>
                </a:solidFill>
                <a:ea typeface="Geneva" charset="-128"/>
                <a:cs typeface="Calibri Light" panose="020F0302020204030204" pitchFamily="34" charset="0"/>
              </a:rPr>
              <a:t> </a:t>
            </a:r>
            <a:br>
              <a:rPr lang="sv-SE" sz="1000" dirty="0">
                <a:solidFill>
                  <a:schemeClr val="tx1">
                    <a:lumMod val="75000"/>
                    <a:lumOff val="25000"/>
                  </a:schemeClr>
                </a:solidFill>
                <a:ea typeface="Geneva" charset="-128"/>
                <a:cs typeface="Calibri Light" panose="020F0302020204030204" pitchFamily="34" charset="0"/>
              </a:rPr>
            </a:br>
            <a:r>
              <a:rPr lang="sv-SE" sz="1200" kern="1200" dirty="0">
                <a:solidFill>
                  <a:schemeClr val="tx1"/>
                </a:solidFill>
                <a:latin typeface="+mn-lt"/>
                <a:ea typeface="+mn-ea"/>
                <a:cs typeface="+mn-cs"/>
              </a:rPr>
              <a:t>Kommunen ska ha de förutsättningarna som behövs och som följer av säkerhetsskyddslagen för att kunna arbeta med uppgifterna enligt 3 kap. i LEH (2006:544)</a:t>
            </a:r>
          </a:p>
          <a:p>
            <a:endParaRPr lang="sv-SE" sz="1000" i="0" dirty="0">
              <a:solidFill>
                <a:schemeClr val="tx1">
                  <a:lumMod val="75000"/>
                  <a:lumOff val="25000"/>
                </a:schemeClr>
              </a:solidFill>
              <a:ea typeface="Geneva" charset="-128"/>
              <a:cs typeface="Calibri Light" panose="020F0302020204030204" pitchFamily="34" charset="0"/>
            </a:endParaRPr>
          </a:p>
          <a:p>
            <a:pPr marL="0" indent="0" defTabSz="914288">
              <a:buFont typeface="Arial" panose="020B0604020202020204" pitchFamily="34" charset="0"/>
              <a:buNone/>
              <a:defRPr/>
            </a:pPr>
            <a:r>
              <a:rPr lang="sv-SE" sz="1000" b="1" i="0" dirty="0">
                <a:solidFill>
                  <a:schemeClr val="tx1">
                    <a:lumMod val="75000"/>
                    <a:lumOff val="25000"/>
                  </a:schemeClr>
                </a:solidFill>
                <a:ea typeface="Geneva" charset="-128"/>
                <a:cs typeface="Calibri Light" panose="020F0302020204030204" pitchFamily="34" charset="0"/>
              </a:rPr>
              <a:t>Uppgifter enligt lag:</a:t>
            </a:r>
          </a:p>
          <a:p>
            <a:pPr marL="171450" indent="-171450" defTabSz="914288">
              <a:buFont typeface="Arial" panose="020B0604020202020204" pitchFamily="34" charset="0"/>
              <a:buChar char="•"/>
              <a:defRPr/>
            </a:pPr>
            <a:r>
              <a:rPr lang="sv-SE" sz="1200" dirty="0"/>
              <a:t>Kommunen ska vidta nödvändiga förberedelser för att i arbetet med beredskapsförberedelser, (</a:t>
            </a:r>
            <a:r>
              <a:rPr lang="sv-SE" sz="1200" i="1" dirty="0"/>
              <a:t>enligt 3 kap. 1-5§ LEH) </a:t>
            </a:r>
            <a:r>
              <a:rPr lang="sv-SE" sz="1200" dirty="0"/>
              <a:t>på ett säkert sätt kunna hantera frågor som är av vikt för Sveriges säkerhet. </a:t>
            </a:r>
          </a:p>
          <a:p>
            <a:pPr marL="171450" indent="-171450" defTabSz="914288">
              <a:buFont typeface="Arial" panose="020B0604020202020204" pitchFamily="34" charset="0"/>
              <a:buChar char="•"/>
              <a:defRPr/>
            </a:pPr>
            <a:endParaRPr lang="sv-SE" sz="1000" i="1" dirty="0">
              <a:solidFill>
                <a:schemeClr val="tx1">
                  <a:lumMod val="75000"/>
                  <a:lumOff val="25000"/>
                </a:schemeClr>
              </a:solidFill>
              <a:ea typeface="Geneva" charset="-128"/>
              <a:cs typeface="Calibri Light" panose="020F0302020204030204" pitchFamily="34" charset="0"/>
            </a:endParaRPr>
          </a:p>
          <a:p>
            <a:pPr defTabSz="914288">
              <a:defRPr/>
            </a:pPr>
            <a:r>
              <a:rPr lang="sv-SE" sz="1200" dirty="0"/>
              <a:t>Arbetet med beredskapsförberedelser inom det civila försvaret skapar behov av ett utökat och stärkt arbete med säkerhetsskydd i kommunerna. Regeringen skriver i propositionen 2020/21:30 Totalförsvarsvaret 2021-2025 följande: </a:t>
            </a:r>
          </a:p>
          <a:p>
            <a:pPr defTabSz="914288">
              <a:defRPr/>
            </a:pPr>
            <a:endParaRPr lang="sv-SE" sz="1200" dirty="0"/>
          </a:p>
          <a:p>
            <a:pPr defTabSz="914288">
              <a:defRPr/>
            </a:pPr>
            <a:r>
              <a:rPr lang="sv-SE" sz="1200" dirty="0"/>
              <a:t>”Säkerhetsskyddet är av grundläggande betydelse för vår förmåga att hantera antagonistiska hot och för att minska sårbarheter på alla nivåer i samhället. (sabotage, spionage och terrorism)</a:t>
            </a:r>
          </a:p>
          <a:p>
            <a:pPr defTabSz="914288">
              <a:defRPr/>
            </a:pPr>
            <a:r>
              <a:rPr lang="sv-SE" sz="1200" dirty="0"/>
              <a:t> Regeringen instämmer med Säkerhetspolisen som i sin redovisning av underlag för den fortsatta inriktningen av det civila försvaret påpekat att ett väl fungerande säkerhetsskyddsarbete är grunden för hela totalförsvaret.” </a:t>
            </a:r>
            <a:br>
              <a:rPr lang="sv-SE" sz="1000" dirty="0">
                <a:solidFill>
                  <a:schemeClr val="tx1">
                    <a:lumMod val="75000"/>
                    <a:lumOff val="25000"/>
                  </a:schemeClr>
                </a:solidFill>
                <a:ea typeface="Geneva" charset="-128"/>
                <a:cs typeface="Calibri Light" panose="020F0302020204030204" pitchFamily="34" charset="0"/>
              </a:rPr>
            </a:br>
            <a:endParaRPr lang="sv-SE" sz="1000" dirty="0"/>
          </a:p>
        </p:txBody>
      </p:sp>
      <p:sp>
        <p:nvSpPr>
          <p:cNvPr id="4" name="Platshållare för bildnummer 3"/>
          <p:cNvSpPr>
            <a:spLocks noGrp="1"/>
          </p:cNvSpPr>
          <p:nvPr>
            <p:ph type="sldNum" sz="quarter" idx="10"/>
          </p:nvPr>
        </p:nvSpPr>
        <p:spPr/>
        <p:txBody>
          <a:bodyPr/>
          <a:lstStyle/>
          <a:p>
            <a:fld id="{FC966BBF-D559-4716-9BA6-1C22D385DFC7}" type="slidenum">
              <a:rPr lang="sv-SE" smtClean="0"/>
              <a:t>14</a:t>
            </a:fld>
            <a:endParaRPr lang="sv-SE" dirty="0"/>
          </a:p>
        </p:txBody>
      </p:sp>
    </p:spTree>
    <p:extLst>
      <p:ext uri="{BB962C8B-B14F-4D97-AF65-F5344CB8AC3E}">
        <p14:creationId xmlns:p14="http://schemas.microsoft.com/office/powerpoint/2010/main" val="322428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defTabSz="914288">
              <a:spcBef>
                <a:spcPts val="300"/>
              </a:spcBef>
              <a:spcAft>
                <a:spcPts val="600"/>
              </a:spcAft>
              <a:defRPr/>
            </a:pPr>
            <a:r>
              <a:rPr lang="sv-SE" sz="1000" i="1" dirty="0">
                <a:solidFill>
                  <a:schemeClr val="tx1">
                    <a:lumMod val="75000"/>
                    <a:lumOff val="25000"/>
                  </a:schemeClr>
                </a:solidFill>
                <a:ea typeface="Geneva" charset="-128"/>
                <a:cs typeface="Calibri Light" panose="020F0302020204030204" pitchFamily="34" charset="0"/>
              </a:rPr>
              <a:t>3) </a:t>
            </a:r>
            <a:r>
              <a:rPr lang="sv-SE" sz="1000" b="0" i="0" u="none" strike="noStrike" kern="1200" baseline="0" dirty="0">
                <a:solidFill>
                  <a:schemeClr val="tx1"/>
                </a:solidFill>
                <a:latin typeface="+mn-lt"/>
                <a:ea typeface="+mn-ea"/>
                <a:cs typeface="+mn-cs"/>
              </a:rPr>
              <a:t> </a:t>
            </a:r>
            <a:r>
              <a:rPr lang="sv-SE" sz="1000" b="1" i="0" dirty="0">
                <a:solidFill>
                  <a:schemeClr val="tx1">
                    <a:lumMod val="75000"/>
                    <a:lumOff val="25000"/>
                  </a:schemeClr>
                </a:solidFill>
                <a:ea typeface="Geneva" charset="-128"/>
                <a:cs typeface="Calibri Light" panose="020F0302020204030204" pitchFamily="34" charset="0"/>
              </a:rPr>
              <a:t>Krigsorganisation och dess bemanning</a:t>
            </a:r>
          </a:p>
          <a:p>
            <a:pPr defTabSz="914288">
              <a:spcBef>
                <a:spcPts val="300"/>
              </a:spcBef>
              <a:spcAft>
                <a:spcPts val="600"/>
              </a:spcAft>
              <a:defRPr/>
            </a:pPr>
            <a:r>
              <a:rPr lang="sv-SE" sz="1000" dirty="0">
                <a:solidFill>
                  <a:schemeClr val="tx1">
                    <a:lumMod val="75000"/>
                    <a:lumOff val="25000"/>
                  </a:schemeClr>
                </a:solidFill>
                <a:ea typeface="Geneva" charset="-128"/>
                <a:cs typeface="Calibri Light" panose="020F0302020204030204" pitchFamily="34" charset="0"/>
              </a:rPr>
              <a:t>Varje kommun och region ska ha de planer som behövs för verksamheten under höjd beredskap. Av planerna ska krigsorganisationen framgå och den personal som ska tjänstgöra i den </a:t>
            </a:r>
          </a:p>
          <a:p>
            <a:endParaRPr lang="sv-SE" sz="1000" kern="1200" dirty="0">
              <a:solidFill>
                <a:schemeClr val="tx1">
                  <a:lumMod val="75000"/>
                  <a:lumOff val="25000"/>
                </a:schemeClr>
              </a:solidFill>
              <a:latin typeface="+mn-lt"/>
              <a:ea typeface="Geneva" charset="-128"/>
              <a:cs typeface="Calibri Light" panose="020F0302020204030204" pitchFamily="34" charset="0"/>
            </a:endParaRPr>
          </a:p>
          <a:p>
            <a:r>
              <a:rPr lang="sv-SE" sz="1000" i="1" kern="1200" dirty="0">
                <a:solidFill>
                  <a:schemeClr val="tx1">
                    <a:lumMod val="75000"/>
                    <a:lumOff val="25000"/>
                  </a:schemeClr>
                </a:solidFill>
                <a:latin typeface="+mn-lt"/>
                <a:ea typeface="Geneva" charset="-128"/>
                <a:cs typeface="Calibri Light" panose="020F0302020204030204" pitchFamily="34" charset="0"/>
              </a:rPr>
              <a:t>Uppgifter enligt lag: </a:t>
            </a:r>
          </a:p>
          <a:p>
            <a:r>
              <a:rPr lang="sv-SE" sz="1000" kern="1200" dirty="0">
                <a:solidFill>
                  <a:schemeClr val="tx1">
                    <a:lumMod val="75000"/>
                    <a:lumOff val="25000"/>
                  </a:schemeClr>
                </a:solidFill>
                <a:latin typeface="+mn-lt"/>
                <a:ea typeface="Geneva" charset="-128"/>
                <a:cs typeface="Calibri Light" panose="020F0302020204030204" pitchFamily="34" charset="0"/>
              </a:rPr>
              <a:t>Kommuner ska vid höjd beredskap, enligt 7 § lagen (1992:1403) om totalförsvar och höjd beredskap, vidta de särskilda åtgärder i fråga om planering och inriktning av verksamheten, tjänstgöring och ledighet för personal samt användning av tillgängliga resurser som är nödvändiga för att de under de rådande förhållandena ska kunna fullgöra sina uppgifter inom totalförsvaret. </a:t>
            </a:r>
          </a:p>
          <a:p>
            <a:endParaRPr lang="sv-SE" sz="1000" kern="1200" dirty="0">
              <a:solidFill>
                <a:schemeClr val="tx1">
                  <a:lumMod val="75000"/>
                  <a:lumOff val="25000"/>
                </a:schemeClr>
              </a:solidFill>
              <a:latin typeface="+mn-lt"/>
              <a:ea typeface="Geneva" charset="-128"/>
              <a:cs typeface="Calibri Light" panose="020F0302020204030204" pitchFamily="34" charset="0"/>
            </a:endParaRPr>
          </a:p>
          <a:p>
            <a:r>
              <a:rPr lang="sv-SE" sz="1000" kern="1200" dirty="0">
                <a:solidFill>
                  <a:schemeClr val="tx1">
                    <a:lumMod val="75000"/>
                    <a:lumOff val="25000"/>
                  </a:schemeClr>
                </a:solidFill>
                <a:latin typeface="+mn-lt"/>
                <a:ea typeface="Geneva" charset="-128"/>
                <a:cs typeface="Calibri Light" panose="020F0302020204030204" pitchFamily="34" charset="0"/>
              </a:rPr>
              <a:t>Vid högsta beredskap ska kommuner övergå till krigsorganisation (enligt 12 § förordningen (2015:1053) om totalförsvar och höjd beredskap). Kommunerna ska, (enligt 4 § FEH,) ha de planer som behövs för verksamheten under höjd beredskap. Dessa ska innehålla uppgifter om den verksamhet som är avsedd att bedrivas under höjd beredskap. </a:t>
            </a:r>
          </a:p>
          <a:p>
            <a:endParaRPr lang="sv-SE" sz="1000" kern="1200" dirty="0">
              <a:solidFill>
                <a:schemeClr val="tx1">
                  <a:lumMod val="75000"/>
                  <a:lumOff val="25000"/>
                </a:schemeClr>
              </a:solidFill>
              <a:latin typeface="+mn-lt"/>
              <a:ea typeface="Geneva" charset="-128"/>
              <a:cs typeface="Calibri Light" panose="020F0302020204030204" pitchFamily="34" charset="0"/>
            </a:endParaRPr>
          </a:p>
          <a:p>
            <a:r>
              <a:rPr lang="sv-SE" sz="1000" kern="1200" dirty="0">
                <a:solidFill>
                  <a:schemeClr val="tx1">
                    <a:lumMod val="75000"/>
                    <a:lumOff val="25000"/>
                  </a:schemeClr>
                </a:solidFill>
                <a:latin typeface="+mn-lt"/>
                <a:ea typeface="Geneva" charset="-128"/>
                <a:cs typeface="Calibri Light" panose="020F0302020204030204" pitchFamily="34" charset="0"/>
              </a:rPr>
              <a:t>Av planerna ska också framgå krigsorganisationen, den personal som ska tjänstgöra i denna och vad som i (10 (16) Diarienr MSB 2022-15507 SKR 2022/00754) övrigt behövs för att kommunen ska kunna höja sin beredskap och bedriva verksamheten under höjd beredskap. (Planeringen ska, enligt 5 § FEH, avse såväl beredskapshöjningar efter hand som omedelbart intagande av högsta beredskap.) </a:t>
            </a:r>
          </a:p>
          <a:p>
            <a:endParaRPr lang="sv-SE" sz="1000" kern="1200" dirty="0">
              <a:solidFill>
                <a:schemeClr val="tx1">
                  <a:lumMod val="75000"/>
                  <a:lumOff val="25000"/>
                </a:schemeClr>
              </a:solidFill>
              <a:latin typeface="+mn-lt"/>
              <a:ea typeface="Geneva" charset="-128"/>
              <a:cs typeface="Calibri Light" panose="020F0302020204030204" pitchFamily="34" charset="0"/>
            </a:endParaRPr>
          </a:p>
          <a:p>
            <a:r>
              <a:rPr lang="sv-SE" sz="1000" kern="1200" dirty="0">
                <a:solidFill>
                  <a:schemeClr val="tx1">
                    <a:lumMod val="75000"/>
                    <a:lumOff val="25000"/>
                  </a:schemeClr>
                </a:solidFill>
                <a:latin typeface="+mn-lt"/>
                <a:ea typeface="Geneva" charset="-128"/>
                <a:cs typeface="Calibri Light" panose="020F0302020204030204" pitchFamily="34" charset="0"/>
              </a:rPr>
              <a:t>I kommunens uppgifter:</a:t>
            </a:r>
          </a:p>
          <a:p>
            <a:pPr marL="171450" indent="-171450">
              <a:buFont typeface="Arial" panose="020B0604020202020204" pitchFamily="34" charset="0"/>
              <a:buChar char="•"/>
            </a:pPr>
            <a:r>
              <a:rPr lang="sv-SE" sz="1000" kern="1200" dirty="0">
                <a:solidFill>
                  <a:schemeClr val="tx1">
                    <a:lumMod val="75000"/>
                    <a:lumOff val="25000"/>
                  </a:schemeClr>
                </a:solidFill>
                <a:latin typeface="+mn-lt"/>
                <a:ea typeface="Geneva" charset="-128"/>
                <a:cs typeface="Calibri Light" panose="020F0302020204030204" pitchFamily="34" charset="0"/>
              </a:rPr>
              <a:t>Kommunen ska under 2023 fortsätta arbetet med sin krigsorganisation och dess bemanning.</a:t>
            </a:r>
          </a:p>
          <a:p>
            <a:pPr algn="l"/>
            <a:endParaRPr lang="sv-SE" sz="1000" kern="1200" dirty="0">
              <a:solidFill>
                <a:schemeClr val="tx1">
                  <a:lumMod val="75000"/>
                  <a:lumOff val="25000"/>
                </a:schemeClr>
              </a:solidFill>
              <a:latin typeface="+mn-lt"/>
              <a:ea typeface="Geneva" charset="-128"/>
              <a:cs typeface="Calibri Light" panose="020F0302020204030204" pitchFamily="34" charset="0"/>
            </a:endParaRPr>
          </a:p>
          <a:p>
            <a:endParaRPr lang="sv-SE" sz="1000" dirty="0"/>
          </a:p>
        </p:txBody>
      </p:sp>
      <p:sp>
        <p:nvSpPr>
          <p:cNvPr id="4" name="Platshållare för bildnummer 3"/>
          <p:cNvSpPr>
            <a:spLocks noGrp="1"/>
          </p:cNvSpPr>
          <p:nvPr>
            <p:ph type="sldNum" sz="quarter" idx="10"/>
          </p:nvPr>
        </p:nvSpPr>
        <p:spPr/>
        <p:txBody>
          <a:bodyPr/>
          <a:lstStyle/>
          <a:p>
            <a:fld id="{FC966BBF-D559-4716-9BA6-1C22D385DFC7}" type="slidenum">
              <a:rPr lang="sv-SE" smtClean="0"/>
              <a:t>15</a:t>
            </a:fld>
            <a:endParaRPr lang="sv-SE" dirty="0"/>
          </a:p>
        </p:txBody>
      </p:sp>
    </p:spTree>
    <p:extLst>
      <p:ext uri="{BB962C8B-B14F-4D97-AF65-F5344CB8AC3E}">
        <p14:creationId xmlns:p14="http://schemas.microsoft.com/office/powerpoint/2010/main" val="4117830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0011">
              <a:defRPr/>
            </a:pPr>
            <a:r>
              <a:rPr lang="sv-SE" sz="1000" dirty="0">
                <a:solidFill>
                  <a:schemeClr val="tx1">
                    <a:lumMod val="75000"/>
                    <a:lumOff val="25000"/>
                  </a:schemeClr>
                </a:solidFill>
                <a:latin typeface="+mn-lt"/>
              </a:rPr>
              <a:t>Ett viktigt uppdrag utifrån vår risk- och sårbarhetsanalys och de scenarion vi arbetar med i den civila beredskapen är att ta fram kontinuitetsplaner och rutiner för att hantera långvariga och allvarliga störningar i samhället. </a:t>
            </a:r>
          </a:p>
          <a:p>
            <a:r>
              <a:rPr lang="sv-SE" sz="1000" dirty="0"/>
              <a:t>Kontinuitetsförmåga – förmågan för en organisation att upprätthålla leveransen av produkter och/eller tjänster till i förväg fastställda acceptabla nivåer i händelse av allvarliga störningar.</a:t>
            </a:r>
          </a:p>
          <a:p>
            <a:pPr marL="0" marR="0" lvl="0" indent="0" algn="l" defTabSz="910011" rtl="0" eaLnBrk="1" fontAlgn="auto" latinLnBrk="0" hangingPunct="1">
              <a:lnSpc>
                <a:spcPct val="100000"/>
              </a:lnSpc>
              <a:spcBef>
                <a:spcPts val="0"/>
              </a:spcBef>
              <a:spcAft>
                <a:spcPts val="0"/>
              </a:spcAft>
              <a:buClrTx/>
              <a:buSzTx/>
              <a:buFontTx/>
              <a:buNone/>
              <a:tabLst/>
              <a:defRPr/>
            </a:pPr>
            <a:r>
              <a:rPr lang="sv-SE" sz="1000" i="1" dirty="0"/>
              <a:t>Detta är definitionen av kontinuitetsförmåga som finns i ISO 22301.</a:t>
            </a:r>
          </a:p>
          <a:p>
            <a:pPr defTabSz="910011">
              <a:defRPr/>
            </a:pPr>
            <a:endParaRPr lang="sv-SE" sz="1000" dirty="0">
              <a:solidFill>
                <a:schemeClr val="tx1">
                  <a:lumMod val="75000"/>
                  <a:lumOff val="25000"/>
                </a:schemeClr>
              </a:solidFill>
              <a:latin typeface="+mn-lt"/>
              <a:ea typeface="Geneva" charset="-128"/>
              <a:cs typeface="Calibri Light" panose="020F0302020204030204" pitchFamily="34" charset="0"/>
            </a:endParaRPr>
          </a:p>
          <a:p>
            <a:pPr defTabSz="910011">
              <a:defRPr/>
            </a:pPr>
            <a:r>
              <a:rPr lang="sv-SE" sz="1000" dirty="0">
                <a:solidFill>
                  <a:schemeClr val="tx1">
                    <a:lumMod val="75000"/>
                    <a:lumOff val="25000"/>
                  </a:schemeClr>
                </a:solidFill>
                <a:latin typeface="+mn-lt"/>
                <a:ea typeface="Geneva" charset="-128"/>
                <a:cs typeface="Calibri Light" panose="020F0302020204030204" pitchFamily="34" charset="0"/>
              </a:rPr>
              <a:t>Vi ska klara att upprätthålla prioriterade delar av den samhällsviktiga verksamheten på lägsta acceptabla nivå oavsett händelse.</a:t>
            </a:r>
          </a:p>
          <a:p>
            <a:pPr defTabSz="910011">
              <a:defRPr/>
            </a:pPr>
            <a:r>
              <a:rPr lang="sv-SE" sz="1000" dirty="0">
                <a:solidFill>
                  <a:schemeClr val="tx1">
                    <a:lumMod val="75000"/>
                    <a:lumOff val="25000"/>
                  </a:schemeClr>
                </a:solidFill>
                <a:latin typeface="+mn-lt"/>
                <a:ea typeface="Geneva" charset="-128"/>
                <a:cs typeface="Calibri Light" panose="020F0302020204030204" pitchFamily="34" charset="0"/>
              </a:rPr>
              <a:t>Detta innebär att vi ska planera för att klara allvarliga och långvariga störningar i leverans av el, vatten, livsmedel, drivmedel osv.</a:t>
            </a:r>
          </a:p>
          <a:p>
            <a:pPr defTabSz="910011">
              <a:defRPr/>
            </a:pPr>
            <a:endParaRPr lang="sv-SE" sz="1000" dirty="0">
              <a:solidFill>
                <a:schemeClr val="tx1">
                  <a:lumMod val="75000"/>
                  <a:lumOff val="25000"/>
                </a:schemeClr>
              </a:solidFill>
              <a:latin typeface="+mn-lt"/>
              <a:ea typeface="Geneva" charset="-128"/>
              <a:cs typeface="Calibri Light" panose="020F0302020204030204" pitchFamily="34" charset="0"/>
            </a:endParaRPr>
          </a:p>
          <a:p>
            <a:pPr defTabSz="910011">
              <a:defRPr/>
            </a:pPr>
            <a:r>
              <a:rPr lang="sv-SE" sz="1000" dirty="0">
                <a:solidFill>
                  <a:schemeClr val="tx1">
                    <a:lumMod val="75000"/>
                    <a:lumOff val="25000"/>
                  </a:schemeClr>
                </a:solidFill>
                <a:latin typeface="+mn-lt"/>
                <a:ea typeface="Geneva" charset="-128"/>
                <a:cs typeface="Calibri Light" panose="020F0302020204030204" pitchFamily="34" charset="0"/>
              </a:rPr>
              <a:t>I förvaltningarna pågår arbete att ta fram planer, rutiner och vilka åtgärder som krävs för att klara detta. Vi kommer att ta fram förlag på investeringar i reservkraft, för att stärka vårt krisförråd och stärka lagerhållning av livsmedel och andra nödvändiga produkter under de kommande år. </a:t>
            </a:r>
          </a:p>
          <a:p>
            <a:pPr defTabSz="910011">
              <a:defRPr/>
            </a:pPr>
            <a:endParaRPr lang="sv-SE" sz="1000" dirty="0">
              <a:solidFill>
                <a:schemeClr val="tx1">
                  <a:lumMod val="75000"/>
                  <a:lumOff val="25000"/>
                </a:schemeClr>
              </a:solidFill>
              <a:latin typeface="+mn-lt"/>
              <a:ea typeface="Geneva" charset="-128"/>
              <a:cs typeface="Calibri Light" panose="020F0302020204030204" pitchFamily="34" charset="0"/>
            </a:endParaRPr>
          </a:p>
          <a:p>
            <a:pPr defTabSz="910011">
              <a:defRPr/>
            </a:pPr>
            <a:r>
              <a:rPr lang="sv-SE" sz="1000" i="1" dirty="0">
                <a:solidFill>
                  <a:schemeClr val="tx1">
                    <a:lumMod val="75000"/>
                    <a:lumOff val="25000"/>
                  </a:schemeClr>
                </a:solidFill>
                <a:latin typeface="+mn-lt"/>
                <a:ea typeface="Geneva" charset="-128"/>
                <a:cs typeface="Calibri Light" panose="020F0302020204030204" pitchFamily="34" charset="0"/>
              </a:rPr>
              <a:t>Planera för att kunna upprätthålla verksamhet och processer för att skapa en nödvändig förmåga till funktionalitet, oavsett händelse</a:t>
            </a:r>
          </a:p>
        </p:txBody>
      </p:sp>
      <p:sp>
        <p:nvSpPr>
          <p:cNvPr id="4" name="Platshållare för bildnummer 3"/>
          <p:cNvSpPr>
            <a:spLocks noGrp="1"/>
          </p:cNvSpPr>
          <p:nvPr>
            <p:ph type="sldNum" sz="quarter" idx="10"/>
          </p:nvPr>
        </p:nvSpPr>
        <p:spPr/>
        <p:txBody>
          <a:bodyPr/>
          <a:lstStyle/>
          <a:p>
            <a:fld id="{FC966BBF-D559-4716-9BA6-1C22D385DFC7}" type="slidenum">
              <a:rPr lang="sv-SE" smtClean="0"/>
              <a:t>16</a:t>
            </a:fld>
            <a:endParaRPr lang="sv-SE" dirty="0"/>
          </a:p>
        </p:txBody>
      </p:sp>
    </p:spTree>
    <p:extLst>
      <p:ext uri="{BB962C8B-B14F-4D97-AF65-F5344CB8AC3E}">
        <p14:creationId xmlns:p14="http://schemas.microsoft.com/office/powerpoint/2010/main" val="2785009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Krisarbete i kommunen</a:t>
            </a:r>
          </a:p>
        </p:txBody>
      </p:sp>
      <p:sp>
        <p:nvSpPr>
          <p:cNvPr id="4" name="Platshållare för bildnummer 3"/>
          <p:cNvSpPr>
            <a:spLocks noGrp="1"/>
          </p:cNvSpPr>
          <p:nvPr>
            <p:ph type="sldNum" sz="quarter" idx="10"/>
          </p:nvPr>
        </p:nvSpPr>
        <p:spPr/>
        <p:txBody>
          <a:bodyPr/>
          <a:lstStyle/>
          <a:p>
            <a:pPr>
              <a:defRPr/>
            </a:pPr>
            <a:fld id="{04CCB717-0462-4BCE-822A-B535F5324B48}" type="slidenum">
              <a:rPr lang="sv-SE" altLang="sv-SE" smtClean="0"/>
              <a:pPr>
                <a:defRPr/>
              </a:pPr>
              <a:t>17</a:t>
            </a:fld>
            <a:endParaRPr lang="sv-SE" altLang="sv-SE" dirty="0"/>
          </a:p>
        </p:txBody>
      </p:sp>
    </p:spTree>
    <p:extLst>
      <p:ext uri="{BB962C8B-B14F-4D97-AF65-F5344CB8AC3E}">
        <p14:creationId xmlns:p14="http://schemas.microsoft.com/office/powerpoint/2010/main" val="246225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arbetar enligt våra planer och rutiner för hantering av samhällsstörningar och extraordinära händelser.</a:t>
            </a:r>
          </a:p>
          <a:p>
            <a:r>
              <a:rPr lang="sv-SE" dirty="0"/>
              <a:t>Om krisledningsnämnden är aktiverad arbetar de efter sitt reglemente</a:t>
            </a:r>
          </a:p>
        </p:txBody>
      </p:sp>
      <p:sp>
        <p:nvSpPr>
          <p:cNvPr id="4" name="Platshållare för bildnummer 3"/>
          <p:cNvSpPr>
            <a:spLocks noGrp="1"/>
          </p:cNvSpPr>
          <p:nvPr>
            <p:ph type="sldNum" sz="quarter" idx="10"/>
          </p:nvPr>
        </p:nvSpPr>
        <p:spPr/>
        <p:txBody>
          <a:bodyPr/>
          <a:lstStyle/>
          <a:p>
            <a:fld id="{51A20995-8B5F-4248-951F-3A64F8C1852E}" type="slidenum">
              <a:rPr lang="sv-SE" smtClean="0"/>
              <a:pPr/>
              <a:t>18</a:t>
            </a:fld>
            <a:endParaRPr lang="sv-SE" dirty="0"/>
          </a:p>
        </p:txBody>
      </p:sp>
    </p:spTree>
    <p:extLst>
      <p:ext uri="{BB962C8B-B14F-4D97-AF65-F5344CB8AC3E}">
        <p14:creationId xmlns:p14="http://schemas.microsoft.com/office/powerpoint/2010/main" val="1361557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kern="1200" dirty="0">
                <a:solidFill>
                  <a:schemeClr val="tx1"/>
                </a:solidFill>
                <a:effectLst/>
                <a:latin typeface="+mn-lt"/>
                <a:ea typeface="+mn-ea"/>
                <a:cs typeface="+mn-cs"/>
              </a:rPr>
              <a:t>Vi utgår från det skyddsvärda i samhället</a:t>
            </a:r>
          </a:p>
          <a:p>
            <a:r>
              <a:rPr lang="sv-SE" sz="1200" kern="1200" dirty="0">
                <a:solidFill>
                  <a:schemeClr val="tx1"/>
                </a:solidFill>
                <a:effectLst/>
                <a:latin typeface="+mn-lt"/>
                <a:ea typeface="+mn-ea"/>
                <a:cs typeface="+mn-cs"/>
              </a:rPr>
              <a:t>Vi utgår från MSB:s dokument: Gemensamma grunder för samverkan och ledning vid samhällsstörningar.</a:t>
            </a:r>
          </a:p>
          <a:p>
            <a:r>
              <a:rPr lang="sv-SE" sz="1200" kern="1200" dirty="0">
                <a:solidFill>
                  <a:schemeClr val="tx1"/>
                </a:solidFill>
                <a:effectLst/>
                <a:latin typeface="+mn-lt"/>
                <a:ea typeface="+mn-ea"/>
                <a:cs typeface="+mn-cs"/>
              </a:rPr>
              <a:t> De värden som ska skyddas utgår från mål formulerade av riksdagen och regeringen.</a:t>
            </a:r>
          </a:p>
          <a:p>
            <a:r>
              <a:rPr lang="sv-SE" sz="1200" kern="1200" dirty="0">
                <a:solidFill>
                  <a:schemeClr val="tx1"/>
                </a:solidFill>
                <a:effectLst/>
                <a:latin typeface="+mn-lt"/>
                <a:ea typeface="+mn-ea"/>
                <a:cs typeface="+mn-cs"/>
              </a:rPr>
              <a:t> </a:t>
            </a:r>
          </a:p>
          <a:p>
            <a:pPr marL="171450" lvl="0" indent="-171450">
              <a:buFont typeface="Wingdings" panose="05000000000000000000" pitchFamily="2" charset="2"/>
              <a:buChar char="ü"/>
            </a:pPr>
            <a:r>
              <a:rPr lang="sv-SE" sz="1200" kern="1200" dirty="0">
                <a:solidFill>
                  <a:schemeClr val="tx1"/>
                </a:solidFill>
                <a:effectLst/>
                <a:latin typeface="+mn-lt"/>
                <a:ea typeface="+mn-ea"/>
                <a:cs typeface="+mn-cs"/>
              </a:rPr>
              <a:t>Människors liv och hälsa</a:t>
            </a:r>
          </a:p>
          <a:p>
            <a:pPr marL="171450" lvl="0" indent="-171450">
              <a:buFont typeface="Wingdings" panose="05000000000000000000" pitchFamily="2" charset="2"/>
              <a:buChar char="ü"/>
            </a:pPr>
            <a:r>
              <a:rPr lang="sv-SE" sz="1200" kern="1200" dirty="0">
                <a:solidFill>
                  <a:schemeClr val="tx1"/>
                </a:solidFill>
                <a:effectLst/>
                <a:latin typeface="+mn-lt"/>
                <a:ea typeface="+mn-ea"/>
                <a:cs typeface="+mn-cs"/>
              </a:rPr>
              <a:t>Samhällets funktionalitet</a:t>
            </a:r>
          </a:p>
          <a:p>
            <a:pPr marL="171450" lvl="0" indent="-171450">
              <a:buFont typeface="Wingdings" panose="05000000000000000000" pitchFamily="2" charset="2"/>
              <a:buChar char="ü"/>
            </a:pPr>
            <a:r>
              <a:rPr lang="sv-SE" sz="1200" kern="1200" dirty="0">
                <a:solidFill>
                  <a:schemeClr val="tx1"/>
                </a:solidFill>
                <a:effectLst/>
                <a:latin typeface="+mn-lt"/>
                <a:ea typeface="+mn-ea"/>
                <a:cs typeface="+mn-cs"/>
              </a:rPr>
              <a:t>Demokrati, rättssäkerhet och mänskliga fri- och rättigheter</a:t>
            </a:r>
          </a:p>
          <a:p>
            <a:pPr marL="171450" lvl="0" indent="-171450">
              <a:buFont typeface="Wingdings" panose="05000000000000000000" pitchFamily="2" charset="2"/>
              <a:buChar char="ü"/>
            </a:pPr>
            <a:r>
              <a:rPr lang="sv-SE" sz="1200" kern="1200" dirty="0">
                <a:solidFill>
                  <a:schemeClr val="tx1"/>
                </a:solidFill>
                <a:effectLst/>
                <a:latin typeface="+mn-lt"/>
                <a:ea typeface="+mn-ea"/>
                <a:cs typeface="+mn-cs"/>
              </a:rPr>
              <a:t>Miljö och ekonomiska värden</a:t>
            </a:r>
          </a:p>
          <a:p>
            <a:pPr marL="171450" lvl="0" indent="-171450">
              <a:buFont typeface="Wingdings" panose="05000000000000000000" pitchFamily="2" charset="2"/>
              <a:buChar char="ü"/>
            </a:pPr>
            <a:r>
              <a:rPr lang="sv-SE" sz="1200" kern="1200" dirty="0">
                <a:solidFill>
                  <a:schemeClr val="tx1"/>
                </a:solidFill>
                <a:effectLst/>
                <a:latin typeface="+mn-lt"/>
                <a:ea typeface="+mn-ea"/>
                <a:cs typeface="+mn-cs"/>
              </a:rPr>
              <a:t>Nationell suveränitet</a:t>
            </a:r>
          </a:p>
          <a:p>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MSB Gemensamma grunder för samverkan och ledning vid samhällsstörningar</a:t>
            </a:r>
          </a:p>
        </p:txBody>
      </p:sp>
      <p:sp>
        <p:nvSpPr>
          <p:cNvPr id="4" name="Platshållare för bildnummer 3"/>
          <p:cNvSpPr>
            <a:spLocks noGrp="1"/>
          </p:cNvSpPr>
          <p:nvPr>
            <p:ph type="sldNum" sz="quarter" idx="10"/>
          </p:nvPr>
        </p:nvSpPr>
        <p:spPr/>
        <p:txBody>
          <a:bodyPr/>
          <a:lstStyle/>
          <a:p>
            <a:fld id="{51A20995-8B5F-4248-951F-3A64F8C1852E}" type="slidenum">
              <a:rPr lang="sv-SE" smtClean="0"/>
              <a:pPr/>
              <a:t>19</a:t>
            </a:fld>
            <a:endParaRPr lang="sv-SE" dirty="0"/>
          </a:p>
        </p:txBody>
      </p:sp>
    </p:spTree>
    <p:extLst>
      <p:ext uri="{BB962C8B-B14F-4D97-AF65-F5344CB8AC3E}">
        <p14:creationId xmlns:p14="http://schemas.microsoft.com/office/powerpoint/2010/main" val="229388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i="1" dirty="0"/>
              <a:t>Krisberedskapsarbetet är lagstadgat och regleras i LEH och i  en överenskommelse mellan Sveriges kommuner och regioner och Myndigheten för samhällsskydd och beredskap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i="1" dirty="0"/>
              <a:t>( 2019-2022 reglerar kommunens uppdrag inom krisberedskap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i="1" dirty="0"/>
              <a:t>Överenskommelsen mellan MSB och SKR har  förlängts och  justerats och gäller tom. 31 december 2023)</a:t>
            </a:r>
          </a:p>
          <a:p>
            <a:endParaRPr lang="sv-SE" dirty="0"/>
          </a:p>
        </p:txBody>
      </p:sp>
      <p:sp>
        <p:nvSpPr>
          <p:cNvPr id="4" name="Platshållare för bildnummer 3"/>
          <p:cNvSpPr>
            <a:spLocks noGrp="1"/>
          </p:cNvSpPr>
          <p:nvPr>
            <p:ph type="sldNum" sz="quarter" idx="10"/>
          </p:nvPr>
        </p:nvSpPr>
        <p:spPr/>
        <p:txBody>
          <a:bodyPr/>
          <a:lstStyle/>
          <a:p>
            <a:pPr>
              <a:defRPr/>
            </a:pPr>
            <a:fld id="{04CCB717-0462-4BCE-822A-B535F5324B48}" type="slidenum">
              <a:rPr lang="sv-SE" altLang="sv-SE" smtClean="0"/>
              <a:pPr>
                <a:defRPr/>
              </a:pPr>
              <a:t>2</a:t>
            </a:fld>
            <a:endParaRPr lang="sv-SE" altLang="sv-SE" dirty="0"/>
          </a:p>
        </p:txBody>
      </p:sp>
    </p:spTree>
    <p:extLst>
      <p:ext uri="{BB962C8B-B14F-4D97-AF65-F5344CB8AC3E}">
        <p14:creationId xmlns:p14="http://schemas.microsoft.com/office/powerpoint/2010/main" val="1134260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kern="1200" dirty="0">
                <a:solidFill>
                  <a:schemeClr val="tx1"/>
                </a:solidFill>
                <a:effectLst/>
                <a:latin typeface="+mn-lt"/>
                <a:ea typeface="+mn-ea"/>
                <a:cs typeface="+mn-cs"/>
              </a:rPr>
              <a:t>Definitioner och begrepp</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En samhällsviktig verksamhet </a:t>
            </a:r>
          </a:p>
          <a:p>
            <a:pPr marL="171450" indent="-171450">
              <a:buFont typeface="Arial" panose="020B0604020202020204" pitchFamily="34" charset="0"/>
              <a:buChar char="•"/>
            </a:pPr>
            <a:r>
              <a:rPr lang="sv-SE" sz="1200" dirty="0">
                <a:latin typeface="+mn-lt"/>
                <a:cs typeface="Calibri Light" panose="020F0302020204030204" pitchFamily="34" charset="0"/>
              </a:rPr>
              <a:t>Verksamhet, tjänst eller infrastruktur som upprätthåller eller säkerställer samhällsfunktioner som är nödvändiga för samhällets grundläggande behov, värden eller säkerhet. Ny okt 2020</a:t>
            </a:r>
            <a:endParaRPr lang="sv-SE" sz="1200" dirty="0">
              <a:latin typeface="+mn-lt"/>
              <a:ea typeface="Verdana" pitchFamily="34" charset="0"/>
              <a:cs typeface="Calibri Light" panose="020F0302020204030204" pitchFamily="34" charset="0"/>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En </a:t>
            </a:r>
            <a:r>
              <a:rPr lang="sv-SE" sz="1200" b="1" kern="1200" dirty="0">
                <a:solidFill>
                  <a:schemeClr val="tx1"/>
                </a:solidFill>
                <a:effectLst/>
                <a:latin typeface="+mn-lt"/>
                <a:ea typeface="+mn-ea"/>
                <a:cs typeface="+mn-cs"/>
              </a:rPr>
              <a:t>samhällsstörning</a:t>
            </a:r>
            <a:r>
              <a:rPr lang="sv-SE" sz="1200" kern="1200" dirty="0">
                <a:solidFill>
                  <a:schemeClr val="tx1"/>
                </a:solidFill>
                <a:effectLst/>
                <a:latin typeface="+mn-lt"/>
                <a:ea typeface="+mn-ea"/>
                <a:cs typeface="+mn-cs"/>
              </a:rPr>
              <a:t> är företeelser och händelser som hotar eller skadar det som ska skyddas i samhället.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En </a:t>
            </a:r>
            <a:r>
              <a:rPr lang="sv-SE" sz="1200" b="1" kern="1200" dirty="0">
                <a:solidFill>
                  <a:schemeClr val="tx1"/>
                </a:solidFill>
                <a:effectLst/>
                <a:latin typeface="+mn-lt"/>
                <a:ea typeface="+mn-ea"/>
                <a:cs typeface="+mn-cs"/>
              </a:rPr>
              <a:t>extraordinär händelse </a:t>
            </a:r>
            <a:r>
              <a:rPr lang="sv-SE" sz="1200" kern="1200" dirty="0">
                <a:solidFill>
                  <a:schemeClr val="tx1"/>
                </a:solidFill>
                <a:effectLst/>
                <a:latin typeface="+mn-lt"/>
                <a:ea typeface="+mn-ea"/>
                <a:cs typeface="+mn-cs"/>
              </a:rPr>
              <a:t>avser en sådan händelse som</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avviker från det normala,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innebär en allvarlig störning eller en överhängande risk för en allvarlig störning i viktiga samhällsfunktioner och</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kräver skyndsamma insatser av kommunen</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51A20995-8B5F-4248-951F-3A64F8C1852E}" type="slidenum">
              <a:rPr lang="sv-SE" smtClean="0"/>
              <a:pPr/>
              <a:t>20</a:t>
            </a:fld>
            <a:endParaRPr lang="sv-SE" dirty="0"/>
          </a:p>
        </p:txBody>
      </p:sp>
    </p:spTree>
    <p:extLst>
      <p:ext uri="{BB962C8B-B14F-4D97-AF65-F5344CB8AC3E}">
        <p14:creationId xmlns:p14="http://schemas.microsoft.com/office/powerpoint/2010/main" val="2678282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sv-SE" sz="1200" b="1" kern="1200" dirty="0">
                <a:solidFill>
                  <a:schemeClr val="tx1"/>
                </a:solidFill>
                <a:effectLst/>
                <a:latin typeface="+mn-lt"/>
                <a:ea typeface="+mn-ea"/>
                <a:cs typeface="+mn-cs"/>
              </a:rPr>
              <a:t>Den svenska modellen</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Grundläggande principer </a:t>
            </a:r>
          </a:p>
          <a:p>
            <a:r>
              <a:rPr lang="sv-SE" sz="1200" kern="1200" dirty="0">
                <a:solidFill>
                  <a:schemeClr val="tx1"/>
                </a:solidFill>
                <a:effectLst/>
                <a:latin typeface="+mn-lt"/>
                <a:ea typeface="+mn-ea"/>
                <a:cs typeface="+mn-cs"/>
              </a:rPr>
              <a:t>I det svenska krishanteringssystemet finns tre grundläggande principer för var ansvaret ligger vid en kris eller extraordinär händelse. </a:t>
            </a:r>
          </a:p>
          <a:p>
            <a:br>
              <a:rPr lang="sv-SE" sz="1200" b="1"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Ansvarsprincipen</a:t>
            </a:r>
          </a:p>
          <a:p>
            <a:r>
              <a:rPr lang="sv-SE" sz="1200" kern="1200" dirty="0">
                <a:solidFill>
                  <a:schemeClr val="tx1"/>
                </a:solidFill>
                <a:effectLst/>
                <a:latin typeface="+mn-lt"/>
                <a:ea typeface="+mn-ea"/>
                <a:cs typeface="+mn-cs"/>
              </a:rPr>
              <a:t>Innebär att den som har ansvar för en verksamhet i normala situationer också har motsvarande ansvar vid en störning i sam­hället. Regeringen har tydliggjort att ansvarsprincipen även innebär att alla aktörer som berörs av en störning, direkt eller indirekt, som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kan bidra till att hantera konsekvenserna har ett ansvar att agera även i osäkra lägen.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Ansvarsprincipen innebär också att aktörerna ska stödja och samverka med varandra, detta brukar kallas den utökade ansvarsprincipen.</a:t>
            </a:r>
          </a:p>
          <a:p>
            <a:br>
              <a:rPr lang="sv-SE" sz="1200" b="1"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Närhetsprincipen  </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Innebär att samhällsstörningar ska hanteras där de inträffar och av de som är närmast berörda och ansvariga.</a:t>
            </a:r>
          </a:p>
          <a:p>
            <a:br>
              <a:rPr lang="sv-SE" sz="1200" b="1"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Likhetsprincipen </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Innebär att aktörer inte ska göra större förändringar i organisationen än vad situationen kräver.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Verksamheten under samhällsstörningar ska fungera som vid normala förhållanden, så långt det är möjligt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Samhällets krisberedskap bygger på att samhällets normala verksamhet förebygger och hanterar olyckor och mindre omfattande störningar. Vid allvarliga händelser eller kriser i samhället kan de vardagliga resurserna förstärkas.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Krisberedskapen är alltså den förmåga som skapas i många aktörers dagliga verksamhet och inte en utpekad organisation eller en aktör. Det är i stället en integrerad del av olika aktörers ordinarie verksamhet.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innebär att ansvaret för samhällsviktiga verksamheter inte förändras vid en kris. Kommunens uppgift är att i möjligaste mån hålla igång verksamheterna.</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51A20995-8B5F-4248-951F-3A64F8C1852E}" type="slidenum">
              <a:rPr lang="sv-SE" smtClean="0"/>
              <a:pPr/>
              <a:t>21</a:t>
            </a:fld>
            <a:endParaRPr lang="sv-SE" dirty="0"/>
          </a:p>
        </p:txBody>
      </p:sp>
    </p:spTree>
    <p:extLst>
      <p:ext uri="{BB962C8B-B14F-4D97-AF65-F5344CB8AC3E}">
        <p14:creationId xmlns:p14="http://schemas.microsoft.com/office/powerpoint/2010/main" val="3925416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10000"/>
          </a:bodyPr>
          <a:lstStyle/>
          <a:p>
            <a:r>
              <a:rPr lang="sv-SE" sz="1200" kern="1200" dirty="0">
                <a:solidFill>
                  <a:schemeClr val="tx1"/>
                </a:solidFill>
                <a:effectLst/>
                <a:latin typeface="+mn-lt"/>
                <a:ea typeface="+mn-ea"/>
                <a:cs typeface="+mn-cs"/>
              </a:rPr>
              <a:t>Kommunen ska ha en särskild utsedd och övad </a:t>
            </a:r>
            <a:r>
              <a:rPr lang="sv-SE" sz="1200" b="1" kern="1200" dirty="0">
                <a:solidFill>
                  <a:schemeClr val="tx1"/>
                </a:solidFill>
                <a:effectLst/>
                <a:latin typeface="+mn-lt"/>
                <a:ea typeface="+mn-ea"/>
                <a:cs typeface="+mn-cs"/>
              </a:rPr>
              <a:t>krisledningsnämnd</a:t>
            </a:r>
            <a:r>
              <a:rPr lang="sv-SE" sz="1200" kern="1200" dirty="0">
                <a:solidFill>
                  <a:schemeClr val="tx1"/>
                </a:solidFill>
                <a:effectLst/>
                <a:latin typeface="+mn-lt"/>
                <a:ea typeface="+mn-ea"/>
                <a:cs typeface="+mn-cs"/>
              </a:rPr>
              <a:t> för att fullgöra sina uppgifter under extraordinära händelser </a:t>
            </a:r>
            <a:r>
              <a:rPr lang="sv-SE" sz="1200" i="1" kern="1200" dirty="0">
                <a:solidFill>
                  <a:schemeClr val="tx1"/>
                </a:solidFill>
                <a:effectLst/>
                <a:latin typeface="+mn-lt"/>
                <a:ea typeface="+mn-ea"/>
                <a:cs typeface="+mn-cs"/>
              </a:rPr>
              <a:t>(en gång per mandatperiod)</a:t>
            </a:r>
            <a:br>
              <a:rPr lang="sv-SE" sz="1200" i="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När krisledningsnämnden är i funktion är det den som fattar beslut om händelsens ekonomiska ramar. Kommunchef kan fatta beslut om bistånd beroende på omfattningen av kommunalt stöd.</a:t>
            </a:r>
          </a:p>
          <a:p>
            <a:r>
              <a:rPr lang="sv-SE" sz="1200" kern="1200" dirty="0">
                <a:solidFill>
                  <a:schemeClr val="tx1"/>
                </a:solidFill>
                <a:effectLst/>
                <a:latin typeface="+mn-lt"/>
                <a:ea typeface="+mn-ea"/>
                <a:cs typeface="+mn-cs"/>
              </a:rPr>
              <a:t>Den ordinarie delegationsordningen för beslutsfattande ska bevaras så långt som möjligt även vid extraordinär händelse</a:t>
            </a:r>
            <a:endParaRPr lang="sv-SE" sz="1200" i="1"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Krisledningsstaben</a:t>
            </a:r>
            <a:r>
              <a:rPr lang="sv-SE" sz="1200" kern="1200" dirty="0">
                <a:solidFill>
                  <a:schemeClr val="tx1"/>
                </a:solidFill>
                <a:effectLst/>
                <a:latin typeface="+mn-lt"/>
                <a:ea typeface="+mn-ea"/>
                <a:cs typeface="+mn-cs"/>
              </a:rPr>
              <a:t> är en tjänstemannastab, vars arbete leds av stabschefen. Staben svarar för den strategiska ledningen och kommunchefen är beslutsfattare. Staben planerar och utför åtgärder för att få kontroll över situationen, begränsa konsekvenserna av händelsen samt att så snart det är möjligt få verksamheten att återgå till normala servicenivåer.</a:t>
            </a:r>
            <a:endParaRPr lang="sv-SE" dirty="0">
              <a:solidFill>
                <a:schemeClr val="tx1">
                  <a:lumMod val="95000"/>
                  <a:lumOff val="5000"/>
                </a:schemeClr>
              </a:solidFill>
              <a:latin typeface="Calibri Light" panose="020F0302020204030204" pitchFamily="34" charset="0"/>
              <a:ea typeface="Geneva" charset="-128"/>
              <a:cs typeface="Tahoma" pitchFamily="34" charset="0"/>
            </a:endParaRPr>
          </a:p>
          <a:p>
            <a:pPr marL="0" lvl="0" indent="0" algn="l">
              <a:lnSpc>
                <a:spcPct val="120000"/>
              </a:lnSpc>
              <a:spcBef>
                <a:spcPts val="0"/>
              </a:spcBef>
              <a:spcAft>
                <a:spcPts val="600"/>
              </a:spcAft>
              <a:buFont typeface="Arial" panose="020B0604020202020204" pitchFamily="34" charset="0"/>
              <a:buNone/>
              <a:defRPr/>
            </a:pPr>
            <a:endParaRPr lang="sv-SE" dirty="0">
              <a:solidFill>
                <a:schemeClr val="tx1">
                  <a:lumMod val="95000"/>
                  <a:lumOff val="5000"/>
                </a:schemeClr>
              </a:solidFill>
              <a:latin typeface="Calibri Light" panose="020F0302020204030204" pitchFamily="34" charset="0"/>
              <a:ea typeface="Geneva" charset="-128"/>
              <a:cs typeface="Tahoma" pitchFamily="34" charset="0"/>
            </a:endParaRP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sv-SE" b="1" dirty="0">
                <a:solidFill>
                  <a:schemeClr val="tx1">
                    <a:lumMod val="95000"/>
                    <a:lumOff val="5000"/>
                  </a:schemeClr>
                </a:solidFill>
                <a:latin typeface="Calibri Light" panose="020F0302020204030204" pitchFamily="34" charset="0"/>
                <a:ea typeface="Geneva" charset="-128"/>
                <a:cs typeface="Tahoma" pitchFamily="34" charset="0"/>
              </a:rPr>
              <a:t>Uppgifter </a:t>
            </a:r>
            <a:br>
              <a:rPr lang="sv-SE" dirty="0">
                <a:solidFill>
                  <a:schemeClr val="tx1">
                    <a:lumMod val="95000"/>
                    <a:lumOff val="5000"/>
                  </a:schemeClr>
                </a:solidFill>
                <a:latin typeface="Calibri Light" panose="020F0302020204030204" pitchFamily="34" charset="0"/>
                <a:ea typeface="Geneva" charset="-128"/>
                <a:cs typeface="Tahoma" pitchFamily="34" charset="0"/>
              </a:rPr>
            </a:br>
            <a:r>
              <a:rPr lang="sv-SE" sz="1200" kern="1200" dirty="0">
                <a:solidFill>
                  <a:schemeClr val="tx1"/>
                </a:solidFill>
                <a:effectLst/>
                <a:latin typeface="+mn-lt"/>
                <a:ea typeface="+mn-ea"/>
                <a:cs typeface="+mn-cs"/>
              </a:rPr>
              <a:t>Krisledningsstaben ska under ledning av kommunchefen ansvara för att </a:t>
            </a:r>
            <a:r>
              <a:rPr lang="sv-SE" sz="1200" b="1" kern="1200" dirty="0">
                <a:solidFill>
                  <a:schemeClr val="tx1"/>
                </a:solidFill>
                <a:effectLst/>
                <a:latin typeface="+mn-lt"/>
                <a:ea typeface="+mn-ea"/>
                <a:cs typeface="+mn-cs"/>
              </a:rPr>
              <a:t>samordna </a:t>
            </a:r>
            <a:r>
              <a:rPr lang="sv-SE" sz="1200" b="0" kern="1200" dirty="0">
                <a:solidFill>
                  <a:schemeClr val="tx1"/>
                </a:solidFill>
                <a:effectLst/>
                <a:latin typeface="+mn-lt"/>
                <a:ea typeface="+mn-ea"/>
                <a:cs typeface="+mn-cs"/>
              </a:rPr>
              <a:t>kommunens arbete vid en extraordinär händelse</a:t>
            </a:r>
            <a:r>
              <a:rPr lang="sv-SE" sz="1200" kern="1200" dirty="0">
                <a:solidFill>
                  <a:schemeClr val="tx1"/>
                </a:solidFill>
                <a:effectLst/>
                <a:latin typeface="+mn-lt"/>
                <a:ea typeface="+mn-ea"/>
                <a:cs typeface="+mn-cs"/>
              </a:rPr>
              <a:t>. Staben ska </a:t>
            </a:r>
            <a:r>
              <a:rPr lang="sv-SE" sz="1200" b="1" kern="1200" dirty="0">
                <a:solidFill>
                  <a:schemeClr val="tx1"/>
                </a:solidFill>
                <a:effectLst/>
                <a:latin typeface="+mn-lt"/>
                <a:ea typeface="+mn-ea"/>
                <a:cs typeface="+mn-cs"/>
              </a:rPr>
              <a:t>skapa en gemensam lägesbild </a:t>
            </a:r>
            <a:r>
              <a:rPr lang="sv-SE" sz="1200" kern="1200" dirty="0">
                <a:solidFill>
                  <a:schemeClr val="tx1"/>
                </a:solidFill>
                <a:effectLst/>
                <a:latin typeface="+mn-lt"/>
                <a:ea typeface="+mn-ea"/>
                <a:cs typeface="+mn-cs"/>
              </a:rPr>
              <a:t>som utgör grunden för beslutsfattande samt arbetet med  kriskommunikation. </a:t>
            </a:r>
            <a:r>
              <a:rPr lang="sv-SE" sz="1200" i="1" kern="1200" dirty="0">
                <a:solidFill>
                  <a:schemeClr val="tx1"/>
                </a:solidFill>
                <a:effectLst/>
                <a:latin typeface="+mn-lt"/>
                <a:ea typeface="+mn-ea"/>
                <a:cs typeface="+mn-cs"/>
              </a:rPr>
              <a:t>Lägesbilden ska kunna delges Länsstyrelsen.</a:t>
            </a:r>
          </a:p>
          <a:p>
            <a:pPr marL="0" lvl="0" indent="0" algn="l">
              <a:lnSpc>
                <a:spcPct val="120000"/>
              </a:lnSpc>
              <a:spcBef>
                <a:spcPts val="0"/>
              </a:spcBef>
              <a:spcAft>
                <a:spcPts val="600"/>
              </a:spcAft>
              <a:buFont typeface="Arial" panose="020B0604020202020204" pitchFamily="34" charset="0"/>
              <a:buNone/>
              <a:defRPr/>
            </a:pPr>
            <a:endParaRPr lang="sv-SE" baseline="0" dirty="0">
              <a:solidFill>
                <a:schemeClr val="tx1">
                  <a:lumMod val="95000"/>
                  <a:lumOff val="5000"/>
                </a:schemeClr>
              </a:solidFill>
              <a:latin typeface="Calibri Light" panose="020F0302020204030204" pitchFamily="34" charset="0"/>
              <a:ea typeface="Geneva" charset="-128"/>
              <a:cs typeface="Tahoma" pitchFamily="34" charset="0"/>
            </a:endParaRP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sv-SE" sz="1200" b="1" kern="1200" dirty="0">
                <a:solidFill>
                  <a:schemeClr val="tx1"/>
                </a:solidFill>
                <a:effectLst/>
                <a:latin typeface="+mn-lt"/>
                <a:ea typeface="+mn-ea"/>
                <a:cs typeface="+mn-cs"/>
              </a:rPr>
              <a:t>Tjänsteman i beredskap </a:t>
            </a:r>
            <a:r>
              <a:rPr lang="sv-SE" sz="1200" kern="1200" dirty="0">
                <a:solidFill>
                  <a:schemeClr val="tx1"/>
                </a:solidFill>
                <a:effectLst/>
                <a:latin typeface="+mn-lt"/>
                <a:ea typeface="+mn-ea"/>
                <a:cs typeface="+mn-cs"/>
              </a:rPr>
              <a:t>är tillgänglig för larm från verksamheterna, räddningstjänsten, polisen, länsstyrelsen och sjukvården med flera  om en extraordinär händelse inträffar. </a:t>
            </a: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endParaRPr lang="sv-SE" b="1" dirty="0">
              <a:solidFill>
                <a:schemeClr val="tx1">
                  <a:lumMod val="95000"/>
                  <a:lumOff val="5000"/>
                </a:schemeClr>
              </a:solidFill>
              <a:latin typeface="Calibri Light" panose="020F0302020204030204" pitchFamily="34" charset="0"/>
              <a:ea typeface="Geneva" charset="-128"/>
              <a:cs typeface="Tahoma" pitchFamily="34" charset="0"/>
            </a:endParaRP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sv-SE" b="1" dirty="0">
                <a:solidFill>
                  <a:schemeClr val="tx1">
                    <a:lumMod val="95000"/>
                    <a:lumOff val="5000"/>
                  </a:schemeClr>
                </a:solidFill>
                <a:latin typeface="Calibri Light" panose="020F0302020204030204" pitchFamily="34" charset="0"/>
                <a:ea typeface="Geneva" charset="-128"/>
                <a:cs typeface="Tahoma" pitchFamily="34" charset="0"/>
              </a:rPr>
              <a:t>Kriskommunikation</a:t>
            </a:r>
            <a:r>
              <a:rPr lang="sv-SE" dirty="0">
                <a:solidFill>
                  <a:schemeClr val="tx1">
                    <a:lumMod val="95000"/>
                    <a:lumOff val="5000"/>
                  </a:schemeClr>
                </a:solidFill>
                <a:latin typeface="Calibri Light" panose="020F0302020204030204" pitchFamily="34" charset="0"/>
                <a:ea typeface="Geneva" charset="-128"/>
                <a:cs typeface="Tahoma" pitchFamily="34" charset="0"/>
              </a:rPr>
              <a:t> </a:t>
            </a:r>
            <a:r>
              <a:rPr lang="sv-SE" sz="1200" kern="1200" dirty="0">
                <a:solidFill>
                  <a:schemeClr val="tx1"/>
                </a:solidFill>
                <a:effectLst/>
                <a:latin typeface="+mn-lt"/>
                <a:ea typeface="+mn-ea"/>
                <a:cs typeface="+mn-cs"/>
              </a:rPr>
              <a:t>sker mellan aktörer, allmänhet och medier och är en viktig del av hanteringen av samhällsstörningar.</a:t>
            </a:r>
            <a:endParaRPr lang="sv-SE" dirty="0">
              <a:solidFill>
                <a:schemeClr val="tx1">
                  <a:lumMod val="95000"/>
                  <a:lumOff val="5000"/>
                </a:schemeClr>
              </a:solidFill>
              <a:latin typeface="Calibri Light" panose="020F0302020204030204" pitchFamily="34" charset="0"/>
              <a:ea typeface="Geneva" charset="-128"/>
              <a:cs typeface="Tahoma" pitchFamily="34" charset="0"/>
            </a:endParaRPr>
          </a:p>
          <a:p>
            <a:pPr marL="0" lvl="0" indent="0" algn="l">
              <a:lnSpc>
                <a:spcPct val="120000"/>
              </a:lnSpc>
              <a:spcBef>
                <a:spcPts val="0"/>
              </a:spcBef>
              <a:spcAft>
                <a:spcPts val="600"/>
              </a:spcAft>
              <a:buFont typeface="Arial" panose="020B0604020202020204" pitchFamily="34" charset="0"/>
              <a:buNone/>
              <a:defRPr/>
            </a:pPr>
            <a:endParaRPr lang="sv-SE" dirty="0">
              <a:solidFill>
                <a:schemeClr val="tx1">
                  <a:lumMod val="95000"/>
                  <a:lumOff val="5000"/>
                </a:schemeClr>
              </a:solidFill>
              <a:latin typeface="Calibri Light" panose="020F0302020204030204" pitchFamily="34" charset="0"/>
              <a:ea typeface="Geneva" charset="-128"/>
              <a:cs typeface="Tahoma" pitchFamily="34" charset="0"/>
            </a:endParaRPr>
          </a:p>
        </p:txBody>
      </p:sp>
      <p:sp>
        <p:nvSpPr>
          <p:cNvPr id="4" name="Platshållare för bildnummer 3"/>
          <p:cNvSpPr>
            <a:spLocks noGrp="1"/>
          </p:cNvSpPr>
          <p:nvPr>
            <p:ph type="sldNum" sz="quarter" idx="10"/>
          </p:nvPr>
        </p:nvSpPr>
        <p:spPr/>
        <p:txBody>
          <a:bodyPr/>
          <a:lstStyle/>
          <a:p>
            <a:fld id="{51A20995-8B5F-4248-951F-3A64F8C1852E}" type="slidenum">
              <a:rPr lang="sv-SE" smtClean="0"/>
              <a:pPr/>
              <a:t>22</a:t>
            </a:fld>
            <a:endParaRPr lang="sv-SE" dirty="0"/>
          </a:p>
        </p:txBody>
      </p:sp>
    </p:spTree>
    <p:extLst>
      <p:ext uri="{BB962C8B-B14F-4D97-AF65-F5344CB8AC3E}">
        <p14:creationId xmlns:p14="http://schemas.microsoft.com/office/powerpoint/2010/main" val="1142069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Vid en kris arbetar krisledningen efter organisationsschema i olika nivåer.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Krisledningsstab - larmas alltid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Förstärkt krisledningsstab – larmas vid behov</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51A20995-8B5F-4248-951F-3A64F8C1852E}" type="slidenum">
              <a:rPr lang="sv-SE" smtClean="0"/>
              <a:pPr/>
              <a:t>23</a:t>
            </a:fld>
            <a:endParaRPr lang="sv-SE" dirty="0"/>
          </a:p>
        </p:txBody>
      </p:sp>
    </p:spTree>
    <p:extLst>
      <p:ext uri="{BB962C8B-B14F-4D97-AF65-F5344CB8AC3E}">
        <p14:creationId xmlns:p14="http://schemas.microsoft.com/office/powerpoint/2010/main" val="1659101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Enligt BRÅ:s trygghetsundersökning 2020 utsattes var fjärde politiker för trakasserier, hot- och våld under 2020.</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222222"/>
                </a:solidFill>
                <a:effectLst/>
              </a:rPr>
              <a:t>Hot och hat mot förtroendevalda är i förlängningen ett hot mot vår demokrati.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222222"/>
                </a:solidFill>
                <a:effectLst/>
              </a:rPr>
              <a:t>Därför viktigt att systematiskt förebygga och att det anmälas till polisen</a:t>
            </a:r>
            <a:endParaRPr lang="sv-SE" dirty="0"/>
          </a:p>
          <a:p>
            <a:endParaRPr lang="sv-SE" dirty="0"/>
          </a:p>
          <a:p>
            <a:r>
              <a:rPr lang="sv-SE" dirty="0"/>
              <a:t>Brå rapport 202:13 2021 Politikernas trygghetsundersökning</a:t>
            </a:r>
          </a:p>
          <a:p>
            <a:r>
              <a:rPr lang="sv-SE" dirty="0"/>
              <a:t>Förtroendevaldas utsatthet och oro för trakasserier, hot och våld under 2020.</a:t>
            </a:r>
          </a:p>
        </p:txBody>
      </p:sp>
      <p:sp>
        <p:nvSpPr>
          <p:cNvPr id="4" name="Platshållare för bildnummer 3"/>
          <p:cNvSpPr>
            <a:spLocks noGrp="1"/>
          </p:cNvSpPr>
          <p:nvPr>
            <p:ph type="sldNum" sz="quarter" idx="5"/>
          </p:nvPr>
        </p:nvSpPr>
        <p:spPr/>
        <p:txBody>
          <a:bodyPr/>
          <a:lstStyle/>
          <a:p>
            <a:fld id="{4580192B-B213-41F8-89E6-39339E2F9D39}" type="slidenum">
              <a:rPr lang="sv-SE" smtClean="0"/>
              <a:t>24</a:t>
            </a:fld>
            <a:endParaRPr lang="sv-SE" dirty="0"/>
          </a:p>
        </p:txBody>
      </p:sp>
    </p:spTree>
    <p:extLst>
      <p:ext uri="{BB962C8B-B14F-4D97-AF65-F5344CB8AC3E}">
        <p14:creationId xmlns:p14="http://schemas.microsoft.com/office/powerpoint/2010/main" val="3058673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ni blir utsatta för trakasserier, hot- och våld så är det viktig att ni anmäler det till polisen.</a:t>
            </a:r>
          </a:p>
          <a:p>
            <a:r>
              <a:rPr lang="sv-SE" dirty="0"/>
              <a:t>Är det akut så ringer ni 112, annars via 114 14</a:t>
            </a:r>
          </a:p>
          <a:p>
            <a:r>
              <a:rPr lang="sv-SE" dirty="0"/>
              <a:t>Det är viktigt att ni uppger att ni är förtroendevalda när ni anmäler.</a:t>
            </a:r>
          </a:p>
          <a:p>
            <a:r>
              <a:rPr lang="sv-SE" dirty="0"/>
              <a:t>Ett brott mot er som politiker är ett brott mot vår demokrati</a:t>
            </a:r>
          </a:p>
          <a:p>
            <a:r>
              <a:rPr lang="sv-SE" dirty="0"/>
              <a:t>Kom ihåg att när polisen tilldelas resurser till Bollebygd och vårt område så är det utifrån statistik över anmälda brott så även om vi inte tror att det kommer utreda ärendet så ska det anmälas för ett brott som inte anmälts är inget brott. </a:t>
            </a:r>
          </a:p>
          <a:p>
            <a:endParaRPr lang="sv-SE" dirty="0"/>
          </a:p>
        </p:txBody>
      </p:sp>
      <p:sp>
        <p:nvSpPr>
          <p:cNvPr id="4" name="Platshållare för bildnummer 3"/>
          <p:cNvSpPr>
            <a:spLocks noGrp="1"/>
          </p:cNvSpPr>
          <p:nvPr>
            <p:ph type="sldNum" sz="quarter" idx="5"/>
          </p:nvPr>
        </p:nvSpPr>
        <p:spPr/>
        <p:txBody>
          <a:bodyPr/>
          <a:lstStyle/>
          <a:p>
            <a:fld id="{4580192B-B213-41F8-89E6-39339E2F9D39}" type="slidenum">
              <a:rPr lang="sv-SE" smtClean="0"/>
              <a:t>25</a:t>
            </a:fld>
            <a:endParaRPr lang="sv-SE" dirty="0"/>
          </a:p>
        </p:txBody>
      </p:sp>
    </p:spTree>
    <p:extLst>
      <p:ext uri="{BB962C8B-B14F-4D97-AF65-F5344CB8AC3E}">
        <p14:creationId xmlns:p14="http://schemas.microsoft.com/office/powerpoint/2010/main" val="3337958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en handlingsplan för hot- och våld mot förtroendevalda som beskriver hur vi ska agera.  Vem som gör vad och hur ni kan förbereda er inför möten där ni ska hantera frågor som kan få reaktioner hos invånarna. Den togs fram 2017 men det som står i den gäller ju fortfarande. </a:t>
            </a:r>
          </a:p>
          <a:p>
            <a:r>
              <a:rPr lang="sv-SE" dirty="0"/>
              <a:t>Jag ser till så att ni får den.</a:t>
            </a:r>
          </a:p>
        </p:txBody>
      </p:sp>
      <p:sp>
        <p:nvSpPr>
          <p:cNvPr id="4" name="Platshållare för bildnummer 3"/>
          <p:cNvSpPr>
            <a:spLocks noGrp="1"/>
          </p:cNvSpPr>
          <p:nvPr>
            <p:ph type="sldNum" sz="quarter" idx="5"/>
          </p:nvPr>
        </p:nvSpPr>
        <p:spPr/>
        <p:txBody>
          <a:bodyPr/>
          <a:lstStyle/>
          <a:p>
            <a:fld id="{4580192B-B213-41F8-89E6-39339E2F9D39}" type="slidenum">
              <a:rPr lang="sv-SE" smtClean="0"/>
              <a:t>26</a:t>
            </a:fld>
            <a:endParaRPr lang="sv-SE" dirty="0"/>
          </a:p>
        </p:txBody>
      </p:sp>
    </p:spTree>
    <p:extLst>
      <p:ext uri="{BB962C8B-B14F-4D97-AF65-F5344CB8AC3E}">
        <p14:creationId xmlns:p14="http://schemas.microsoft.com/office/powerpoint/2010/main" val="2247669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linkClick r:id="rId3"/>
              </a:rPr>
              <a:t>SÄPO:s handbok </a:t>
            </a:r>
          </a:p>
          <a:p>
            <a:r>
              <a:rPr lang="sv-SE" dirty="0">
                <a:hlinkClick r:id="rId3"/>
              </a:rPr>
              <a:t>Personlig Säkerhet (sakerhetspolisen.se)</a:t>
            </a:r>
            <a:endParaRPr lang="sv-SE" dirty="0"/>
          </a:p>
          <a:p>
            <a:r>
              <a:rPr lang="sv-SE" dirty="0"/>
              <a:t>Finns att ladda ned från säpo:s hemsida. Suzanna kommer att lägga en länk till den i er politikerportal. </a:t>
            </a:r>
          </a:p>
        </p:txBody>
      </p:sp>
      <p:sp>
        <p:nvSpPr>
          <p:cNvPr id="4" name="Platshållare för bildnummer 3"/>
          <p:cNvSpPr>
            <a:spLocks noGrp="1"/>
          </p:cNvSpPr>
          <p:nvPr>
            <p:ph type="sldNum" sz="quarter" idx="5"/>
          </p:nvPr>
        </p:nvSpPr>
        <p:spPr/>
        <p:txBody>
          <a:bodyPr/>
          <a:lstStyle/>
          <a:p>
            <a:fld id="{4580192B-B213-41F8-89E6-39339E2F9D39}" type="slidenum">
              <a:rPr lang="sv-SE" smtClean="0"/>
              <a:t>27</a:t>
            </a:fld>
            <a:endParaRPr lang="sv-SE" dirty="0"/>
          </a:p>
        </p:txBody>
      </p:sp>
    </p:spTree>
    <p:extLst>
      <p:ext uri="{BB962C8B-B14F-4D97-AF65-F5344CB8AC3E}">
        <p14:creationId xmlns:p14="http://schemas.microsoft.com/office/powerpoint/2010/main" val="1967188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dirty="0">
                <a:latin typeface="+mn-lt"/>
                <a:cs typeface="Calibri Light" panose="020F0302020204030204" pitchFamily="34" charset="0"/>
              </a:rPr>
              <a:t>Frågor?</a:t>
            </a:r>
          </a:p>
          <a:p>
            <a:r>
              <a:rPr lang="sv-SE" sz="1000" dirty="0">
                <a:latin typeface="+mn-lt"/>
                <a:cs typeface="Calibri Light" panose="020F0302020204030204" pitchFamily="34" charset="0"/>
              </a:rPr>
              <a:t>Här är mina kontaktuppgifter. </a:t>
            </a:r>
          </a:p>
          <a:p>
            <a:r>
              <a:rPr lang="sv-SE" sz="1000" dirty="0">
                <a:latin typeface="+mn-lt"/>
                <a:cs typeface="Calibri Light" panose="020F0302020204030204" pitchFamily="34" charset="0"/>
              </a:rPr>
              <a:t>Har ni frågor eller funderingar så är det bara att ni hör av er.</a:t>
            </a:r>
          </a:p>
          <a:p>
            <a:endParaRPr lang="sv-SE" sz="1000" dirty="0">
              <a:latin typeface="+mn-lt"/>
              <a:cs typeface="Calibri Light" panose="020F0302020204030204" pitchFamily="34" charset="0"/>
            </a:endParaRPr>
          </a:p>
        </p:txBody>
      </p:sp>
      <p:sp>
        <p:nvSpPr>
          <p:cNvPr id="4" name="Platshållare för bildnummer 3"/>
          <p:cNvSpPr>
            <a:spLocks noGrp="1"/>
          </p:cNvSpPr>
          <p:nvPr>
            <p:ph type="sldNum" sz="quarter" idx="10"/>
          </p:nvPr>
        </p:nvSpPr>
        <p:spPr/>
        <p:txBody>
          <a:bodyPr/>
          <a:lstStyle/>
          <a:p>
            <a:fld id="{51A20995-8B5F-4248-951F-3A64F8C1852E}" type="slidenum">
              <a:rPr lang="sv-SE" smtClean="0"/>
              <a:pPr/>
              <a:t>28</a:t>
            </a:fld>
            <a:endParaRPr lang="sv-SE" dirty="0"/>
          </a:p>
        </p:txBody>
      </p:sp>
    </p:spTree>
    <p:extLst>
      <p:ext uri="{BB962C8B-B14F-4D97-AF65-F5344CB8AC3E}">
        <p14:creationId xmlns:p14="http://schemas.microsoft.com/office/powerpoint/2010/main" val="265445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0" i="0" u="none" strike="noStrike" kern="1200" baseline="0" dirty="0">
                <a:solidFill>
                  <a:schemeClr val="tx1"/>
                </a:solidFill>
                <a:latin typeface="+mn-lt"/>
                <a:ea typeface="+mn-ea"/>
                <a:cs typeface="+mn-cs"/>
              </a:rPr>
              <a:t> </a:t>
            </a:r>
            <a:r>
              <a:rPr lang="sv-SE" sz="1000" b="1" i="0" u="none" strike="noStrike" kern="1200" baseline="0" dirty="0">
                <a:solidFill>
                  <a:schemeClr val="tx1"/>
                </a:solidFill>
                <a:latin typeface="+mn-lt"/>
                <a:ea typeface="+mn-ea"/>
                <a:cs typeface="+mn-cs"/>
              </a:rPr>
              <a:t>Överenskommelse om kommunernas krisberedskap</a:t>
            </a:r>
            <a:br>
              <a:rPr lang="sv-SE" sz="1000" dirty="0">
                <a:solidFill>
                  <a:prstClr val="black">
                    <a:lumMod val="75000"/>
                    <a:lumOff val="25000"/>
                  </a:prstClr>
                </a:solidFill>
                <a:latin typeface="+mn-lt"/>
                <a:ea typeface="Geneva" charset="-128"/>
                <a:cs typeface="Tahoma" pitchFamily="34" charset="0"/>
              </a:rPr>
            </a:br>
            <a:r>
              <a:rPr lang="sv-SE" sz="1000" b="0" i="0" u="none" strike="noStrike" kern="1200" baseline="0" dirty="0">
                <a:solidFill>
                  <a:schemeClr val="tx1"/>
                </a:solidFill>
                <a:latin typeface="+mn-lt"/>
                <a:ea typeface="+mn-ea"/>
                <a:cs typeface="+mn-cs"/>
              </a:rPr>
              <a:t>Reglerar ersättning och uppgifter och stöd för kommunernas arbete med krisberedskap</a:t>
            </a:r>
            <a:br>
              <a:rPr lang="sv-SE" sz="1000" b="0" i="0" u="none" strike="noStrike" kern="1200" baseline="0" dirty="0">
                <a:solidFill>
                  <a:schemeClr val="tx1"/>
                </a:solidFill>
                <a:latin typeface="+mn-lt"/>
                <a:ea typeface="+mn-ea"/>
                <a:cs typeface="+mn-cs"/>
              </a:rPr>
            </a:br>
            <a:r>
              <a:rPr lang="sv-SE" sz="1000" dirty="0">
                <a:solidFill>
                  <a:prstClr val="black">
                    <a:lumMod val="75000"/>
                    <a:lumOff val="25000"/>
                  </a:prstClr>
                </a:solidFill>
                <a:latin typeface="+mn-lt"/>
                <a:ea typeface="Geneva" charset="-128"/>
                <a:cs typeface="Tahoma" pitchFamily="34" charset="0"/>
              </a:rPr>
              <a:t>Vi ska arbeta tillsammans; kommuner, Länsstyrelsen och MSB för att </a:t>
            </a:r>
            <a:r>
              <a:rPr lang="sv-SE" sz="1000" b="1" dirty="0">
                <a:solidFill>
                  <a:prstClr val="black">
                    <a:lumMod val="75000"/>
                    <a:lumOff val="25000"/>
                  </a:prstClr>
                </a:solidFill>
                <a:latin typeface="+mn-lt"/>
                <a:ea typeface="Geneva" charset="-128"/>
                <a:cs typeface="Tahoma" pitchFamily="34" charset="0"/>
              </a:rPr>
              <a:t>öka samhällets robusthet och beredskap </a:t>
            </a:r>
            <a:r>
              <a:rPr lang="sv-SE" sz="1000" dirty="0">
                <a:solidFill>
                  <a:prstClr val="black">
                    <a:lumMod val="75000"/>
                    <a:lumOff val="25000"/>
                  </a:prstClr>
                </a:solidFill>
                <a:latin typeface="+mn-lt"/>
                <a:ea typeface="Geneva" charset="-128"/>
                <a:cs typeface="Tahoma" pitchFamily="34" charset="0"/>
              </a:rPr>
              <a:t>på lokal nivå. </a:t>
            </a:r>
            <a:br>
              <a:rPr lang="sv-SE" sz="1000" dirty="0">
                <a:solidFill>
                  <a:prstClr val="black">
                    <a:lumMod val="75000"/>
                    <a:lumOff val="25000"/>
                  </a:prstClr>
                </a:solidFill>
                <a:latin typeface="+mn-lt"/>
                <a:ea typeface="Geneva" charset="-128"/>
                <a:cs typeface="Tahoma" pitchFamily="34" charset="0"/>
              </a:rPr>
            </a:br>
            <a:r>
              <a:rPr lang="sv-SE" sz="1000" dirty="0">
                <a:solidFill>
                  <a:prstClr val="black">
                    <a:lumMod val="75000"/>
                    <a:lumOff val="25000"/>
                  </a:prstClr>
                </a:solidFill>
                <a:latin typeface="+mn-lt"/>
                <a:ea typeface="Geneva" charset="-128"/>
                <a:cs typeface="Tahoma" pitchFamily="34" charset="0"/>
              </a:rPr>
              <a:t>En </a:t>
            </a:r>
            <a:r>
              <a:rPr lang="sv-SE" sz="1000" b="1" dirty="0">
                <a:solidFill>
                  <a:prstClr val="black">
                    <a:lumMod val="75000"/>
                    <a:lumOff val="25000"/>
                  </a:prstClr>
                </a:solidFill>
                <a:latin typeface="+mn-lt"/>
                <a:ea typeface="Geneva" charset="-128"/>
                <a:cs typeface="Tahoma" pitchFamily="34" charset="0"/>
              </a:rPr>
              <a:t>god beredskapsutveckling </a:t>
            </a:r>
            <a:r>
              <a:rPr lang="sv-SE" sz="1000" dirty="0">
                <a:solidFill>
                  <a:prstClr val="black">
                    <a:lumMod val="75000"/>
                    <a:lumOff val="25000"/>
                  </a:prstClr>
                </a:solidFill>
                <a:latin typeface="+mn-lt"/>
                <a:ea typeface="Geneva" charset="-128"/>
                <a:cs typeface="Tahoma" pitchFamily="34" charset="0"/>
              </a:rPr>
              <a:t>ska bygga på ett nära samarbete mellan kommunerna, SKR och staten.</a:t>
            </a:r>
          </a:p>
          <a:p>
            <a:r>
              <a:rPr lang="sv-SE" sz="1000" b="1" kern="1200" dirty="0">
                <a:solidFill>
                  <a:prstClr val="black">
                    <a:lumMod val="75000"/>
                    <a:lumOff val="25000"/>
                  </a:prstClr>
                </a:solidFill>
                <a:latin typeface="+mn-lt"/>
                <a:ea typeface="Geneva" charset="-128"/>
                <a:cs typeface="Tahoma" pitchFamily="34" charset="0"/>
              </a:rPr>
              <a:t>Den fredstida krisberedskapen utgör även grunden för det civila försvaret, det vill säga beredskapen för höjd beredskap och krig</a:t>
            </a:r>
            <a:r>
              <a:rPr lang="sv-SE" sz="1200" b="0" i="0" u="none" strike="noStrike" kern="1200" baseline="0" dirty="0">
                <a:solidFill>
                  <a:schemeClr val="tx1"/>
                </a:solidFill>
                <a:latin typeface="+mn-lt"/>
                <a:ea typeface="+mn-ea"/>
                <a:cs typeface="+mn-cs"/>
              </a:rPr>
              <a:t>.</a:t>
            </a:r>
            <a:br>
              <a:rPr lang="sv-SE" sz="1000" dirty="0">
                <a:solidFill>
                  <a:schemeClr val="tx1">
                    <a:lumMod val="75000"/>
                    <a:lumOff val="25000"/>
                  </a:schemeClr>
                </a:solidFill>
                <a:latin typeface="Calibri Light" panose="020F0302020204030204" pitchFamily="34" charset="0"/>
                <a:ea typeface="Geneva" charset="-128"/>
                <a:cs typeface="Calibri Light" panose="020F0302020204030204" pitchFamily="34" charset="0"/>
              </a:rPr>
            </a:br>
            <a:endParaRPr lang="sv-SE" sz="1000" dirty="0">
              <a:solidFill>
                <a:schemeClr val="tx1">
                  <a:lumMod val="75000"/>
                  <a:lumOff val="25000"/>
                </a:schemeClr>
              </a:solidFill>
              <a:latin typeface="Calibri Light" panose="020F0302020204030204" pitchFamily="34" charset="0"/>
              <a:ea typeface="Geneva" charset="-128"/>
              <a:cs typeface="Calibri Light" panose="020F0302020204030204" pitchFamily="34" charset="0"/>
            </a:endParaRPr>
          </a:p>
          <a:p>
            <a:pPr marL="0" indent="0" defTabSz="914197" fontAlgn="base">
              <a:spcBef>
                <a:spcPts val="300"/>
              </a:spcBef>
              <a:spcAft>
                <a:spcPct val="0"/>
              </a:spcAft>
              <a:buFont typeface="Arial" panose="020B0604020202020204" pitchFamily="34" charset="0"/>
              <a:buNone/>
              <a:defRPr/>
            </a:pPr>
            <a:endParaRPr lang="sv-SE" sz="1000" b="1" kern="1200" dirty="0">
              <a:solidFill>
                <a:prstClr val="black">
                  <a:lumMod val="75000"/>
                  <a:lumOff val="25000"/>
                </a:prstClr>
              </a:solidFill>
              <a:latin typeface="+mn-lt"/>
              <a:ea typeface="Geneva" charset="-128"/>
              <a:cs typeface="Tahoma" pitchFamily="34" charset="0"/>
            </a:endParaRPr>
          </a:p>
        </p:txBody>
      </p:sp>
      <p:sp>
        <p:nvSpPr>
          <p:cNvPr id="4" name="Platshållare för bildnummer 3"/>
          <p:cNvSpPr>
            <a:spLocks noGrp="1"/>
          </p:cNvSpPr>
          <p:nvPr>
            <p:ph type="sldNum" sz="quarter" idx="10"/>
          </p:nvPr>
        </p:nvSpPr>
        <p:spPr/>
        <p:txBody>
          <a:bodyPr/>
          <a:lstStyle/>
          <a:p>
            <a:fld id="{FC966BBF-D559-4716-9BA6-1C22D385DFC7}" type="slidenum">
              <a:rPr lang="sv-SE" smtClean="0"/>
              <a:t>3</a:t>
            </a:fld>
            <a:endParaRPr lang="sv-SE" dirty="0"/>
          </a:p>
        </p:txBody>
      </p:sp>
    </p:spTree>
    <p:extLst>
      <p:ext uri="{BB962C8B-B14F-4D97-AF65-F5344CB8AC3E}">
        <p14:creationId xmlns:p14="http://schemas.microsoft.com/office/powerpoint/2010/main" val="194442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spcBef>
                <a:spcPts val="301"/>
              </a:spcBef>
              <a:spcAft>
                <a:spcPts val="1206"/>
              </a:spcAft>
            </a:pPr>
            <a:r>
              <a:rPr lang="sv-SE" sz="1000" dirty="0">
                <a:latin typeface="+mn-lt"/>
                <a:cs typeface="Calibri Light" panose="020F0302020204030204" pitchFamily="34" charset="0"/>
              </a:rPr>
              <a:t>(Gör Övergångar)</a:t>
            </a:r>
          </a:p>
          <a:p>
            <a:pPr>
              <a:spcBef>
                <a:spcPts val="301"/>
              </a:spcBef>
              <a:spcAft>
                <a:spcPts val="1206"/>
              </a:spcAft>
            </a:pPr>
            <a:r>
              <a:rPr lang="sv-SE" sz="1000" dirty="0">
                <a:latin typeface="+mn-lt"/>
                <a:cs typeface="Calibri Light" panose="020F0302020204030204" pitchFamily="34" charset="0"/>
              </a:rPr>
              <a:t>Uppgifterna som beskrivs i 2. kap i LEH delas in i följande verksamheter:</a:t>
            </a:r>
          </a:p>
          <a:p>
            <a:pPr>
              <a:spcBef>
                <a:spcPts val="301"/>
              </a:spcBef>
              <a:spcAft>
                <a:spcPts val="1206"/>
              </a:spcAft>
            </a:pPr>
            <a:endParaRPr lang="sv-SE" sz="1000" dirty="0">
              <a:latin typeface="+mn-lt"/>
              <a:cs typeface="Calibri Light" panose="020F0302020204030204" pitchFamily="34" charset="0"/>
            </a:endParaRPr>
          </a:p>
          <a:p>
            <a:pPr>
              <a:spcBef>
                <a:spcPts val="301"/>
              </a:spcBef>
              <a:spcAft>
                <a:spcPts val="1206"/>
              </a:spcAft>
            </a:pPr>
            <a:r>
              <a:rPr lang="sv-SE" sz="1000" dirty="0">
                <a:latin typeface="+mn-lt"/>
                <a:cs typeface="Calibri Light" panose="020F0302020204030204" pitchFamily="34" charset="0"/>
              </a:rPr>
              <a:t>· risk- och sårbarhetsanalys</a:t>
            </a:r>
          </a:p>
          <a:p>
            <a:pPr>
              <a:spcBef>
                <a:spcPts val="301"/>
              </a:spcBef>
              <a:spcAft>
                <a:spcPts val="1206"/>
              </a:spcAft>
            </a:pPr>
            <a:r>
              <a:rPr lang="sv-SE" sz="1000" dirty="0">
                <a:latin typeface="+mn-lt"/>
                <a:cs typeface="Calibri Light" panose="020F0302020204030204" pitchFamily="34" charset="0"/>
              </a:rPr>
              <a:t>· planering</a:t>
            </a:r>
          </a:p>
          <a:p>
            <a:pPr>
              <a:spcBef>
                <a:spcPts val="301"/>
              </a:spcBef>
              <a:spcAft>
                <a:spcPts val="1206"/>
              </a:spcAft>
            </a:pPr>
            <a:r>
              <a:rPr lang="sv-SE" sz="1000" dirty="0">
                <a:latin typeface="+mn-lt"/>
                <a:cs typeface="Calibri Light" panose="020F0302020204030204" pitchFamily="34" charset="0"/>
              </a:rPr>
              <a:t>· geografiskt områdesansvar</a:t>
            </a:r>
          </a:p>
          <a:p>
            <a:pPr>
              <a:spcBef>
                <a:spcPts val="301"/>
              </a:spcBef>
              <a:spcAft>
                <a:spcPts val="1206"/>
              </a:spcAft>
            </a:pPr>
            <a:r>
              <a:rPr lang="sv-SE" sz="1000" dirty="0">
                <a:latin typeface="+mn-lt"/>
                <a:cs typeface="Calibri Light" panose="020F0302020204030204" pitchFamily="34" charset="0"/>
              </a:rPr>
              <a:t>· utbildning och övning</a:t>
            </a:r>
          </a:p>
          <a:p>
            <a:pPr>
              <a:spcBef>
                <a:spcPts val="301"/>
              </a:spcBef>
              <a:spcAft>
                <a:spcPts val="1206"/>
              </a:spcAft>
            </a:pPr>
            <a:r>
              <a:rPr lang="sv-SE" sz="1000" dirty="0">
                <a:latin typeface="+mn-lt"/>
                <a:cs typeface="Calibri Light" panose="020F0302020204030204" pitchFamily="34" charset="0"/>
              </a:rPr>
              <a:t>· rapportering</a:t>
            </a:r>
          </a:p>
          <a:p>
            <a:endParaRPr lang="sv-SE" sz="1000" dirty="0">
              <a:latin typeface="+mn-lt"/>
              <a:cs typeface="Calibri Light" panose="020F0302020204030204" pitchFamily="34" charset="0"/>
            </a:endParaRPr>
          </a:p>
          <a:p>
            <a:r>
              <a:rPr lang="sv-SE" sz="1000" dirty="0">
                <a:latin typeface="+mn-lt"/>
                <a:cs typeface="Calibri Light" panose="020F0302020204030204" pitchFamily="34" charset="0"/>
              </a:rPr>
              <a:t>OBS Se text på kommande bilder</a:t>
            </a:r>
          </a:p>
        </p:txBody>
      </p:sp>
      <p:sp>
        <p:nvSpPr>
          <p:cNvPr id="4" name="Platshållare för bildnummer 3"/>
          <p:cNvSpPr>
            <a:spLocks noGrp="1"/>
          </p:cNvSpPr>
          <p:nvPr>
            <p:ph type="sldNum" sz="quarter" idx="10"/>
          </p:nvPr>
        </p:nvSpPr>
        <p:spPr/>
        <p:txBody>
          <a:bodyPr/>
          <a:lstStyle/>
          <a:p>
            <a:fld id="{51A20995-8B5F-4248-951F-3A64F8C1852E}" type="slidenum">
              <a:rPr lang="sv-SE" smtClean="0">
                <a:solidFill>
                  <a:prstClr val="black"/>
                </a:solidFill>
              </a:rPr>
              <a:pPr/>
              <a:t>4</a:t>
            </a:fld>
            <a:endParaRPr lang="sv-SE" dirty="0">
              <a:solidFill>
                <a:prstClr val="black"/>
              </a:solidFill>
            </a:endParaRPr>
          </a:p>
        </p:txBody>
      </p:sp>
    </p:spTree>
    <p:extLst>
      <p:ext uri="{BB962C8B-B14F-4D97-AF65-F5344CB8AC3E}">
        <p14:creationId xmlns:p14="http://schemas.microsoft.com/office/powerpoint/2010/main" val="204265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7500" lnSpcReduction="20000"/>
          </a:bodyPr>
          <a:lstStyle/>
          <a:p>
            <a:pPr>
              <a:spcBef>
                <a:spcPts val="301"/>
              </a:spcBef>
              <a:spcAft>
                <a:spcPts val="1808"/>
              </a:spcAft>
            </a:pPr>
            <a:r>
              <a:rPr lang="sv-SE" sz="1200" b="0" i="0" u="none" strike="noStrike" kern="1200" baseline="0" dirty="0">
                <a:solidFill>
                  <a:schemeClr val="tx1"/>
                </a:solidFill>
                <a:latin typeface="+mn-lt"/>
                <a:ea typeface="+mn-ea"/>
                <a:cs typeface="+mn-cs"/>
              </a:rPr>
              <a:t> </a:t>
            </a:r>
            <a:r>
              <a:rPr lang="sv-SE" sz="1000" dirty="0">
                <a:latin typeface="+mn-lt"/>
              </a:rPr>
              <a:t>Kommunen ska bedriva ett arbete med </a:t>
            </a:r>
            <a:r>
              <a:rPr lang="sv-SE" sz="1000" b="1" dirty="0">
                <a:latin typeface="+mn-lt"/>
              </a:rPr>
              <a:t>risk- och sårbarhetsanalys </a:t>
            </a:r>
            <a:r>
              <a:rPr lang="sv-SE" sz="1000" dirty="0">
                <a:latin typeface="+mn-lt"/>
              </a:rPr>
              <a:t>som avser det </a:t>
            </a:r>
          </a:p>
          <a:p>
            <a:pPr marL="228600" indent="-228600">
              <a:spcBef>
                <a:spcPts val="301"/>
              </a:spcBef>
              <a:spcAft>
                <a:spcPts val="1808"/>
              </a:spcAft>
              <a:buFont typeface="+mj-lt"/>
              <a:buAutoNum type="arabicParenR"/>
            </a:pPr>
            <a:r>
              <a:rPr lang="sv-SE" sz="1000" b="0" dirty="0">
                <a:latin typeface="+mn-lt"/>
              </a:rPr>
              <a:t>geografiska områdesansvaret, </a:t>
            </a:r>
          </a:p>
          <a:p>
            <a:pPr marL="228600" indent="-228600">
              <a:spcBef>
                <a:spcPts val="301"/>
              </a:spcBef>
              <a:spcAft>
                <a:spcPts val="1808"/>
              </a:spcAft>
              <a:buFont typeface="+mj-lt"/>
              <a:buAutoNum type="arabicParenR"/>
            </a:pPr>
            <a:r>
              <a:rPr lang="sv-SE" sz="1000" b="0" dirty="0">
                <a:latin typeface="+mn-lt"/>
              </a:rPr>
              <a:t>kommunens organisation, samt </a:t>
            </a:r>
          </a:p>
          <a:p>
            <a:pPr marL="228600" indent="-228600">
              <a:spcBef>
                <a:spcPts val="301"/>
              </a:spcBef>
              <a:spcAft>
                <a:spcPts val="1808"/>
              </a:spcAft>
              <a:buFont typeface="+mj-lt"/>
              <a:buAutoNum type="arabicParenR"/>
            </a:pPr>
            <a:r>
              <a:rPr lang="sv-SE" sz="1000" b="0" dirty="0">
                <a:latin typeface="+mn-lt"/>
              </a:rPr>
              <a:t>berörda kommunala bolag och </a:t>
            </a:r>
          </a:p>
          <a:p>
            <a:pPr marL="228600" indent="-228600">
              <a:spcBef>
                <a:spcPts val="301"/>
              </a:spcBef>
              <a:spcAft>
                <a:spcPts val="1808"/>
              </a:spcAft>
              <a:buFont typeface="+mj-lt"/>
              <a:buAutoNum type="arabicParenR"/>
            </a:pPr>
            <a:r>
              <a:rPr lang="sv-SE" sz="1000" b="0" dirty="0">
                <a:latin typeface="+mn-lt"/>
              </a:rPr>
              <a:t>kommunalförbund.</a:t>
            </a:r>
          </a:p>
          <a:p>
            <a:pPr>
              <a:spcBef>
                <a:spcPts val="301"/>
              </a:spcBef>
              <a:spcAft>
                <a:spcPts val="1808"/>
              </a:spcAft>
            </a:pPr>
            <a:endParaRPr lang="sv-SE" sz="1000" dirty="0">
              <a:latin typeface="+mn-lt"/>
            </a:endParaRPr>
          </a:p>
          <a:p>
            <a:pPr>
              <a:spcBef>
                <a:spcPts val="301"/>
              </a:spcBef>
              <a:spcAft>
                <a:spcPts val="1808"/>
              </a:spcAft>
            </a:pPr>
            <a:r>
              <a:rPr lang="sv-SE" sz="1000" dirty="0">
                <a:latin typeface="+mn-lt"/>
              </a:rPr>
              <a:t>Kommunen ska använda underlaget från risk- och sårbarhetsanalysen i </a:t>
            </a:r>
            <a:r>
              <a:rPr lang="sv-SE" sz="1000" b="1" dirty="0">
                <a:latin typeface="+mn-lt"/>
              </a:rPr>
              <a:t>planering</a:t>
            </a:r>
            <a:r>
              <a:rPr lang="sv-SE" sz="1000" dirty="0">
                <a:latin typeface="+mn-lt"/>
              </a:rPr>
              <a:t> och </a:t>
            </a:r>
            <a:r>
              <a:rPr lang="sv-SE" sz="1000" b="1" dirty="0">
                <a:latin typeface="+mn-lt"/>
              </a:rPr>
              <a:t>genomförande av åtgärder </a:t>
            </a:r>
            <a:r>
              <a:rPr lang="sv-SE" sz="1000" dirty="0">
                <a:latin typeface="+mn-lt"/>
              </a:rPr>
              <a:t>för att </a:t>
            </a:r>
          </a:p>
          <a:p>
            <a:pPr>
              <a:spcBef>
                <a:spcPts val="301"/>
              </a:spcBef>
              <a:spcAft>
                <a:spcPts val="1808"/>
              </a:spcAft>
            </a:pPr>
            <a:r>
              <a:rPr lang="sv-SE" sz="1000" b="1" dirty="0">
                <a:latin typeface="+mn-lt"/>
              </a:rPr>
              <a:t>5)</a:t>
            </a:r>
            <a:r>
              <a:rPr lang="sv-SE" sz="1000" b="1" baseline="0" dirty="0">
                <a:latin typeface="+mn-lt"/>
              </a:rPr>
              <a:t> </a:t>
            </a:r>
            <a:r>
              <a:rPr lang="sv-SE" sz="1000" b="1" dirty="0">
                <a:latin typeface="+mn-lt"/>
              </a:rPr>
              <a:t>öka förmågan </a:t>
            </a:r>
            <a:r>
              <a:rPr lang="sv-SE" sz="1000" dirty="0">
                <a:latin typeface="+mn-lt"/>
              </a:rPr>
              <a:t>att kontinuerligt bedriva samhällsviktig verksamhet, samt </a:t>
            </a:r>
            <a:r>
              <a:rPr lang="sv-SE" sz="1000" b="1" dirty="0">
                <a:latin typeface="+mn-lt"/>
              </a:rPr>
              <a:t>6) stärka förmågan </a:t>
            </a:r>
            <a:r>
              <a:rPr lang="sv-SE" sz="1000" dirty="0">
                <a:latin typeface="+mn-lt"/>
              </a:rPr>
              <a:t>att hantera extraordinära händelser.</a:t>
            </a:r>
          </a:p>
          <a:p>
            <a:pPr>
              <a:spcBef>
                <a:spcPts val="301"/>
              </a:spcBef>
              <a:spcAft>
                <a:spcPts val="1808"/>
              </a:spcAft>
            </a:pPr>
            <a:endParaRPr lang="sv-SE" sz="1000" dirty="0">
              <a:latin typeface="+mn-lt"/>
            </a:endParaRPr>
          </a:p>
          <a:p>
            <a:pPr>
              <a:spcBef>
                <a:spcPts val="301"/>
              </a:spcBef>
              <a:spcAft>
                <a:spcPts val="1808"/>
              </a:spcAft>
            </a:pPr>
            <a:r>
              <a:rPr lang="sv-SE" sz="1000" dirty="0">
                <a:latin typeface="+mn-lt"/>
              </a:rPr>
              <a:t>(Kommunen ska efter en inträffad kris </a:t>
            </a:r>
            <a:r>
              <a:rPr lang="sv-SE" sz="1000" b="1" dirty="0">
                <a:latin typeface="+mn-lt"/>
              </a:rPr>
              <a:t>7)</a:t>
            </a:r>
            <a:r>
              <a:rPr lang="sv-SE" sz="1000" dirty="0">
                <a:latin typeface="+mn-lt"/>
              </a:rPr>
              <a:t> </a:t>
            </a:r>
            <a:r>
              <a:rPr lang="sv-SE" sz="1000" b="1" dirty="0">
                <a:latin typeface="+mn-lt"/>
              </a:rPr>
              <a:t>utvärdera</a:t>
            </a:r>
            <a:r>
              <a:rPr lang="sv-SE" sz="1000" dirty="0">
                <a:latin typeface="+mn-lt"/>
              </a:rPr>
              <a:t> kommunens hantering, både med avseende på kommunens verksamhets-</a:t>
            </a:r>
            <a:br>
              <a:rPr lang="sv-SE" sz="1000" dirty="0">
                <a:latin typeface="+mn-lt"/>
              </a:rPr>
            </a:br>
            <a:r>
              <a:rPr lang="sv-SE" sz="1000" dirty="0">
                <a:latin typeface="+mn-lt"/>
              </a:rPr>
              <a:t>ansvar och det geografiska områdesansvaret. Underlaget ska användas i arbetet med risk- och sårbarhetsanalys.)</a:t>
            </a:r>
          </a:p>
          <a:p>
            <a:pPr marL="0" indent="0" defTabSz="914197" fontAlgn="base">
              <a:spcBef>
                <a:spcPts val="300"/>
              </a:spcBef>
              <a:spcAft>
                <a:spcPct val="0"/>
              </a:spcAft>
              <a:buFont typeface="Arial" panose="020B0604020202020204" pitchFamily="34" charset="0"/>
              <a:buNone/>
              <a:defRPr/>
            </a:pPr>
            <a:endParaRPr lang="sv-SE" sz="1000" b="1" kern="1200" dirty="0">
              <a:solidFill>
                <a:prstClr val="black">
                  <a:lumMod val="75000"/>
                  <a:lumOff val="25000"/>
                </a:prstClr>
              </a:solidFill>
              <a:latin typeface="+mn-lt"/>
              <a:ea typeface="Geneva" charset="-128"/>
              <a:cs typeface="Tahoma" pitchFamily="34" charset="0"/>
            </a:endParaRPr>
          </a:p>
        </p:txBody>
      </p:sp>
      <p:sp>
        <p:nvSpPr>
          <p:cNvPr id="4" name="Platshållare för bildnummer 3"/>
          <p:cNvSpPr>
            <a:spLocks noGrp="1"/>
          </p:cNvSpPr>
          <p:nvPr>
            <p:ph type="sldNum" sz="quarter" idx="10"/>
          </p:nvPr>
        </p:nvSpPr>
        <p:spPr/>
        <p:txBody>
          <a:bodyPr/>
          <a:lstStyle/>
          <a:p>
            <a:fld id="{FC966BBF-D559-4716-9BA6-1C22D385DFC7}" type="slidenum">
              <a:rPr lang="sv-SE" smtClean="0"/>
              <a:t>5</a:t>
            </a:fld>
            <a:endParaRPr lang="sv-SE" dirty="0"/>
          </a:p>
        </p:txBody>
      </p:sp>
    </p:spTree>
    <p:extLst>
      <p:ext uri="{BB962C8B-B14F-4D97-AF65-F5344CB8AC3E}">
        <p14:creationId xmlns:p14="http://schemas.microsoft.com/office/powerpoint/2010/main" val="435934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a:spcAft>
                <a:spcPts val="1206"/>
              </a:spcAft>
              <a:buFont typeface="Arial" panose="020B0604020202020204" pitchFamily="34" charset="0"/>
              <a:buNone/>
            </a:pPr>
            <a:r>
              <a:rPr lang="sv-SE" sz="1000" b="1" dirty="0">
                <a:latin typeface="+mn-lt"/>
              </a:rPr>
              <a:t>Planering</a:t>
            </a:r>
          </a:p>
          <a:p>
            <a:pPr marL="172239" indent="-172239">
              <a:spcAft>
                <a:spcPts val="1206"/>
              </a:spcAft>
              <a:buFont typeface="Arial" panose="020B0604020202020204" pitchFamily="34" charset="0"/>
              <a:buChar char="•"/>
            </a:pPr>
            <a:r>
              <a:rPr lang="sv-SE" sz="1000" dirty="0">
                <a:latin typeface="+mn-lt"/>
              </a:rPr>
              <a:t>Kommunen ska ta fram ett styrdokument för kommunens arbete med krisberedskap. </a:t>
            </a:r>
            <a:br>
              <a:rPr lang="sv-SE" sz="1000" dirty="0">
                <a:latin typeface="+mn-lt"/>
              </a:rPr>
            </a:br>
            <a:r>
              <a:rPr lang="sv-SE" sz="1000" i="0" dirty="0">
                <a:latin typeface="+mn-lt"/>
              </a:rPr>
              <a:t>Styrdokumentet ska ange kommunens övergripande mål och inriktning för arbetet med krisberedskap under mandatperioden </a:t>
            </a:r>
            <a:br>
              <a:rPr lang="sv-SE" sz="1000" i="1" dirty="0">
                <a:latin typeface="+mn-lt"/>
              </a:rPr>
            </a:br>
            <a:endParaRPr lang="sv-SE" sz="1000" dirty="0">
              <a:latin typeface="+mn-lt"/>
            </a:endParaRPr>
          </a:p>
          <a:p>
            <a:pPr marL="172239" indent="-172239">
              <a:buFont typeface="Arial" panose="020B0604020202020204" pitchFamily="34" charset="0"/>
              <a:buChar char="•"/>
            </a:pPr>
            <a:r>
              <a:rPr lang="sv-SE" sz="1000" dirty="0">
                <a:latin typeface="+mn-lt"/>
              </a:rPr>
              <a:t>Kommunen ska ta fram en plan för hantering av extraordinära händelser. </a:t>
            </a:r>
            <a:br>
              <a:rPr lang="sv-SE" sz="1000" dirty="0">
                <a:latin typeface="+mn-lt"/>
              </a:rPr>
            </a:br>
            <a:r>
              <a:rPr lang="sv-SE" sz="1000" i="1" dirty="0">
                <a:latin typeface="+mn-lt"/>
              </a:rPr>
              <a:t>Planen ska innehålla:</a:t>
            </a:r>
          </a:p>
          <a:p>
            <a:pPr marL="631542" lvl="1" indent="-172239">
              <a:buFont typeface="Wingdings" panose="05000000000000000000" pitchFamily="2" charset="2"/>
              <a:buChar char="ü"/>
            </a:pPr>
            <a:r>
              <a:rPr lang="sv-SE" sz="1000" i="1" dirty="0">
                <a:latin typeface="+mn-lt"/>
              </a:rPr>
              <a:t>  hur kommunen ska organisera sig under extraordinära händelser.</a:t>
            </a:r>
          </a:p>
          <a:p>
            <a:pPr marL="631542" lvl="1" indent="-172239">
              <a:buFont typeface="Wingdings" panose="05000000000000000000" pitchFamily="2" charset="2"/>
              <a:buChar char="ü"/>
            </a:pPr>
            <a:r>
              <a:rPr lang="sv-SE" sz="1000" i="1" dirty="0">
                <a:latin typeface="+mn-lt"/>
              </a:rPr>
              <a:t>  hur kommunens organisation för krisledning ska bedriva samverkan och ledning i syfte att uppnå inriktning och samordning.</a:t>
            </a:r>
          </a:p>
          <a:p>
            <a:pPr marL="631542" lvl="1" indent="-172239">
              <a:buFont typeface="Wingdings" panose="05000000000000000000" pitchFamily="2" charset="2"/>
              <a:buChar char="ü"/>
            </a:pPr>
            <a:r>
              <a:rPr lang="sv-SE" sz="1000" i="1" dirty="0">
                <a:latin typeface="+mn-lt"/>
              </a:rPr>
              <a:t>  vilka lokaler med nödvändig teknisk utrustning för samverkan och ledning som disponeras vid extraordinära händelser.</a:t>
            </a:r>
            <a:br>
              <a:rPr lang="sv-SE" sz="1000" i="1" dirty="0">
                <a:latin typeface="+mn-lt"/>
              </a:rPr>
            </a:br>
            <a:endParaRPr lang="sv-SE" sz="1000" i="1" dirty="0">
              <a:latin typeface="+mn-lt"/>
            </a:endParaRPr>
          </a:p>
          <a:p>
            <a:pPr marL="172239" indent="-172239">
              <a:buFont typeface="Arial" panose="020B0604020202020204" pitchFamily="34" charset="0"/>
              <a:buChar char="•"/>
            </a:pPr>
            <a:r>
              <a:rPr lang="sv-SE" sz="1000" dirty="0">
                <a:latin typeface="+mn-lt"/>
              </a:rPr>
              <a:t>Kommunen ska ta fram en utbildnings- och övningsplan.</a:t>
            </a:r>
          </a:p>
          <a:p>
            <a:pPr marL="172239" indent="-172239">
              <a:buFont typeface="Arial" panose="020B0604020202020204" pitchFamily="34" charset="0"/>
              <a:buChar char="•"/>
            </a:pPr>
            <a:endParaRPr lang="sv-SE" sz="1000" dirty="0">
              <a:latin typeface="+mn-lt"/>
            </a:endParaRPr>
          </a:p>
          <a:p>
            <a:pPr marL="172239" indent="-172239">
              <a:buFont typeface="Arial" panose="020B0604020202020204" pitchFamily="34" charset="0"/>
              <a:buChar char="•"/>
            </a:pPr>
            <a:r>
              <a:rPr lang="sv-SE" sz="1000" i="1" dirty="0">
                <a:latin typeface="+mn-lt"/>
              </a:rPr>
              <a:t>Kommunstyrelsen bör i instruktionen för kommundirektören ange vilka uppgifter som kommundirektören ska ha avseende krisberedskap</a:t>
            </a:r>
            <a:r>
              <a:rPr lang="sv-SE" sz="1000" dirty="0">
                <a:latin typeface="+mn-lt"/>
              </a:rPr>
              <a:t>.</a:t>
            </a:r>
            <a:br>
              <a:rPr lang="sv-SE" sz="1000" dirty="0"/>
            </a:br>
            <a:endParaRPr lang="sv-SE" sz="1000" dirty="0"/>
          </a:p>
          <a:p>
            <a:endParaRPr lang="sv-SE" sz="1000" dirty="0"/>
          </a:p>
        </p:txBody>
      </p:sp>
      <p:sp>
        <p:nvSpPr>
          <p:cNvPr id="4" name="Platshållare för bildnummer 3"/>
          <p:cNvSpPr>
            <a:spLocks noGrp="1"/>
          </p:cNvSpPr>
          <p:nvPr>
            <p:ph type="sldNum" sz="quarter" idx="10"/>
          </p:nvPr>
        </p:nvSpPr>
        <p:spPr/>
        <p:txBody>
          <a:bodyPr/>
          <a:lstStyle/>
          <a:p>
            <a:fld id="{51A20995-8B5F-4248-951F-3A64F8C1852E}" type="slidenum">
              <a:rPr lang="sv-SE" smtClean="0">
                <a:solidFill>
                  <a:prstClr val="black"/>
                </a:solidFill>
              </a:rPr>
              <a:pPr/>
              <a:t>6</a:t>
            </a:fld>
            <a:endParaRPr lang="sv-SE" dirty="0">
              <a:solidFill>
                <a:prstClr val="black"/>
              </a:solidFill>
            </a:endParaRPr>
          </a:p>
        </p:txBody>
      </p:sp>
    </p:spTree>
    <p:extLst>
      <p:ext uri="{BB962C8B-B14F-4D97-AF65-F5344CB8AC3E}">
        <p14:creationId xmlns:p14="http://schemas.microsoft.com/office/powerpoint/2010/main" val="2042656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a:spcBef>
                <a:spcPts val="301"/>
              </a:spcBef>
              <a:spcAft>
                <a:spcPts val="1808"/>
              </a:spcAft>
              <a:buFont typeface="Arial" panose="020B0604020202020204" pitchFamily="34" charset="0"/>
              <a:buNone/>
            </a:pPr>
            <a:r>
              <a:rPr lang="sv-SE" sz="1000" b="1" dirty="0">
                <a:latin typeface="+mn-lt"/>
              </a:rPr>
              <a:t>Geografiskt områdesansvar</a:t>
            </a:r>
          </a:p>
          <a:p>
            <a:pPr marL="0" indent="0">
              <a:spcBef>
                <a:spcPts val="301"/>
              </a:spcBef>
              <a:spcAft>
                <a:spcPts val="1808"/>
              </a:spcAft>
              <a:buFont typeface="Arial" panose="020B0604020202020204" pitchFamily="34" charset="0"/>
              <a:buNone/>
            </a:pPr>
            <a:r>
              <a:rPr lang="sv-SE" sz="1000" dirty="0">
                <a:latin typeface="+mn-lt"/>
              </a:rPr>
              <a:t>Kommunen ska </a:t>
            </a:r>
          </a:p>
          <a:p>
            <a:r>
              <a:rPr lang="sv-SE" sz="1000" dirty="0">
                <a:latin typeface="Calibri Light" panose="020F0302020204030204" pitchFamily="34" charset="0"/>
                <a:cs typeface="Calibri Light" panose="020F0302020204030204" pitchFamily="34" charset="0"/>
              </a:rPr>
              <a:t>Kommuner ska inom sitt geografiska område i fråga om extraordinära händelser i fredstid verka för att (2 kap. 7 § LEH): </a:t>
            </a:r>
          </a:p>
          <a:p>
            <a:endParaRPr lang="sv-SE" sz="1000" dirty="0">
              <a:latin typeface="Calibri Light" panose="020F0302020204030204" pitchFamily="34" charset="0"/>
              <a:cs typeface="Calibri Light" panose="020F0302020204030204" pitchFamily="34" charset="0"/>
            </a:endParaRPr>
          </a:p>
          <a:p>
            <a:pPr marL="0" indent="0">
              <a:buNone/>
            </a:pPr>
            <a:r>
              <a:rPr lang="sv-SE" sz="1000" dirty="0">
                <a:latin typeface="Calibri Light" panose="020F0302020204030204" pitchFamily="34" charset="0"/>
                <a:cs typeface="Calibri Light" panose="020F0302020204030204" pitchFamily="34" charset="0"/>
              </a:rPr>
              <a:t>1. olika aktörer inom kommunens geografiska område samverkar och uppnår samordning i planerings- och förberedelsearbetet,</a:t>
            </a:r>
          </a:p>
          <a:p>
            <a:endParaRPr lang="sv-SE" sz="1000" dirty="0">
              <a:latin typeface="Calibri Light" panose="020F0302020204030204" pitchFamily="34" charset="0"/>
              <a:cs typeface="Calibri Light" panose="020F0302020204030204" pitchFamily="34" charset="0"/>
            </a:endParaRPr>
          </a:p>
          <a:p>
            <a:r>
              <a:rPr lang="sv-SE" sz="1000" dirty="0">
                <a:latin typeface="Calibri Light" panose="020F0302020204030204" pitchFamily="34" charset="0"/>
                <a:cs typeface="Calibri Light" panose="020F0302020204030204" pitchFamily="34" charset="0"/>
              </a:rPr>
              <a:t>2.  de krishanteringsåtgärder som vidtas av olika aktörer under en sådan händelse samordnas och </a:t>
            </a:r>
          </a:p>
          <a:p>
            <a:endParaRPr lang="sv-SE" sz="1000" dirty="0">
              <a:latin typeface="Calibri Light" panose="020F0302020204030204" pitchFamily="34" charset="0"/>
              <a:cs typeface="Calibri Light" panose="020F0302020204030204" pitchFamily="34" charset="0"/>
            </a:endParaRPr>
          </a:p>
          <a:p>
            <a:r>
              <a:rPr lang="sv-SE" sz="1000" dirty="0">
                <a:latin typeface="Calibri Light" panose="020F0302020204030204" pitchFamily="34" charset="0"/>
                <a:cs typeface="Calibri Light" panose="020F0302020204030204" pitchFamily="34" charset="0"/>
              </a:rPr>
              <a:t>3. information till allmänheten under sådana förhållanden samordnas. </a:t>
            </a:r>
          </a:p>
          <a:p>
            <a:pPr marL="0" indent="0">
              <a:spcBef>
                <a:spcPts val="301"/>
              </a:spcBef>
              <a:spcAft>
                <a:spcPts val="1808"/>
              </a:spcAft>
              <a:buFont typeface="Arial" panose="020B0604020202020204" pitchFamily="34" charset="0"/>
              <a:buNone/>
            </a:pPr>
            <a:br>
              <a:rPr lang="sv-SE" sz="1000" dirty="0">
                <a:latin typeface="+mn-lt"/>
              </a:rPr>
            </a:br>
            <a:endParaRPr lang="sv-SE" sz="1000" dirty="0">
              <a:latin typeface="+mn-lt"/>
            </a:endParaRPr>
          </a:p>
          <a:p>
            <a:pPr marL="0" indent="0">
              <a:spcBef>
                <a:spcPts val="301"/>
              </a:spcBef>
              <a:spcAft>
                <a:spcPts val="1808"/>
              </a:spcAft>
              <a:buFont typeface="Arial" panose="020B0604020202020204" pitchFamily="34" charset="0"/>
              <a:buNone/>
            </a:pPr>
            <a:endParaRPr lang="sv-SE" sz="1000" dirty="0">
              <a:latin typeface="+mn-lt"/>
            </a:endParaRPr>
          </a:p>
          <a:p>
            <a:pPr>
              <a:spcBef>
                <a:spcPts val="301"/>
              </a:spcBef>
              <a:spcAft>
                <a:spcPts val="1808"/>
              </a:spcAft>
            </a:pPr>
            <a:endParaRPr lang="sv-SE" sz="1000" dirty="0">
              <a:latin typeface="+mn-lt"/>
            </a:endParaRPr>
          </a:p>
        </p:txBody>
      </p:sp>
      <p:sp>
        <p:nvSpPr>
          <p:cNvPr id="4" name="Platshållare för bildnummer 3"/>
          <p:cNvSpPr>
            <a:spLocks noGrp="1"/>
          </p:cNvSpPr>
          <p:nvPr>
            <p:ph type="sldNum" sz="quarter" idx="10"/>
          </p:nvPr>
        </p:nvSpPr>
        <p:spPr/>
        <p:txBody>
          <a:bodyPr/>
          <a:lstStyle/>
          <a:p>
            <a:fld id="{51A20995-8B5F-4248-951F-3A64F8C1852E}" type="slidenum">
              <a:rPr lang="sv-SE" smtClean="0">
                <a:solidFill>
                  <a:prstClr val="black"/>
                </a:solidFill>
              </a:rPr>
              <a:pPr/>
              <a:t>7</a:t>
            </a:fld>
            <a:endParaRPr lang="sv-SE" dirty="0">
              <a:solidFill>
                <a:prstClr val="black"/>
              </a:solidFill>
            </a:endParaRPr>
          </a:p>
        </p:txBody>
      </p:sp>
    </p:spTree>
    <p:extLst>
      <p:ext uri="{BB962C8B-B14F-4D97-AF65-F5344CB8AC3E}">
        <p14:creationId xmlns:p14="http://schemas.microsoft.com/office/powerpoint/2010/main" val="117943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1"/>
            <a:r>
              <a:rPr lang="sv-SE" altLang="sv-SE" sz="1000" b="1" dirty="0">
                <a:cs typeface="Calibri Light" panose="020F0302020204030204" pitchFamily="34" charset="0"/>
              </a:rPr>
              <a:t>Målet med kommunens utbildning och övning</a:t>
            </a:r>
            <a:br>
              <a:rPr lang="sv-SE" altLang="sv-SE" sz="1000" b="1" dirty="0">
                <a:cs typeface="Calibri Light" panose="020F0302020204030204" pitchFamily="34" charset="0"/>
              </a:rPr>
            </a:br>
            <a:endParaRPr lang="sv-SE" altLang="sv-SE" sz="1000" b="1" dirty="0">
              <a:cs typeface="Calibri Light" panose="020F0302020204030204" pitchFamily="34" charset="0"/>
            </a:endParaRPr>
          </a:p>
          <a:p>
            <a:pPr marL="172239" indent="-172239">
              <a:lnSpc>
                <a:spcPct val="120000"/>
              </a:lnSpc>
              <a:spcAft>
                <a:spcPts val="1206"/>
              </a:spcAft>
              <a:buFont typeface="Arial" panose="020B0604020202020204" pitchFamily="34" charset="0"/>
              <a:buChar char="•"/>
            </a:pPr>
            <a:r>
              <a:rPr lang="sv-SE" sz="1000" dirty="0"/>
              <a:t>Kommunen ska ha en regelbundet </a:t>
            </a:r>
            <a:r>
              <a:rPr lang="sv-SE" sz="1000" b="1" dirty="0"/>
              <a:t>utbildad och övad krisorganisation</a:t>
            </a:r>
            <a:r>
              <a:rPr lang="sv-SE" sz="1000" dirty="0"/>
              <a:t>. </a:t>
            </a:r>
            <a:br>
              <a:rPr lang="sv-SE" sz="1000" dirty="0"/>
            </a:br>
            <a:r>
              <a:rPr lang="sv-SE" sz="1000" dirty="0"/>
              <a:t>(</a:t>
            </a:r>
            <a:r>
              <a:rPr lang="sv-SE" sz="1000" i="1" dirty="0"/>
              <a:t>Även kommunens </a:t>
            </a:r>
            <a:r>
              <a:rPr lang="sv-SE" sz="1000" b="1" i="1" dirty="0"/>
              <a:t>beredskapsfunktioner</a:t>
            </a:r>
            <a:r>
              <a:rPr lang="sv-SE" sz="1000" i="1" dirty="0"/>
              <a:t> inom till exempel kommunal-teknisk försörjning och </a:t>
            </a:r>
            <a:r>
              <a:rPr lang="sv-SE" sz="1000" b="1" i="1" dirty="0"/>
              <a:t>krisstöd</a:t>
            </a:r>
            <a:r>
              <a:rPr lang="sv-SE" sz="1000" i="1" dirty="0"/>
              <a:t> ska vara utbildade och övade.)</a:t>
            </a:r>
            <a:br>
              <a:rPr lang="sv-SE" sz="1000" i="1" dirty="0"/>
            </a:br>
            <a:endParaRPr lang="sv-SE" sz="1000" i="0" dirty="0"/>
          </a:p>
          <a:p>
            <a:pPr marL="172239" indent="-172239">
              <a:lnSpc>
                <a:spcPct val="120000"/>
              </a:lnSpc>
              <a:spcAft>
                <a:spcPts val="1206"/>
              </a:spcAft>
              <a:buFont typeface="Arial" panose="020B0604020202020204" pitchFamily="34" charset="0"/>
              <a:buChar char="•"/>
            </a:pPr>
            <a:r>
              <a:rPr lang="sv-SE" sz="1000" dirty="0"/>
              <a:t>Kommunen ska genomföra och utvärdera </a:t>
            </a:r>
            <a:r>
              <a:rPr lang="sv-SE" sz="1000" b="1" dirty="0"/>
              <a:t>minst två övningar </a:t>
            </a:r>
            <a:r>
              <a:rPr lang="sv-SE" sz="1000" dirty="0"/>
              <a:t>under en mandatperiod. </a:t>
            </a:r>
          </a:p>
          <a:p>
            <a:pPr marL="172239" indent="-172239">
              <a:lnSpc>
                <a:spcPct val="120000"/>
              </a:lnSpc>
              <a:spcAft>
                <a:spcPts val="1206"/>
              </a:spcAft>
              <a:buFont typeface="Arial" panose="020B0604020202020204" pitchFamily="34" charset="0"/>
              <a:buChar char="•"/>
            </a:pPr>
            <a:endParaRPr lang="sv-SE" sz="1000" dirty="0"/>
          </a:p>
          <a:p>
            <a:pPr marL="172239" indent="-172239">
              <a:lnSpc>
                <a:spcPct val="120000"/>
              </a:lnSpc>
              <a:spcAft>
                <a:spcPts val="1206"/>
              </a:spcAft>
              <a:buFont typeface="Arial" panose="020B0604020202020204" pitchFamily="34" charset="0"/>
              <a:buChar char="•"/>
            </a:pPr>
            <a:r>
              <a:rPr lang="sv-SE" sz="1000" i="1" dirty="0"/>
              <a:t>Kommunens krisledningsnämnd och tjänstemannaledning ska </a:t>
            </a:r>
            <a:r>
              <a:rPr lang="sv-SE" sz="1000" b="1" i="1" dirty="0"/>
              <a:t>övas minst en gång </a:t>
            </a:r>
            <a:r>
              <a:rPr lang="sv-SE" sz="1000" i="1" dirty="0"/>
              <a:t>per mandatperiod.</a:t>
            </a:r>
            <a:br>
              <a:rPr lang="sv-SE" sz="1000" i="1" dirty="0"/>
            </a:br>
            <a:endParaRPr lang="sv-SE" sz="1000" i="1" dirty="0"/>
          </a:p>
          <a:p>
            <a:pPr marL="172239" indent="-172239">
              <a:lnSpc>
                <a:spcPct val="120000"/>
              </a:lnSpc>
              <a:spcAft>
                <a:spcPts val="1206"/>
              </a:spcAft>
              <a:buFont typeface="Arial" panose="020B0604020202020204" pitchFamily="34" charset="0"/>
              <a:buChar char="•"/>
            </a:pPr>
            <a:r>
              <a:rPr lang="sv-SE" sz="1000" dirty="0"/>
              <a:t>Kommunen ska, i den utsträckning tillfälle ges, </a:t>
            </a:r>
            <a:r>
              <a:rPr lang="sv-SE" sz="1000" b="1" dirty="0"/>
              <a:t>delta i planering, genomförande och utvärdering av samverkansövningar på regional eller nationell nivå som avser fredstida kriser.</a:t>
            </a:r>
            <a:endParaRPr lang="sv-SE" altLang="sv-SE" sz="1000" b="1" dirty="0"/>
          </a:p>
          <a:p>
            <a:endParaRPr lang="sv-SE" sz="900" dirty="0"/>
          </a:p>
        </p:txBody>
      </p:sp>
      <p:sp>
        <p:nvSpPr>
          <p:cNvPr id="4" name="Platshållare för bildnummer 3"/>
          <p:cNvSpPr>
            <a:spLocks noGrp="1"/>
          </p:cNvSpPr>
          <p:nvPr>
            <p:ph type="sldNum" sz="quarter" idx="10"/>
          </p:nvPr>
        </p:nvSpPr>
        <p:spPr/>
        <p:txBody>
          <a:bodyPr/>
          <a:lstStyle/>
          <a:p>
            <a:fld id="{51A20995-8B5F-4248-951F-3A64F8C1852E}" type="slidenum">
              <a:rPr lang="sv-SE" smtClean="0">
                <a:solidFill>
                  <a:prstClr val="black"/>
                </a:solidFill>
              </a:rPr>
              <a:pPr/>
              <a:t>8</a:t>
            </a:fld>
            <a:endParaRPr lang="sv-SE" dirty="0">
              <a:solidFill>
                <a:prstClr val="black"/>
              </a:solidFill>
            </a:endParaRPr>
          </a:p>
        </p:txBody>
      </p:sp>
    </p:spTree>
    <p:extLst>
      <p:ext uri="{BB962C8B-B14F-4D97-AF65-F5344CB8AC3E}">
        <p14:creationId xmlns:p14="http://schemas.microsoft.com/office/powerpoint/2010/main" val="2042656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20000"/>
              </a:lnSpc>
              <a:spcAft>
                <a:spcPts val="1206"/>
              </a:spcAft>
              <a:buFont typeface="Arial" panose="020B0604020202020204" pitchFamily="34" charset="0"/>
              <a:buNone/>
            </a:pPr>
            <a:r>
              <a:rPr lang="sv-SE" sz="1000" b="1" dirty="0"/>
              <a:t>Rapportering</a:t>
            </a:r>
          </a:p>
          <a:p>
            <a:pPr marL="0" indent="0">
              <a:lnSpc>
                <a:spcPct val="120000"/>
              </a:lnSpc>
              <a:spcAft>
                <a:spcPts val="1206"/>
              </a:spcAft>
              <a:buFont typeface="Arial" panose="020B0604020202020204" pitchFamily="34" charset="0"/>
              <a:buNone/>
            </a:pPr>
            <a:r>
              <a:rPr lang="sv-SE" sz="1000" dirty="0"/>
              <a:t>Kommunen ska ha förmågan att </a:t>
            </a:r>
          </a:p>
          <a:p>
            <a:pPr marL="171450" indent="-171450">
              <a:lnSpc>
                <a:spcPct val="120000"/>
              </a:lnSpc>
              <a:spcAft>
                <a:spcPts val="1206"/>
              </a:spcAft>
              <a:buFont typeface="Arial" panose="020B0604020202020204" pitchFamily="34" charset="0"/>
              <a:buChar char="•"/>
            </a:pPr>
            <a:r>
              <a:rPr lang="sv-SE" sz="1000" b="1" dirty="0"/>
              <a:t>ta emot och dela information med berörda krisberedskapsaktörer </a:t>
            </a:r>
            <a:r>
              <a:rPr lang="sv-SE" sz="1000" dirty="0"/>
              <a:t>med stöd av den teknik och metodik som tillämpas nationellt och regionalt för samverkan och ledning vid samhällsstörningar (till exempel WIS och Rakel).</a:t>
            </a:r>
          </a:p>
          <a:p>
            <a:pPr marL="172239" indent="-172239">
              <a:lnSpc>
                <a:spcPct val="120000"/>
              </a:lnSpc>
              <a:spcAft>
                <a:spcPts val="1206"/>
              </a:spcAft>
              <a:buFont typeface="Arial" panose="020B0604020202020204" pitchFamily="34" charset="0"/>
              <a:buChar char="•"/>
            </a:pPr>
            <a:endParaRPr lang="sv-SE" sz="1000" dirty="0"/>
          </a:p>
          <a:p>
            <a:pPr marL="171450" indent="-171450">
              <a:lnSpc>
                <a:spcPct val="120000"/>
              </a:lnSpc>
              <a:spcAft>
                <a:spcPts val="1206"/>
              </a:spcAft>
              <a:buFont typeface="Arial" panose="020B0604020202020204" pitchFamily="34" charset="0"/>
              <a:buChar char="•"/>
            </a:pPr>
            <a:r>
              <a:rPr lang="sv-SE" sz="1000" dirty="0"/>
              <a:t>ge länsstyrelsen en samlad rapport om läget i kommunen vid en extraordinär händelse.</a:t>
            </a:r>
            <a:endParaRPr lang="sv-SE" altLang="sv-SE" sz="1000" dirty="0"/>
          </a:p>
          <a:p>
            <a:endParaRPr lang="sv-SE" sz="900" dirty="0"/>
          </a:p>
        </p:txBody>
      </p:sp>
      <p:sp>
        <p:nvSpPr>
          <p:cNvPr id="4" name="Platshållare för bildnummer 3"/>
          <p:cNvSpPr>
            <a:spLocks noGrp="1"/>
          </p:cNvSpPr>
          <p:nvPr>
            <p:ph type="sldNum" sz="quarter" idx="10"/>
          </p:nvPr>
        </p:nvSpPr>
        <p:spPr/>
        <p:txBody>
          <a:bodyPr/>
          <a:lstStyle/>
          <a:p>
            <a:fld id="{51A20995-8B5F-4248-951F-3A64F8C1852E}" type="slidenum">
              <a:rPr lang="sv-SE" smtClean="0">
                <a:solidFill>
                  <a:prstClr val="black"/>
                </a:solidFill>
              </a:rPr>
              <a:pPr/>
              <a:t>9</a:t>
            </a:fld>
            <a:endParaRPr lang="sv-SE" dirty="0">
              <a:solidFill>
                <a:prstClr val="black"/>
              </a:solidFill>
            </a:endParaRPr>
          </a:p>
        </p:txBody>
      </p:sp>
    </p:spTree>
    <p:extLst>
      <p:ext uri="{BB962C8B-B14F-4D97-AF65-F5344CB8AC3E}">
        <p14:creationId xmlns:p14="http://schemas.microsoft.com/office/powerpoint/2010/main" val="204265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488319" y="527776"/>
            <a:ext cx="9144000" cy="923337"/>
          </a:xfrm>
        </p:spPr>
        <p:txBody>
          <a:bodyPr anchor="b">
            <a:normAutofit/>
          </a:bodyPr>
          <a:lstStyle>
            <a:lvl1pPr algn="l">
              <a:defRPr sz="4800"/>
            </a:lvl1pPr>
          </a:lstStyle>
          <a:p>
            <a:r>
              <a:rPr lang="sv-SE" dirty="0"/>
              <a:t>Rubrik</a:t>
            </a:r>
          </a:p>
        </p:txBody>
      </p:sp>
      <p:sp>
        <p:nvSpPr>
          <p:cNvPr id="3" name="Underrubrik 2"/>
          <p:cNvSpPr>
            <a:spLocks noGrp="1"/>
          </p:cNvSpPr>
          <p:nvPr>
            <p:ph type="subTitle" idx="1"/>
          </p:nvPr>
        </p:nvSpPr>
        <p:spPr>
          <a:xfrm>
            <a:off x="1496785" y="1562431"/>
            <a:ext cx="9144000" cy="2998766"/>
          </a:xfrm>
          <a:prstGeom prst="rect">
            <a:avLst/>
          </a:prstGeom>
        </p:spPr>
        <p:txBody>
          <a:bodyPr/>
          <a:lstStyle>
            <a:lvl1pPr marL="0" indent="0" algn="l">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sidfot 4"/>
          <p:cNvSpPr>
            <a:spLocks noGrp="1"/>
          </p:cNvSpPr>
          <p:nvPr>
            <p:ph type="ftr" sz="quarter" idx="10"/>
          </p:nvPr>
        </p:nvSpPr>
        <p:spPr/>
        <p:txBody>
          <a:bodyPr/>
          <a:lstStyle/>
          <a:p>
            <a:r>
              <a:rPr lang="sv-SE" dirty="0"/>
              <a:t>Presentationsnamn</a:t>
            </a:r>
          </a:p>
        </p:txBody>
      </p:sp>
    </p:spTree>
    <p:extLst>
      <p:ext uri="{BB962C8B-B14F-4D97-AF65-F5344CB8AC3E}">
        <p14:creationId xmlns:p14="http://schemas.microsoft.com/office/powerpoint/2010/main" val="258244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77395" y="545800"/>
            <a:ext cx="3639911" cy="901338"/>
          </a:xfrm>
        </p:spPr>
        <p:txBody>
          <a:bodyPr anchor="b"/>
          <a:lstStyle>
            <a:lvl1pPr>
              <a:defRPr sz="4800"/>
            </a:lvl1pPr>
          </a:lstStyle>
          <a:p>
            <a:r>
              <a:rPr lang="sv-SE" dirty="0"/>
              <a:t>Rubrik</a:t>
            </a:r>
          </a:p>
        </p:txBody>
      </p:sp>
      <p:sp>
        <p:nvSpPr>
          <p:cNvPr id="3" name="Platshållare för innehåll 2"/>
          <p:cNvSpPr>
            <a:spLocks noGrp="1"/>
          </p:cNvSpPr>
          <p:nvPr>
            <p:ph idx="1"/>
          </p:nvPr>
        </p:nvSpPr>
        <p:spPr>
          <a:xfrm>
            <a:off x="5373688" y="545799"/>
            <a:ext cx="6172200" cy="388211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1477394" y="1536700"/>
            <a:ext cx="3639911" cy="2891217"/>
          </a:xfrm>
          <a:prstGeom prst="rect">
            <a:avLst/>
          </a:prstGeo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p:cNvSpPr>
            <a:spLocks noGrp="1"/>
          </p:cNvSpPr>
          <p:nvPr>
            <p:ph type="ftr" sz="quarter" idx="11"/>
          </p:nvPr>
        </p:nvSpPr>
        <p:spPr/>
        <p:txBody>
          <a:bodyPr/>
          <a:lstStyle/>
          <a:p>
            <a:r>
              <a:rPr lang="sv-SE" dirty="0"/>
              <a:t>Presentationsnamn</a:t>
            </a:r>
          </a:p>
        </p:txBody>
      </p:sp>
    </p:spTree>
    <p:extLst>
      <p:ext uri="{BB962C8B-B14F-4D97-AF65-F5344CB8AC3E}">
        <p14:creationId xmlns:p14="http://schemas.microsoft.com/office/powerpoint/2010/main" val="103529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7108" y="525435"/>
            <a:ext cx="9702801" cy="925678"/>
          </a:xfrm>
        </p:spPr>
        <p:txBody>
          <a:bodyPr anchor="b">
            <a:normAutofit/>
          </a:bodyPr>
          <a:lstStyle>
            <a:lvl1pPr>
              <a:defRPr sz="4800"/>
            </a:lvl1pPr>
          </a:lstStyle>
          <a:p>
            <a:r>
              <a:rPr lang="sv-SE" dirty="0"/>
              <a:t>Rubrik</a:t>
            </a:r>
          </a:p>
        </p:txBody>
      </p:sp>
      <p:sp>
        <p:nvSpPr>
          <p:cNvPr id="3" name="Platshållare för text 2"/>
          <p:cNvSpPr>
            <a:spLocks noGrp="1"/>
          </p:cNvSpPr>
          <p:nvPr>
            <p:ph type="body" idx="1"/>
          </p:nvPr>
        </p:nvSpPr>
        <p:spPr>
          <a:xfrm>
            <a:off x="1499806" y="1562431"/>
            <a:ext cx="9702801" cy="3464957"/>
          </a:xfrm>
          <a:prstGeom prst="rect">
            <a:avLst/>
          </a:prstGeom>
        </p:spPr>
        <p:txBody>
          <a:bodyPr/>
          <a:lstStyle>
            <a:lvl1pPr marL="0" indent="0">
              <a:buNone/>
              <a:defRPr sz="2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p>
            <a:r>
              <a:rPr lang="sv-SE" dirty="0"/>
              <a:t>Presentationsnamn</a:t>
            </a:r>
          </a:p>
        </p:txBody>
      </p:sp>
    </p:spTree>
    <p:extLst>
      <p:ext uri="{BB962C8B-B14F-4D97-AF65-F5344CB8AC3E}">
        <p14:creationId xmlns:p14="http://schemas.microsoft.com/office/powerpoint/2010/main" val="316777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6333" y="655200"/>
            <a:ext cx="9531506" cy="847167"/>
          </a:xfrm>
        </p:spPr>
        <p:txBody>
          <a:bodyPr/>
          <a:lstStyle>
            <a:lvl1pPr>
              <a:defRPr sz="4800"/>
            </a:lvl1pPr>
          </a:lstStyle>
          <a:p>
            <a:r>
              <a:rPr lang="sv-SE" dirty="0"/>
              <a:t>Rubrik</a:t>
            </a:r>
          </a:p>
        </p:txBody>
      </p:sp>
      <p:sp>
        <p:nvSpPr>
          <p:cNvPr id="3" name="Platshållare för innehåll 2"/>
          <p:cNvSpPr>
            <a:spLocks noGrp="1"/>
          </p:cNvSpPr>
          <p:nvPr>
            <p:ph sz="half" idx="1"/>
          </p:nvPr>
        </p:nvSpPr>
        <p:spPr>
          <a:xfrm>
            <a:off x="1497766" y="1627200"/>
            <a:ext cx="4633686" cy="3008301"/>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79618" y="1627200"/>
            <a:ext cx="4745421" cy="3008301"/>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r>
              <a:rPr lang="sv-SE" dirty="0"/>
              <a:t>Presentationsnamn</a:t>
            </a:r>
          </a:p>
        </p:txBody>
      </p:sp>
    </p:spTree>
    <p:extLst>
      <p:ext uri="{BB962C8B-B14F-4D97-AF65-F5344CB8AC3E}">
        <p14:creationId xmlns:p14="http://schemas.microsoft.com/office/powerpoint/2010/main" val="234524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90738" y="586242"/>
            <a:ext cx="9495220" cy="980165"/>
          </a:xfrm>
        </p:spPr>
        <p:txBody>
          <a:bodyPr>
            <a:normAutofit/>
          </a:bodyPr>
          <a:lstStyle>
            <a:lvl1pPr>
              <a:defRPr sz="4800"/>
            </a:lvl1pPr>
          </a:lstStyle>
          <a:p>
            <a:r>
              <a:rPr lang="sv-SE" dirty="0"/>
              <a:t>Rubrik</a:t>
            </a:r>
          </a:p>
        </p:txBody>
      </p:sp>
      <p:sp>
        <p:nvSpPr>
          <p:cNvPr id="3" name="Platshållare för sidfot 2"/>
          <p:cNvSpPr>
            <a:spLocks noGrp="1"/>
          </p:cNvSpPr>
          <p:nvPr>
            <p:ph type="ftr" sz="quarter" idx="10"/>
          </p:nvPr>
        </p:nvSpPr>
        <p:spPr/>
        <p:txBody>
          <a:bodyPr/>
          <a:lstStyle/>
          <a:p>
            <a:r>
              <a:rPr lang="sv-SE" dirty="0"/>
              <a:t>Presentationsnamn</a:t>
            </a:r>
          </a:p>
        </p:txBody>
      </p:sp>
    </p:spTree>
    <p:extLst>
      <p:ext uri="{BB962C8B-B14F-4D97-AF65-F5344CB8AC3E}">
        <p14:creationId xmlns:p14="http://schemas.microsoft.com/office/powerpoint/2010/main" val="5867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484687" y="552674"/>
            <a:ext cx="9144000" cy="898439"/>
          </a:xfrm>
        </p:spPr>
        <p:txBody>
          <a:bodyPr anchor="b">
            <a:noAutofit/>
          </a:bodyPr>
          <a:lstStyle>
            <a:lvl1pPr algn="ctr">
              <a:defRPr sz="4800"/>
            </a:lvl1pPr>
          </a:lstStyle>
          <a:p>
            <a:r>
              <a:rPr lang="sv-SE" dirty="0"/>
              <a:t>Rubrik</a:t>
            </a:r>
          </a:p>
        </p:txBody>
      </p:sp>
      <p:sp>
        <p:nvSpPr>
          <p:cNvPr id="3" name="Underrubrik 2"/>
          <p:cNvSpPr>
            <a:spLocks noGrp="1"/>
          </p:cNvSpPr>
          <p:nvPr>
            <p:ph type="subTitle" idx="1"/>
          </p:nvPr>
        </p:nvSpPr>
        <p:spPr>
          <a:xfrm>
            <a:off x="1488920" y="1641420"/>
            <a:ext cx="9144000" cy="2746829"/>
          </a:xfrm>
          <a:prstGeom prst="rect">
            <a:avLst/>
          </a:prstGeo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sidfot 4"/>
          <p:cNvSpPr>
            <a:spLocks noGrp="1"/>
          </p:cNvSpPr>
          <p:nvPr>
            <p:ph type="ftr" sz="quarter" idx="11"/>
          </p:nvPr>
        </p:nvSpPr>
        <p:spPr/>
        <p:txBody>
          <a:bodyPr/>
          <a:lstStyle/>
          <a:p>
            <a:r>
              <a:rPr lang="sv-SE" dirty="0"/>
              <a:t>Presentationsnamn</a:t>
            </a:r>
          </a:p>
        </p:txBody>
      </p:sp>
    </p:spTree>
    <p:extLst>
      <p:ext uri="{BB962C8B-B14F-4D97-AF65-F5344CB8AC3E}">
        <p14:creationId xmlns:p14="http://schemas.microsoft.com/office/powerpoint/2010/main" val="26079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90279" y="570953"/>
            <a:ext cx="9605142" cy="1009345"/>
          </a:xfrm>
        </p:spPr>
        <p:txBody>
          <a:bodyPr>
            <a:normAutofit/>
          </a:bodyPr>
          <a:lstStyle>
            <a:lvl1pPr>
              <a:defRPr sz="4800"/>
            </a:lvl1pPr>
          </a:lstStyle>
          <a:p>
            <a:r>
              <a:rPr lang="sv-SE" dirty="0"/>
              <a:t>Rubrik</a:t>
            </a:r>
          </a:p>
        </p:txBody>
      </p:sp>
      <p:sp>
        <p:nvSpPr>
          <p:cNvPr id="3" name="Platshållare för innehåll 2"/>
          <p:cNvSpPr>
            <a:spLocks noGrp="1"/>
          </p:cNvSpPr>
          <p:nvPr>
            <p:ph idx="1"/>
          </p:nvPr>
        </p:nvSpPr>
        <p:spPr>
          <a:xfrm>
            <a:off x="1490279" y="1712370"/>
            <a:ext cx="9605142" cy="3463471"/>
          </a:xfrm>
          <a:prstGeom prst="rect">
            <a:avLst/>
          </a:prstGeom>
        </p:spPr>
        <p:txBody>
          <a:bodyPr/>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r>
              <a:rPr lang="sv-SE" dirty="0"/>
              <a:t>Presentationsnamn</a:t>
            </a:r>
          </a:p>
        </p:txBody>
      </p:sp>
    </p:spTree>
    <p:extLst>
      <p:ext uri="{BB962C8B-B14F-4D97-AF65-F5344CB8AC3E}">
        <p14:creationId xmlns:p14="http://schemas.microsoft.com/office/powerpoint/2010/main" val="417273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8320" y="570138"/>
            <a:ext cx="10065658" cy="1011918"/>
          </a:xfrm>
        </p:spPr>
        <p:txBody>
          <a:bodyPr/>
          <a:lstStyle>
            <a:lvl1pPr>
              <a:defRPr sz="4800"/>
            </a:lvl1pPr>
          </a:lstStyle>
          <a:p>
            <a:r>
              <a:rPr lang="sv-SE" dirty="0"/>
              <a:t>Rubrik</a:t>
            </a:r>
          </a:p>
        </p:txBody>
      </p:sp>
      <p:sp>
        <p:nvSpPr>
          <p:cNvPr id="3" name="Platshållare för text 2"/>
          <p:cNvSpPr>
            <a:spLocks noGrp="1"/>
          </p:cNvSpPr>
          <p:nvPr>
            <p:ph type="body" idx="1"/>
          </p:nvPr>
        </p:nvSpPr>
        <p:spPr>
          <a:xfrm>
            <a:off x="1496786" y="1691604"/>
            <a:ext cx="4974770" cy="64112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1496786" y="2434639"/>
            <a:ext cx="4974771" cy="31337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613070" y="1691603"/>
            <a:ext cx="4949373" cy="64112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613070" y="2434638"/>
            <a:ext cx="4949373" cy="31337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r>
              <a:rPr lang="sv-SE" dirty="0"/>
              <a:t>Presentationsnamn</a:t>
            </a:r>
          </a:p>
        </p:txBody>
      </p:sp>
    </p:spTree>
    <p:extLst>
      <p:ext uri="{BB962C8B-B14F-4D97-AF65-F5344CB8AC3E}">
        <p14:creationId xmlns:p14="http://schemas.microsoft.com/office/powerpoint/2010/main" val="258580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dirty="0"/>
              <a:t>Presentationsnamn</a:t>
            </a:r>
          </a:p>
        </p:txBody>
      </p:sp>
    </p:spTree>
    <p:extLst>
      <p:ext uri="{BB962C8B-B14F-4D97-AF65-F5344CB8AC3E}">
        <p14:creationId xmlns:p14="http://schemas.microsoft.com/office/powerpoint/2010/main" val="178559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7860" y="716643"/>
            <a:ext cx="9605142" cy="718457"/>
          </a:xfrm>
        </p:spPr>
        <p:txBody>
          <a:bodyPr/>
          <a:lstStyle>
            <a:lvl1pPr>
              <a:defRPr sz="4800"/>
            </a:lvl1pPr>
          </a:lstStyle>
          <a:p>
            <a:r>
              <a:rPr lang="sv-SE" dirty="0"/>
              <a:t>Rubrik</a:t>
            </a:r>
          </a:p>
        </p:txBody>
      </p:sp>
      <p:sp>
        <p:nvSpPr>
          <p:cNvPr id="4" name="Platshållare för sidfot 3"/>
          <p:cNvSpPr>
            <a:spLocks noGrp="1"/>
          </p:cNvSpPr>
          <p:nvPr>
            <p:ph type="ftr" sz="quarter" idx="11"/>
          </p:nvPr>
        </p:nvSpPr>
        <p:spPr/>
        <p:txBody>
          <a:bodyPr/>
          <a:lstStyle/>
          <a:p>
            <a:r>
              <a:rPr lang="sv-SE" dirty="0"/>
              <a:t>Presentationsnamn</a:t>
            </a:r>
          </a:p>
        </p:txBody>
      </p:sp>
    </p:spTree>
    <p:extLst>
      <p:ext uri="{BB962C8B-B14F-4D97-AF65-F5344CB8AC3E}">
        <p14:creationId xmlns:p14="http://schemas.microsoft.com/office/powerpoint/2010/main" val="292658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93158" y="540657"/>
            <a:ext cx="9495220" cy="1110342"/>
          </a:xfrm>
          <a:prstGeom prst="rect">
            <a:avLst/>
          </a:prstGeom>
        </p:spPr>
        <p:txBody>
          <a:bodyPr vert="horz" lIns="91440" tIns="45720" rIns="91440" bIns="45720" rtlCol="0" anchor="ctr">
            <a:normAutofit/>
          </a:bodyPr>
          <a:lstStyle/>
          <a:p>
            <a:r>
              <a:rPr lang="sv-SE" dirty="0"/>
              <a:t>RUBRIK</a:t>
            </a:r>
          </a:p>
        </p:txBody>
      </p:sp>
      <p:sp>
        <p:nvSpPr>
          <p:cNvPr id="3" name="Platshållare för sidfot 2"/>
          <p:cNvSpPr>
            <a:spLocks noGrp="1"/>
          </p:cNvSpPr>
          <p:nvPr>
            <p:ph type="ftr" sz="quarter" idx="3"/>
          </p:nvPr>
        </p:nvSpPr>
        <p:spPr>
          <a:xfrm>
            <a:off x="9484157" y="6428734"/>
            <a:ext cx="2613875" cy="365125"/>
          </a:xfrm>
          <a:prstGeom prst="rect">
            <a:avLst/>
          </a:prstGeom>
        </p:spPr>
        <p:txBody>
          <a:bodyPr vert="horz" lIns="91440" tIns="45720" rIns="91440" bIns="45720" rtlCol="0" anchor="ctr"/>
          <a:lstStyle>
            <a:lvl1pPr algn="l">
              <a:defRPr sz="1800">
                <a:solidFill>
                  <a:schemeClr val="tx1"/>
                </a:solidFill>
                <a:latin typeface="Arial" panose="020B0604020202020204" pitchFamily="34" charset="0"/>
                <a:cs typeface="Arial" panose="020B0604020202020204" pitchFamily="34" charset="0"/>
              </a:defRPr>
            </a:lvl1pPr>
          </a:lstStyle>
          <a:p>
            <a:r>
              <a:rPr lang="sv-SE" dirty="0"/>
              <a:t>Presentationsnamn</a:t>
            </a:r>
          </a:p>
        </p:txBody>
      </p:sp>
    </p:spTree>
    <p:extLst>
      <p:ext uri="{BB962C8B-B14F-4D97-AF65-F5344CB8AC3E}">
        <p14:creationId xmlns:p14="http://schemas.microsoft.com/office/powerpoint/2010/main" val="1305963621"/>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1" r:id="rId4"/>
    <p:sldLayoutId id="2147483663" r:id="rId5"/>
    <p:sldLayoutId id="2147483664" r:id="rId6"/>
    <p:sldLayoutId id="2147483667" r:id="rId7"/>
    <p:sldLayoutId id="2147483669" r:id="rId8"/>
    <p:sldLayoutId id="2147483668" r:id="rId9"/>
    <p:sldLayoutId id="2147483670" r:id="rId10"/>
  </p:sldLayoutIdLst>
  <p:hf sldNum="0" hdr="0" dt="0"/>
  <p:txStyles>
    <p:titleStyle>
      <a:lvl1pPr algn="l"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mailto:Christina.hulten@bollebygd.se"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http://www.researchrockstar.com/wp-content/uploads/2011/03/bigstock_Graph_analysis_11233205.jpg" TargetMode="External"/><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msb.se/sv/Produkter--tjanster/RAKE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032795-659C-C0B7-A905-FEC78292A2A0}"/>
              </a:ext>
            </a:extLst>
          </p:cNvPr>
          <p:cNvSpPr>
            <a:spLocks noGrp="1"/>
          </p:cNvSpPr>
          <p:nvPr>
            <p:ph type="title"/>
          </p:nvPr>
        </p:nvSpPr>
        <p:spPr>
          <a:xfrm>
            <a:off x="1490279" y="570953"/>
            <a:ext cx="9605142" cy="1390369"/>
          </a:xfrm>
        </p:spPr>
        <p:txBody>
          <a:bodyPr>
            <a:normAutofit fontScale="90000"/>
          </a:bodyPr>
          <a:lstStyle/>
          <a:p>
            <a:br>
              <a:rPr lang="sv-SE" dirty="0"/>
            </a:br>
            <a:endParaRPr lang="sv-SE" dirty="0"/>
          </a:p>
        </p:txBody>
      </p:sp>
      <p:sp>
        <p:nvSpPr>
          <p:cNvPr id="3" name="Platshållare för innehåll 2">
            <a:extLst>
              <a:ext uri="{FF2B5EF4-FFF2-40B4-BE49-F238E27FC236}">
                <a16:creationId xmlns:a16="http://schemas.microsoft.com/office/drawing/2014/main" id="{F4E92953-020E-1D98-30F7-FD8171F03666}"/>
              </a:ext>
            </a:extLst>
          </p:cNvPr>
          <p:cNvSpPr>
            <a:spLocks noGrp="1"/>
          </p:cNvSpPr>
          <p:nvPr>
            <p:ph idx="1"/>
          </p:nvPr>
        </p:nvSpPr>
        <p:spPr>
          <a:xfrm>
            <a:off x="1490279" y="585315"/>
            <a:ext cx="10357164" cy="4940842"/>
          </a:xfrm>
        </p:spPr>
        <p:txBody>
          <a:bodyPr/>
          <a:lstStyle/>
          <a:p>
            <a:pPr marL="0" indent="0">
              <a:buNone/>
            </a:pPr>
            <a:r>
              <a:rPr lang="sv-SE" sz="4400" dirty="0"/>
              <a:t>Kommunens uppdrag inom krisberedskap och civilt försvar </a:t>
            </a:r>
          </a:p>
          <a:p>
            <a:pPr marL="0" indent="0">
              <a:buNone/>
            </a:pPr>
            <a:endParaRPr lang="sv-SE" sz="4400" dirty="0"/>
          </a:p>
          <a:p>
            <a:pPr marL="0" indent="0">
              <a:buNone/>
            </a:pPr>
            <a:r>
              <a:rPr lang="sv-SE" sz="4400" dirty="0"/>
              <a:t>Kommunens ansvar och organisation vid en kris eller allvarlig samhällsstörning</a:t>
            </a:r>
          </a:p>
          <a:p>
            <a:pPr marL="0" indent="0">
              <a:buNone/>
            </a:pPr>
            <a:endParaRPr lang="sv-SE" sz="4400" dirty="0"/>
          </a:p>
          <a:p>
            <a:pPr marL="0" indent="0">
              <a:buNone/>
            </a:pPr>
            <a:r>
              <a:rPr lang="sv-SE" sz="4400" dirty="0"/>
              <a:t>Hot- och våld mot förtroendevalda</a:t>
            </a:r>
          </a:p>
          <a:p>
            <a:pPr marL="0" indent="0">
              <a:buNone/>
            </a:pPr>
            <a:endParaRPr lang="sv-SE" sz="4400" dirty="0"/>
          </a:p>
        </p:txBody>
      </p:sp>
    </p:spTree>
    <p:extLst>
      <p:ext uri="{BB962C8B-B14F-4D97-AF65-F5344CB8AC3E}">
        <p14:creationId xmlns:p14="http://schemas.microsoft.com/office/powerpoint/2010/main" val="622451878"/>
      </p:ext>
    </p:extLst>
  </p:cSld>
  <p:clrMapOvr>
    <a:masterClrMapping/>
  </p:clrMapOvr>
  <mc:AlternateContent xmlns:mc="http://schemas.openxmlformats.org/markup-compatibility/2006" xmlns:p14="http://schemas.microsoft.com/office/powerpoint/2010/main">
    <mc:Choice Requires="p14">
      <p:transition spd="slow" p14:dur="2000" advTm="22347"/>
    </mc:Choice>
    <mc:Fallback xmlns="">
      <p:transition spd="slow" advTm="2234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2639616" y="2875549"/>
            <a:ext cx="7632848" cy="1706670"/>
          </a:xfrm>
          <a:prstGeom prst="rect">
            <a:avLst/>
          </a:prstGeom>
        </p:spPr>
        <p:txBody>
          <a:bodyPr wrap="square">
            <a:noAutofit/>
          </a:bodyPr>
          <a:lstStyle/>
          <a:p>
            <a:pPr algn="r" eaLnBrk="1" hangingPunct="1">
              <a:spcBef>
                <a:spcPct val="20000"/>
              </a:spcBef>
              <a:defRPr/>
            </a:pPr>
            <a:r>
              <a:rPr lang="sv-SE" sz="4800" dirty="0">
                <a:solidFill>
                  <a:schemeClr val="tx1">
                    <a:lumMod val="95000"/>
                    <a:lumOff val="5000"/>
                  </a:schemeClr>
                </a:solidFill>
                <a:latin typeface="Calibri Light" panose="020F0302020204030204" pitchFamily="34" charset="0"/>
                <a:ea typeface="Geneva" charset="-128"/>
                <a:cs typeface="Calibri Light" panose="020F0302020204030204" pitchFamily="34" charset="0"/>
              </a:rPr>
              <a:t>Samverkan</a:t>
            </a:r>
          </a:p>
          <a:p>
            <a:pPr algn="r" eaLnBrk="1" hangingPunct="1">
              <a:spcBef>
                <a:spcPct val="20000"/>
              </a:spcBef>
              <a:defRPr/>
            </a:pPr>
            <a:r>
              <a:rPr lang="sv-SE" sz="4800" dirty="0">
                <a:solidFill>
                  <a:schemeClr val="tx1">
                    <a:lumMod val="95000"/>
                    <a:lumOff val="5000"/>
                  </a:schemeClr>
                </a:solidFill>
                <a:latin typeface="Calibri Light" panose="020F0302020204030204" pitchFamily="34" charset="0"/>
                <a:ea typeface="Geneva" charset="-128"/>
                <a:cs typeface="Calibri Light" panose="020F0302020204030204" pitchFamily="34" charset="0"/>
              </a:rPr>
              <a:t>Nätverk civil beredskap  7H</a:t>
            </a:r>
          </a:p>
          <a:p>
            <a:pPr algn="r" eaLnBrk="1" hangingPunct="1">
              <a:spcBef>
                <a:spcPct val="20000"/>
              </a:spcBef>
              <a:defRPr/>
            </a:pPr>
            <a:endParaRPr lang="sv-SE" sz="4800" dirty="0">
              <a:solidFill>
                <a:schemeClr val="tx1">
                  <a:lumMod val="95000"/>
                  <a:lumOff val="5000"/>
                </a:schemeClr>
              </a:solidFill>
              <a:latin typeface="Calibri Light" panose="020F0302020204030204" pitchFamily="34" charset="0"/>
              <a:ea typeface="Geneva" charset="-128"/>
              <a:cs typeface="Calibri Light" panose="020F0302020204030204" pitchFamily="34" charset="0"/>
            </a:endParaRPr>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6" y="188640"/>
            <a:ext cx="3240360" cy="3762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869161"/>
            <a:ext cx="9144000" cy="705837"/>
          </a:xfrm>
          <a:prstGeom prst="rect">
            <a:avLst/>
          </a:prstGeom>
        </p:spPr>
      </p:pic>
    </p:spTree>
    <p:extLst>
      <p:ext uri="{BB962C8B-B14F-4D97-AF65-F5344CB8AC3E}">
        <p14:creationId xmlns:p14="http://schemas.microsoft.com/office/powerpoint/2010/main" val="1654026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436" y="4869161"/>
            <a:ext cx="9144000" cy="705837"/>
          </a:xfrm>
          <a:prstGeom prst="rect">
            <a:avLst/>
          </a:prstGeom>
        </p:spPr>
      </p:pic>
      <p:sp>
        <p:nvSpPr>
          <p:cNvPr id="4" name="Rubrik 2">
            <a:extLst>
              <a:ext uri="{FF2B5EF4-FFF2-40B4-BE49-F238E27FC236}">
                <a16:creationId xmlns:a16="http://schemas.microsoft.com/office/drawing/2014/main" id="{0554E8DD-E765-4CF8-8300-739C93624D25}"/>
              </a:ext>
            </a:extLst>
          </p:cNvPr>
          <p:cNvSpPr txBox="1">
            <a:spLocks/>
          </p:cNvSpPr>
          <p:nvPr/>
        </p:nvSpPr>
        <p:spPr>
          <a:xfrm>
            <a:off x="2495600" y="548680"/>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defRPr/>
            </a:pPr>
            <a:endParaRPr lang="sv-SE" sz="4800" dirty="0">
              <a:solidFill>
                <a:prstClr val="black">
                  <a:lumMod val="65000"/>
                  <a:lumOff val="35000"/>
                </a:prstClr>
              </a:solidFill>
              <a:latin typeface="Calibri Light" panose="020F0302020204030204" pitchFamily="34" charset="0"/>
              <a:ea typeface="Geneva" charset="-128"/>
              <a:cs typeface="Calibri Light" panose="020F0302020204030204" pitchFamily="34" charset="0"/>
            </a:endParaRPr>
          </a:p>
        </p:txBody>
      </p:sp>
      <p:sp>
        <p:nvSpPr>
          <p:cNvPr id="5" name="Rubrik 5"/>
          <p:cNvSpPr>
            <a:spLocks noGrp="1"/>
          </p:cNvSpPr>
          <p:nvPr>
            <p:ph type="title"/>
          </p:nvPr>
        </p:nvSpPr>
        <p:spPr>
          <a:xfrm>
            <a:off x="3188246" y="3068960"/>
            <a:ext cx="6501408" cy="1080120"/>
          </a:xfrm>
        </p:spPr>
        <p:txBody>
          <a:bodyPr anchor="t">
            <a:noAutofit/>
          </a:bodyPr>
          <a:lstStyle/>
          <a:p>
            <a:pPr algn="r"/>
            <a:r>
              <a:rPr lang="sv-SE" dirty="0">
                <a:solidFill>
                  <a:schemeClr val="tx1">
                    <a:lumMod val="95000"/>
                    <a:lumOff val="5000"/>
                  </a:schemeClr>
                </a:solidFill>
                <a:latin typeface="Calibri Light" panose="020F0302020204030204" pitchFamily="34" charset="0"/>
                <a:ea typeface="Verdana" pitchFamily="34" charset="0"/>
                <a:cs typeface="Calibri Light" panose="020F0302020204030204" pitchFamily="34" charset="0"/>
              </a:rPr>
              <a:t>Överenskommelse </a:t>
            </a:r>
            <a:br>
              <a:rPr lang="sv-SE" dirty="0">
                <a:solidFill>
                  <a:schemeClr val="tx1">
                    <a:lumMod val="95000"/>
                    <a:lumOff val="5000"/>
                  </a:schemeClr>
                </a:solidFill>
                <a:latin typeface="Calibri Light" panose="020F0302020204030204" pitchFamily="34" charset="0"/>
                <a:ea typeface="Verdana" pitchFamily="34" charset="0"/>
                <a:cs typeface="Calibri Light" panose="020F0302020204030204" pitchFamily="34" charset="0"/>
              </a:rPr>
            </a:br>
            <a:r>
              <a:rPr lang="sv-SE" sz="2800" dirty="0">
                <a:solidFill>
                  <a:schemeClr val="tx1">
                    <a:lumMod val="95000"/>
                    <a:lumOff val="5000"/>
                  </a:schemeClr>
                </a:solidFill>
                <a:latin typeface="Calibri Light" panose="020F0302020204030204" pitchFamily="34" charset="0"/>
                <a:cs typeface="Calibri Light" panose="020F0302020204030204" pitchFamily="34" charset="0"/>
              </a:rPr>
              <a:t>om kommunernas arbete med civilt försvar</a:t>
            </a:r>
          </a:p>
        </p:txBody>
      </p:sp>
    </p:spTree>
    <p:extLst>
      <p:ext uri="{BB962C8B-B14F-4D97-AF65-F5344CB8AC3E}">
        <p14:creationId xmlns:p14="http://schemas.microsoft.com/office/powerpoint/2010/main" val="394196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p:cNvSpPr txBox="1">
            <a:spLocks/>
          </p:cNvSpPr>
          <p:nvPr/>
        </p:nvSpPr>
        <p:spPr>
          <a:xfrm>
            <a:off x="2495600" y="1988840"/>
            <a:ext cx="7848872" cy="3816424"/>
          </a:xfrm>
          <a:prstGeom prst="rect">
            <a:avLst/>
          </a:prstGeom>
        </p:spPr>
        <p:txBody>
          <a:bodyPr/>
          <a:lstStyle>
            <a:lvl1pPr marL="0" indent="0" algn="ctr" rtl="0" eaLnBrk="0" fontAlgn="base" hangingPunct="0">
              <a:spcBef>
                <a:spcPct val="20000"/>
              </a:spcBef>
              <a:spcAft>
                <a:spcPct val="0"/>
              </a:spcAft>
              <a:buFont typeface="Arial" charset="0"/>
              <a:buNone/>
              <a:defRPr sz="3200" kern="1200">
                <a:solidFill>
                  <a:srgbClr val="303132"/>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50838" indent="-350838" algn="l">
              <a:lnSpc>
                <a:spcPct val="120000"/>
              </a:lnSpc>
              <a:spcBef>
                <a:spcPts val="0"/>
              </a:spcBef>
              <a:spcAft>
                <a:spcPts val="1200"/>
              </a:spcAft>
              <a:buFont typeface="Arial" panose="020B0604020202020204" pitchFamily="34" charset="0"/>
              <a:buChar char="•"/>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Kompetenshöjning gällande totalförsvar </a:t>
            </a:r>
          </a:p>
          <a:p>
            <a:pPr marL="350838" indent="-350838" algn="l">
              <a:lnSpc>
                <a:spcPct val="120000"/>
              </a:lnSpc>
              <a:spcBef>
                <a:spcPts val="0"/>
              </a:spcBef>
              <a:spcAft>
                <a:spcPts val="1200"/>
              </a:spcAft>
              <a:buFont typeface="Arial" panose="020B0604020202020204" pitchFamily="34" charset="0"/>
              <a:buChar char="•"/>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Grundläggande förberedelser i frågor av betydelse för totalförsvaret och Sveriges säkerhet</a:t>
            </a:r>
          </a:p>
          <a:p>
            <a:pPr marL="350838" indent="-350838" algn="l">
              <a:lnSpc>
                <a:spcPct val="120000"/>
              </a:lnSpc>
              <a:spcBef>
                <a:spcPts val="0"/>
              </a:spcBef>
              <a:spcAft>
                <a:spcPts val="1200"/>
              </a:spcAft>
              <a:buFont typeface="Arial" panose="020B0604020202020204" pitchFamily="34" charset="0"/>
              <a:buChar char="•"/>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Krigsorganisation och dess bemanning</a:t>
            </a:r>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
            <a:ext cx="9144000" cy="705837"/>
          </a:xfrm>
          <a:prstGeom prst="rect">
            <a:avLst/>
          </a:prstGeom>
        </p:spPr>
      </p:pic>
      <p:sp>
        <p:nvSpPr>
          <p:cNvPr id="11" name="Rubrik 1"/>
          <p:cNvSpPr txBox="1">
            <a:spLocks/>
          </p:cNvSpPr>
          <p:nvPr/>
        </p:nvSpPr>
        <p:spPr bwMode="auto">
          <a:xfrm>
            <a:off x="2495600" y="705837"/>
            <a:ext cx="8066088" cy="101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charset="-128"/>
              </a:defRPr>
            </a:lvl1pPr>
            <a:lvl2pPr marL="742950" indent="-285750" eaLnBrk="0" hangingPunct="0">
              <a:defRPr>
                <a:solidFill>
                  <a:schemeClr val="tx1"/>
                </a:solidFill>
                <a:latin typeface="Calibri" pitchFamily="34" charset="0"/>
                <a:ea typeface="Geneva" charset="-128"/>
              </a:defRPr>
            </a:lvl2pPr>
            <a:lvl3pPr marL="1143000" indent="-228600" eaLnBrk="0" hangingPunct="0">
              <a:defRPr>
                <a:solidFill>
                  <a:schemeClr val="tx1"/>
                </a:solidFill>
                <a:latin typeface="Calibri" pitchFamily="34" charset="0"/>
                <a:ea typeface="Geneva" charset="-128"/>
              </a:defRPr>
            </a:lvl3pPr>
            <a:lvl4pPr marL="1600200" indent="-228600" eaLnBrk="0" hangingPunct="0">
              <a:defRPr>
                <a:solidFill>
                  <a:schemeClr val="tx1"/>
                </a:solidFill>
                <a:latin typeface="Calibri" pitchFamily="34" charset="0"/>
                <a:ea typeface="Geneva" charset="-128"/>
              </a:defRPr>
            </a:lvl4pPr>
            <a:lvl5pPr marL="2057400" indent="-228600" eaLnBrk="0" hangingPunct="0">
              <a:defRPr>
                <a:solidFill>
                  <a:schemeClr val="tx1"/>
                </a:solidFill>
                <a:latin typeface="Calibri" pitchFamily="34" charset="0"/>
                <a:ea typeface="Geneva" charset="-128"/>
              </a:defRPr>
            </a:lvl5pPr>
            <a:lvl6pPr marL="2514600" indent="-228600" eaLnBrk="0" fontAlgn="base" hangingPunct="0">
              <a:spcBef>
                <a:spcPct val="0"/>
              </a:spcBef>
              <a:spcAft>
                <a:spcPct val="0"/>
              </a:spcAft>
              <a:defRPr>
                <a:solidFill>
                  <a:schemeClr val="tx1"/>
                </a:solidFill>
                <a:latin typeface="Calibri" pitchFamily="34" charset="0"/>
                <a:ea typeface="Geneva" charset="-128"/>
              </a:defRPr>
            </a:lvl6pPr>
            <a:lvl7pPr marL="2971800" indent="-228600" eaLnBrk="0" fontAlgn="base" hangingPunct="0">
              <a:spcBef>
                <a:spcPct val="0"/>
              </a:spcBef>
              <a:spcAft>
                <a:spcPct val="0"/>
              </a:spcAft>
              <a:defRPr>
                <a:solidFill>
                  <a:schemeClr val="tx1"/>
                </a:solidFill>
                <a:latin typeface="Calibri" pitchFamily="34" charset="0"/>
                <a:ea typeface="Geneva" charset="-128"/>
              </a:defRPr>
            </a:lvl7pPr>
            <a:lvl8pPr marL="3429000" indent="-228600" eaLnBrk="0" fontAlgn="base" hangingPunct="0">
              <a:spcBef>
                <a:spcPct val="0"/>
              </a:spcBef>
              <a:spcAft>
                <a:spcPct val="0"/>
              </a:spcAft>
              <a:defRPr>
                <a:solidFill>
                  <a:schemeClr val="tx1"/>
                </a:solidFill>
                <a:latin typeface="Calibri" pitchFamily="34" charset="0"/>
                <a:ea typeface="Geneva" charset="-128"/>
              </a:defRPr>
            </a:lvl8pPr>
            <a:lvl9pPr marL="3886200" indent="-228600" eaLnBrk="0" fontAlgn="base" hangingPunct="0">
              <a:spcBef>
                <a:spcPct val="0"/>
              </a:spcBef>
              <a:spcAft>
                <a:spcPct val="0"/>
              </a:spcAft>
              <a:defRPr>
                <a:solidFill>
                  <a:schemeClr val="tx1"/>
                </a:solidFill>
                <a:latin typeface="Calibri" pitchFamily="34" charset="0"/>
                <a:ea typeface="Geneva" charset="-128"/>
              </a:defRPr>
            </a:lvl9pPr>
          </a:lstStyle>
          <a:p>
            <a:pPr eaLnBrk="1" hangingPunct="1">
              <a:spcBef>
                <a:spcPct val="20000"/>
              </a:spcBef>
              <a:defRPr/>
            </a:pPr>
            <a:r>
              <a:rPr lang="sv-SE" altLang="sv-SE" sz="4800" dirty="0">
                <a:solidFill>
                  <a:schemeClr val="tx1">
                    <a:lumMod val="95000"/>
                    <a:lumOff val="5000"/>
                  </a:schemeClr>
                </a:solidFill>
                <a:latin typeface="Calibri Light" panose="020F0302020204030204" pitchFamily="34" charset="0"/>
                <a:cs typeface="Calibri Light" panose="020F0302020204030204" pitchFamily="34" charset="0"/>
              </a:rPr>
              <a:t>Prioriterade uppgifter</a:t>
            </a:r>
          </a:p>
        </p:txBody>
      </p:sp>
    </p:spTree>
    <p:extLst>
      <p:ext uri="{BB962C8B-B14F-4D97-AF65-F5344CB8AC3E}">
        <p14:creationId xmlns:p14="http://schemas.microsoft.com/office/powerpoint/2010/main" val="740752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p:cNvSpPr txBox="1">
            <a:spLocks/>
          </p:cNvSpPr>
          <p:nvPr/>
        </p:nvSpPr>
        <p:spPr>
          <a:xfrm>
            <a:off x="2495601" y="1988840"/>
            <a:ext cx="6816191" cy="2019058"/>
          </a:xfrm>
          <a:prstGeom prst="rect">
            <a:avLst/>
          </a:prstGeom>
        </p:spPr>
        <p:txBody>
          <a:bodyPr/>
          <a:lstStyle>
            <a:lvl1pPr marL="0" indent="0" algn="ctr" rtl="0" eaLnBrk="0" fontAlgn="base" hangingPunct="0">
              <a:spcBef>
                <a:spcPct val="20000"/>
              </a:spcBef>
              <a:spcAft>
                <a:spcPct val="0"/>
              </a:spcAft>
              <a:buFont typeface="Arial" charset="0"/>
              <a:buNone/>
              <a:defRPr sz="3200" kern="1200">
                <a:solidFill>
                  <a:srgbClr val="303132"/>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spcBef>
                <a:spcPts val="0"/>
              </a:spcBef>
              <a:spcAft>
                <a:spcPts val="600"/>
              </a:spcAft>
              <a:defRPr/>
            </a:pPr>
            <a:r>
              <a:rPr lang="sv-SE" dirty="0">
                <a:solidFill>
                  <a:schemeClr val="tx1">
                    <a:lumMod val="95000"/>
                    <a:lumOff val="5000"/>
                  </a:schemeClr>
                </a:solidFill>
                <a:latin typeface="Calibri Light" panose="020F0302020204030204" pitchFamily="34" charset="0"/>
              </a:rPr>
              <a:t>Nyckelpersoner ska genom utbildning ges kunskaper om höjd beredskap och totalförsvar.</a:t>
            </a:r>
          </a:p>
          <a:p>
            <a:pPr algn="l">
              <a:spcBef>
                <a:spcPts val="300"/>
              </a:spcBef>
              <a:spcAft>
                <a:spcPts val="600"/>
              </a:spcAft>
              <a:defRPr/>
            </a:pPr>
            <a:endParaRPr lang="sv-SE" dirty="0">
              <a:solidFill>
                <a:prstClr val="black">
                  <a:lumMod val="75000"/>
                  <a:lumOff val="25000"/>
                </a:prstClr>
              </a:solidFill>
              <a:latin typeface="Calibri Light" panose="020F0302020204030204" pitchFamily="34" charset="0"/>
              <a:ea typeface="Geneva" charset="-128"/>
              <a:cs typeface="Tahoma"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129" y="5661248"/>
            <a:ext cx="3220335" cy="99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ubrik 1"/>
          <p:cNvSpPr txBox="1">
            <a:spLocks/>
          </p:cNvSpPr>
          <p:nvPr/>
        </p:nvSpPr>
        <p:spPr bwMode="auto">
          <a:xfrm>
            <a:off x="2495600" y="620688"/>
            <a:ext cx="8066088" cy="101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charset="-128"/>
              </a:defRPr>
            </a:lvl1pPr>
            <a:lvl2pPr marL="742950" indent="-285750" eaLnBrk="0" hangingPunct="0">
              <a:defRPr>
                <a:solidFill>
                  <a:schemeClr val="tx1"/>
                </a:solidFill>
                <a:latin typeface="Calibri" pitchFamily="34" charset="0"/>
                <a:ea typeface="Geneva" charset="-128"/>
              </a:defRPr>
            </a:lvl2pPr>
            <a:lvl3pPr marL="1143000" indent="-228600" eaLnBrk="0" hangingPunct="0">
              <a:defRPr>
                <a:solidFill>
                  <a:schemeClr val="tx1"/>
                </a:solidFill>
                <a:latin typeface="Calibri" pitchFamily="34" charset="0"/>
                <a:ea typeface="Geneva" charset="-128"/>
              </a:defRPr>
            </a:lvl3pPr>
            <a:lvl4pPr marL="1600200" indent="-228600" eaLnBrk="0" hangingPunct="0">
              <a:defRPr>
                <a:solidFill>
                  <a:schemeClr val="tx1"/>
                </a:solidFill>
                <a:latin typeface="Calibri" pitchFamily="34" charset="0"/>
                <a:ea typeface="Geneva" charset="-128"/>
              </a:defRPr>
            </a:lvl4pPr>
            <a:lvl5pPr marL="2057400" indent="-228600" eaLnBrk="0" hangingPunct="0">
              <a:defRPr>
                <a:solidFill>
                  <a:schemeClr val="tx1"/>
                </a:solidFill>
                <a:latin typeface="Calibri" pitchFamily="34" charset="0"/>
                <a:ea typeface="Geneva" charset="-128"/>
              </a:defRPr>
            </a:lvl5pPr>
            <a:lvl6pPr marL="2514600" indent="-228600" eaLnBrk="0" fontAlgn="base" hangingPunct="0">
              <a:spcBef>
                <a:spcPct val="0"/>
              </a:spcBef>
              <a:spcAft>
                <a:spcPct val="0"/>
              </a:spcAft>
              <a:defRPr>
                <a:solidFill>
                  <a:schemeClr val="tx1"/>
                </a:solidFill>
                <a:latin typeface="Calibri" pitchFamily="34" charset="0"/>
                <a:ea typeface="Geneva" charset="-128"/>
              </a:defRPr>
            </a:lvl6pPr>
            <a:lvl7pPr marL="2971800" indent="-228600" eaLnBrk="0" fontAlgn="base" hangingPunct="0">
              <a:spcBef>
                <a:spcPct val="0"/>
              </a:spcBef>
              <a:spcAft>
                <a:spcPct val="0"/>
              </a:spcAft>
              <a:defRPr>
                <a:solidFill>
                  <a:schemeClr val="tx1"/>
                </a:solidFill>
                <a:latin typeface="Calibri" pitchFamily="34" charset="0"/>
                <a:ea typeface="Geneva" charset="-128"/>
              </a:defRPr>
            </a:lvl7pPr>
            <a:lvl8pPr marL="3429000" indent="-228600" eaLnBrk="0" fontAlgn="base" hangingPunct="0">
              <a:spcBef>
                <a:spcPct val="0"/>
              </a:spcBef>
              <a:spcAft>
                <a:spcPct val="0"/>
              </a:spcAft>
              <a:defRPr>
                <a:solidFill>
                  <a:schemeClr val="tx1"/>
                </a:solidFill>
                <a:latin typeface="Calibri" pitchFamily="34" charset="0"/>
                <a:ea typeface="Geneva" charset="-128"/>
              </a:defRPr>
            </a:lvl8pPr>
            <a:lvl9pPr marL="3886200" indent="-228600" eaLnBrk="0" fontAlgn="base" hangingPunct="0">
              <a:spcBef>
                <a:spcPct val="0"/>
              </a:spcBef>
              <a:spcAft>
                <a:spcPct val="0"/>
              </a:spcAft>
              <a:defRPr>
                <a:solidFill>
                  <a:schemeClr val="tx1"/>
                </a:solidFill>
                <a:latin typeface="Calibri" pitchFamily="34" charset="0"/>
                <a:ea typeface="Geneva" charset="-128"/>
              </a:defRPr>
            </a:lvl9pPr>
          </a:lstStyle>
          <a:p>
            <a:pPr eaLnBrk="1" hangingPunct="1">
              <a:spcBef>
                <a:spcPct val="20000"/>
              </a:spcBef>
              <a:defRPr/>
            </a:pPr>
            <a:r>
              <a:rPr lang="sv-SE" altLang="sv-SE" sz="4800" dirty="0">
                <a:solidFill>
                  <a:schemeClr val="tx1">
                    <a:lumMod val="95000"/>
                    <a:lumOff val="5000"/>
                  </a:schemeClr>
                </a:solidFill>
                <a:latin typeface="Calibri Light" panose="020F0302020204030204" pitchFamily="34" charset="0"/>
                <a:cs typeface="Calibri Light" panose="020F0302020204030204" pitchFamily="34" charset="0"/>
              </a:rPr>
              <a:t>1) Kompetenshöjning</a:t>
            </a:r>
          </a:p>
        </p:txBody>
      </p:sp>
    </p:spTree>
    <p:extLst>
      <p:ext uri="{BB962C8B-B14F-4D97-AF65-F5344CB8AC3E}">
        <p14:creationId xmlns:p14="http://schemas.microsoft.com/office/powerpoint/2010/main" val="206826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2"/>
          <p:cNvSpPr>
            <a:spLocks noGrp="1"/>
          </p:cNvSpPr>
          <p:nvPr>
            <p:ph type="subTitle" idx="1"/>
          </p:nvPr>
        </p:nvSpPr>
        <p:spPr>
          <a:xfrm>
            <a:off x="2099556" y="2751191"/>
            <a:ext cx="7992888" cy="3207826"/>
          </a:xfrm>
        </p:spPr>
        <p:txBody>
          <a:bodyPr>
            <a:noAutofit/>
          </a:bodyPr>
          <a:lstStyle/>
          <a:p>
            <a:pPr eaLnBrk="0" fontAlgn="base" hangingPunct="0">
              <a:lnSpc>
                <a:spcPct val="120000"/>
              </a:lnSpc>
              <a:spcBef>
                <a:spcPts val="0"/>
              </a:spcBef>
              <a:spcAft>
                <a:spcPts val="600"/>
              </a:spcAft>
              <a:defRPr/>
            </a:pPr>
            <a:r>
              <a:rPr lang="sv-SE" sz="3200" dirty="0">
                <a:solidFill>
                  <a:schemeClr val="tx1">
                    <a:lumMod val="95000"/>
                    <a:lumOff val="5000"/>
                  </a:schemeClr>
                </a:solidFill>
                <a:latin typeface="Calibri Light" panose="020F0302020204030204" pitchFamily="34" charset="0"/>
                <a:cs typeface="+mn-cs"/>
              </a:rPr>
              <a:t>Kommunen ska ha de förutsättningarna som behövs och som följer av säkerhetsskyddslagen för att på ett säkert sätt kunna hantera frågor som är av vikt för Sveriges säkerhet. </a:t>
            </a:r>
          </a:p>
          <a:p>
            <a:pPr>
              <a:spcBef>
                <a:spcPts val="0"/>
              </a:spcBef>
              <a:spcAft>
                <a:spcPts val="900"/>
              </a:spcAft>
            </a:pPr>
            <a:endParaRPr lang="sv-SE" dirty="0">
              <a:solidFill>
                <a:schemeClr val="tx1">
                  <a:lumMod val="95000"/>
                  <a:lumOff val="5000"/>
                </a:schemeClr>
              </a:solidFill>
              <a:latin typeface="Calibri Light" panose="020F0302020204030204" pitchFamily="34" charset="0"/>
              <a:cs typeface="Calibri Light" panose="020F0302020204030204" pitchFamily="34" charset="0"/>
            </a:endParaRPr>
          </a:p>
        </p:txBody>
      </p:sp>
      <p:sp>
        <p:nvSpPr>
          <p:cNvPr id="7" name="Rubrik 1"/>
          <p:cNvSpPr txBox="1">
            <a:spLocks/>
          </p:cNvSpPr>
          <p:nvPr/>
        </p:nvSpPr>
        <p:spPr bwMode="auto">
          <a:xfrm>
            <a:off x="2099556" y="374927"/>
            <a:ext cx="9761139"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charset="-128"/>
              </a:defRPr>
            </a:lvl1pPr>
            <a:lvl2pPr marL="742950" indent="-285750" eaLnBrk="0" hangingPunct="0">
              <a:defRPr>
                <a:solidFill>
                  <a:schemeClr val="tx1"/>
                </a:solidFill>
                <a:latin typeface="Calibri" pitchFamily="34" charset="0"/>
                <a:ea typeface="Geneva" charset="-128"/>
              </a:defRPr>
            </a:lvl2pPr>
            <a:lvl3pPr marL="1143000" indent="-228600" eaLnBrk="0" hangingPunct="0">
              <a:defRPr>
                <a:solidFill>
                  <a:schemeClr val="tx1"/>
                </a:solidFill>
                <a:latin typeface="Calibri" pitchFamily="34" charset="0"/>
                <a:ea typeface="Geneva" charset="-128"/>
              </a:defRPr>
            </a:lvl3pPr>
            <a:lvl4pPr marL="1600200" indent="-228600" eaLnBrk="0" hangingPunct="0">
              <a:defRPr>
                <a:solidFill>
                  <a:schemeClr val="tx1"/>
                </a:solidFill>
                <a:latin typeface="Calibri" pitchFamily="34" charset="0"/>
                <a:ea typeface="Geneva" charset="-128"/>
              </a:defRPr>
            </a:lvl4pPr>
            <a:lvl5pPr marL="2057400" indent="-228600" eaLnBrk="0" hangingPunct="0">
              <a:defRPr>
                <a:solidFill>
                  <a:schemeClr val="tx1"/>
                </a:solidFill>
                <a:latin typeface="Calibri" pitchFamily="34" charset="0"/>
                <a:ea typeface="Geneva" charset="-128"/>
              </a:defRPr>
            </a:lvl5pPr>
            <a:lvl6pPr marL="2514600" indent="-228600" eaLnBrk="0" fontAlgn="base" hangingPunct="0">
              <a:spcBef>
                <a:spcPct val="0"/>
              </a:spcBef>
              <a:spcAft>
                <a:spcPct val="0"/>
              </a:spcAft>
              <a:defRPr>
                <a:solidFill>
                  <a:schemeClr val="tx1"/>
                </a:solidFill>
                <a:latin typeface="Calibri" pitchFamily="34" charset="0"/>
                <a:ea typeface="Geneva" charset="-128"/>
              </a:defRPr>
            </a:lvl6pPr>
            <a:lvl7pPr marL="2971800" indent="-228600" eaLnBrk="0" fontAlgn="base" hangingPunct="0">
              <a:spcBef>
                <a:spcPct val="0"/>
              </a:spcBef>
              <a:spcAft>
                <a:spcPct val="0"/>
              </a:spcAft>
              <a:defRPr>
                <a:solidFill>
                  <a:schemeClr val="tx1"/>
                </a:solidFill>
                <a:latin typeface="Calibri" pitchFamily="34" charset="0"/>
                <a:ea typeface="Geneva" charset="-128"/>
              </a:defRPr>
            </a:lvl7pPr>
            <a:lvl8pPr marL="3429000" indent="-228600" eaLnBrk="0" fontAlgn="base" hangingPunct="0">
              <a:spcBef>
                <a:spcPct val="0"/>
              </a:spcBef>
              <a:spcAft>
                <a:spcPct val="0"/>
              </a:spcAft>
              <a:defRPr>
                <a:solidFill>
                  <a:schemeClr val="tx1"/>
                </a:solidFill>
                <a:latin typeface="Calibri" pitchFamily="34" charset="0"/>
                <a:ea typeface="Geneva" charset="-128"/>
              </a:defRPr>
            </a:lvl8pPr>
            <a:lvl9pPr marL="3886200" indent="-228600" eaLnBrk="0" fontAlgn="base" hangingPunct="0">
              <a:spcBef>
                <a:spcPct val="0"/>
              </a:spcBef>
              <a:spcAft>
                <a:spcPct val="0"/>
              </a:spcAft>
              <a:defRPr>
                <a:solidFill>
                  <a:schemeClr val="tx1"/>
                </a:solidFill>
                <a:latin typeface="Calibri" pitchFamily="34" charset="0"/>
                <a:ea typeface="Geneva" charset="-128"/>
              </a:defRPr>
            </a:lvl9pPr>
          </a:lstStyle>
          <a:p>
            <a:pPr eaLnBrk="1" hangingPunct="1">
              <a:spcBef>
                <a:spcPct val="20000"/>
              </a:spcBef>
              <a:defRPr/>
            </a:pPr>
            <a:r>
              <a:rPr lang="sv-SE" altLang="sv-SE" sz="4000" dirty="0">
                <a:solidFill>
                  <a:schemeClr val="tx1">
                    <a:lumMod val="95000"/>
                    <a:lumOff val="5000"/>
                  </a:schemeClr>
                </a:solidFill>
                <a:latin typeface="Calibri Light" panose="020F0302020204030204" pitchFamily="34" charset="0"/>
                <a:cs typeface="Calibri Light" panose="020F0302020204030204" pitchFamily="34" charset="0"/>
              </a:rPr>
              <a:t>2)</a:t>
            </a:r>
            <a:r>
              <a:rPr lang="sv-SE" sz="4000" dirty="0">
                <a:latin typeface="Calibri Light" panose="020F0302020204030204" pitchFamily="34" charset="0"/>
                <a:cs typeface="Calibri Light" panose="020F0302020204030204" pitchFamily="34" charset="0"/>
              </a:rPr>
              <a:t> Grundläggande förberedelser i frågor av betydelse för totalförsvaret och Sveriges säkerhet</a:t>
            </a:r>
            <a:endParaRPr lang="sv-SE" altLang="sv-SE" sz="4000" dirty="0">
              <a:solidFill>
                <a:schemeClr val="tx1">
                  <a:lumMod val="95000"/>
                  <a:lumOff val="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55394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2"/>
          <p:cNvSpPr>
            <a:spLocks noGrp="1"/>
          </p:cNvSpPr>
          <p:nvPr>
            <p:ph type="subTitle" idx="1"/>
          </p:nvPr>
        </p:nvSpPr>
        <p:spPr>
          <a:xfrm>
            <a:off x="2639979" y="3044854"/>
            <a:ext cx="6108650" cy="3216564"/>
          </a:xfrm>
        </p:spPr>
        <p:txBody>
          <a:bodyPr>
            <a:normAutofit/>
          </a:bodyPr>
          <a:lstStyle/>
          <a:p>
            <a:pPr eaLnBrk="0" fontAlgn="base" hangingPunct="0">
              <a:lnSpc>
                <a:spcPct val="120000"/>
              </a:lnSpc>
              <a:spcBef>
                <a:spcPts val="0"/>
              </a:spcBef>
              <a:spcAft>
                <a:spcPts val="600"/>
              </a:spcAft>
              <a:defRPr/>
            </a:pPr>
            <a:r>
              <a:rPr lang="sv-SE" dirty="0">
                <a:latin typeface="Calibri Light" panose="020F0302020204030204" pitchFamily="34" charset="0"/>
                <a:cs typeface="Calibri Light" panose="020F0302020204030204" pitchFamily="34" charset="0"/>
              </a:rPr>
              <a:t>Kommunen ska under 2023 fortsätta arbetet med sin krigsorganisation och dess bemanning</a:t>
            </a:r>
            <a:endParaRPr lang="sv-SE" dirty="0">
              <a:solidFill>
                <a:schemeClr val="tx1">
                  <a:lumMod val="95000"/>
                  <a:lumOff val="5000"/>
                </a:schemeClr>
              </a:solidFill>
              <a:latin typeface="Calibril ligh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0000">
            <a:off x="8672536" y="3968276"/>
            <a:ext cx="1882041" cy="26587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ubrik 1"/>
          <p:cNvSpPr txBox="1">
            <a:spLocks/>
          </p:cNvSpPr>
          <p:nvPr/>
        </p:nvSpPr>
        <p:spPr bwMode="auto">
          <a:xfrm>
            <a:off x="2495600" y="620689"/>
            <a:ext cx="8066088"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charset="-128"/>
              </a:defRPr>
            </a:lvl1pPr>
            <a:lvl2pPr marL="742950" indent="-285750" eaLnBrk="0" hangingPunct="0">
              <a:defRPr>
                <a:solidFill>
                  <a:schemeClr val="tx1"/>
                </a:solidFill>
                <a:latin typeface="Calibri" pitchFamily="34" charset="0"/>
                <a:ea typeface="Geneva" charset="-128"/>
              </a:defRPr>
            </a:lvl2pPr>
            <a:lvl3pPr marL="1143000" indent="-228600" eaLnBrk="0" hangingPunct="0">
              <a:defRPr>
                <a:solidFill>
                  <a:schemeClr val="tx1"/>
                </a:solidFill>
                <a:latin typeface="Calibri" pitchFamily="34" charset="0"/>
                <a:ea typeface="Geneva" charset="-128"/>
              </a:defRPr>
            </a:lvl3pPr>
            <a:lvl4pPr marL="1600200" indent="-228600" eaLnBrk="0" hangingPunct="0">
              <a:defRPr>
                <a:solidFill>
                  <a:schemeClr val="tx1"/>
                </a:solidFill>
                <a:latin typeface="Calibri" pitchFamily="34" charset="0"/>
                <a:ea typeface="Geneva" charset="-128"/>
              </a:defRPr>
            </a:lvl4pPr>
            <a:lvl5pPr marL="2057400" indent="-228600" eaLnBrk="0" hangingPunct="0">
              <a:defRPr>
                <a:solidFill>
                  <a:schemeClr val="tx1"/>
                </a:solidFill>
                <a:latin typeface="Calibri" pitchFamily="34" charset="0"/>
                <a:ea typeface="Geneva" charset="-128"/>
              </a:defRPr>
            </a:lvl5pPr>
            <a:lvl6pPr marL="2514600" indent="-228600" eaLnBrk="0" fontAlgn="base" hangingPunct="0">
              <a:spcBef>
                <a:spcPct val="0"/>
              </a:spcBef>
              <a:spcAft>
                <a:spcPct val="0"/>
              </a:spcAft>
              <a:defRPr>
                <a:solidFill>
                  <a:schemeClr val="tx1"/>
                </a:solidFill>
                <a:latin typeface="Calibri" pitchFamily="34" charset="0"/>
                <a:ea typeface="Geneva" charset="-128"/>
              </a:defRPr>
            </a:lvl6pPr>
            <a:lvl7pPr marL="2971800" indent="-228600" eaLnBrk="0" fontAlgn="base" hangingPunct="0">
              <a:spcBef>
                <a:spcPct val="0"/>
              </a:spcBef>
              <a:spcAft>
                <a:spcPct val="0"/>
              </a:spcAft>
              <a:defRPr>
                <a:solidFill>
                  <a:schemeClr val="tx1"/>
                </a:solidFill>
                <a:latin typeface="Calibri" pitchFamily="34" charset="0"/>
                <a:ea typeface="Geneva" charset="-128"/>
              </a:defRPr>
            </a:lvl7pPr>
            <a:lvl8pPr marL="3429000" indent="-228600" eaLnBrk="0" fontAlgn="base" hangingPunct="0">
              <a:spcBef>
                <a:spcPct val="0"/>
              </a:spcBef>
              <a:spcAft>
                <a:spcPct val="0"/>
              </a:spcAft>
              <a:defRPr>
                <a:solidFill>
                  <a:schemeClr val="tx1"/>
                </a:solidFill>
                <a:latin typeface="Calibri" pitchFamily="34" charset="0"/>
                <a:ea typeface="Geneva" charset="-128"/>
              </a:defRPr>
            </a:lvl8pPr>
            <a:lvl9pPr marL="3886200" indent="-228600" eaLnBrk="0" fontAlgn="base" hangingPunct="0">
              <a:spcBef>
                <a:spcPct val="0"/>
              </a:spcBef>
              <a:spcAft>
                <a:spcPct val="0"/>
              </a:spcAft>
              <a:defRPr>
                <a:solidFill>
                  <a:schemeClr val="tx1"/>
                </a:solidFill>
                <a:latin typeface="Calibri" pitchFamily="34" charset="0"/>
                <a:ea typeface="Geneva" charset="-128"/>
              </a:defRPr>
            </a:lvl9pPr>
          </a:lstStyle>
          <a:p>
            <a:pPr eaLnBrk="1" hangingPunct="1">
              <a:spcBef>
                <a:spcPct val="20000"/>
              </a:spcBef>
              <a:defRPr/>
            </a:pPr>
            <a:r>
              <a:rPr lang="sv-SE" altLang="sv-SE" sz="4800" dirty="0">
                <a:solidFill>
                  <a:schemeClr val="tx1">
                    <a:lumMod val="95000"/>
                    <a:lumOff val="5000"/>
                  </a:schemeClr>
                </a:solidFill>
                <a:latin typeface="Calibri Light" panose="020F0302020204030204" pitchFamily="34" charset="0"/>
                <a:cs typeface="Calibri Light" panose="020F0302020204030204" pitchFamily="34" charset="0"/>
              </a:rPr>
              <a:t>3) Krigsorganisation och dess bemanning</a:t>
            </a:r>
          </a:p>
        </p:txBody>
      </p:sp>
    </p:spTree>
    <p:extLst>
      <p:ext uri="{BB962C8B-B14F-4D97-AF65-F5344CB8AC3E}">
        <p14:creationId xmlns:p14="http://schemas.microsoft.com/office/powerpoint/2010/main" val="1479717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495600" y="764705"/>
            <a:ext cx="7848040" cy="936104"/>
          </a:xfrm>
        </p:spPr>
        <p:txBody>
          <a:bodyPr anchor="t">
            <a:noAutofit/>
          </a:bodyPr>
          <a:lstStyle/>
          <a:p>
            <a:pPr algn="l"/>
            <a:r>
              <a:rPr lang="sv-SE" dirty="0">
                <a:solidFill>
                  <a:schemeClr val="tx1">
                    <a:lumMod val="75000"/>
                    <a:lumOff val="25000"/>
                  </a:schemeClr>
                </a:solidFill>
                <a:latin typeface="Calibri Light" panose="020F0302020204030204" pitchFamily="34" charset="0"/>
                <a:cs typeface="Calibri Light" panose="020F0302020204030204" pitchFamily="34" charset="0"/>
              </a:rPr>
              <a:t>Vad är kontinuitetsförmåga? </a:t>
            </a:r>
          </a:p>
        </p:txBody>
      </p:sp>
      <p:sp>
        <p:nvSpPr>
          <p:cNvPr id="3" name="Underrubrik 2"/>
          <p:cNvSpPr>
            <a:spLocks noGrp="1"/>
          </p:cNvSpPr>
          <p:nvPr>
            <p:ph type="subTitle" idx="1"/>
          </p:nvPr>
        </p:nvSpPr>
        <p:spPr>
          <a:xfrm>
            <a:off x="2495600" y="1916832"/>
            <a:ext cx="7920880" cy="3456384"/>
          </a:xfrm>
        </p:spPr>
        <p:txBody>
          <a:bodyPr>
            <a:noAutofit/>
          </a:bodyPr>
          <a:lstStyle/>
          <a:p>
            <a:pPr>
              <a:spcBef>
                <a:spcPts val="300"/>
              </a:spcBef>
              <a:spcAft>
                <a:spcPts val="1200"/>
              </a:spcAft>
            </a:pPr>
            <a:r>
              <a:rPr lang="sv-SE" dirty="0">
                <a:solidFill>
                  <a:schemeClr val="tx1">
                    <a:lumMod val="75000"/>
                    <a:lumOff val="25000"/>
                  </a:schemeClr>
                </a:solidFill>
                <a:latin typeface="Calibri Light" panose="020F0302020204030204" pitchFamily="34" charset="0"/>
                <a:ea typeface="Geneva" charset="-128"/>
                <a:cs typeface="Calibri Light" panose="020F0302020204030204" pitchFamily="34" charset="0"/>
              </a:rPr>
              <a:t>Förmågan för en organisation att </a:t>
            </a:r>
          </a:p>
          <a:p>
            <a:pPr>
              <a:spcBef>
                <a:spcPts val="300"/>
              </a:spcBef>
              <a:spcAft>
                <a:spcPts val="1200"/>
              </a:spcAft>
            </a:pPr>
            <a:r>
              <a:rPr lang="sv-SE" dirty="0">
                <a:solidFill>
                  <a:schemeClr val="tx1">
                    <a:lumMod val="75000"/>
                    <a:lumOff val="25000"/>
                  </a:schemeClr>
                </a:solidFill>
                <a:latin typeface="Calibri Light" panose="020F0302020204030204" pitchFamily="34" charset="0"/>
                <a:ea typeface="Geneva" charset="-128"/>
                <a:cs typeface="Calibri Light" panose="020F0302020204030204" pitchFamily="34" charset="0"/>
              </a:rPr>
              <a:t>upprätthålla leveransen av produkter och/eller tjänster till i förväg fastställda acceptabla nivåer i händelse av allvarliga störningar.</a:t>
            </a:r>
          </a:p>
          <a:p>
            <a:pPr>
              <a:spcBef>
                <a:spcPts val="300"/>
              </a:spcBef>
              <a:spcAft>
                <a:spcPts val="1200"/>
              </a:spcAft>
            </a:pPr>
            <a:endParaRPr lang="sv-SE" dirty="0">
              <a:solidFill>
                <a:schemeClr val="tx1">
                  <a:lumMod val="75000"/>
                  <a:lumOff val="25000"/>
                </a:schemeClr>
              </a:solidFill>
              <a:latin typeface="Calibri Light" panose="020F0302020204030204" pitchFamily="34" charset="0"/>
              <a:ea typeface="Geneva" charset="-128"/>
              <a:cs typeface="Calibri Light" panose="020F0302020204030204" pitchFamily="34" charset="0"/>
            </a:endParaRPr>
          </a:p>
        </p:txBody>
      </p:sp>
      <p:pic>
        <p:nvPicPr>
          <p:cNvPr id="4" name="Bildobjekt 3"/>
          <p:cNvPicPr>
            <a:picLocks noChangeAspect="1"/>
          </p:cNvPicPr>
          <p:nvPr/>
        </p:nvPicPr>
        <p:blipFill>
          <a:blip r:embed="rId3"/>
          <a:stretch>
            <a:fillRect/>
          </a:stretch>
        </p:blipFill>
        <p:spPr>
          <a:xfrm>
            <a:off x="1523208" y="1"/>
            <a:ext cx="9144793" cy="701101"/>
          </a:xfrm>
          <a:prstGeom prst="rect">
            <a:avLst/>
          </a:prstGeom>
        </p:spPr>
      </p:pic>
    </p:spTree>
    <p:extLst>
      <p:ext uri="{BB962C8B-B14F-4D97-AF65-F5344CB8AC3E}">
        <p14:creationId xmlns:p14="http://schemas.microsoft.com/office/powerpoint/2010/main" val="2379076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2063552" y="2708920"/>
            <a:ext cx="7632848" cy="1800200"/>
          </a:xfrm>
          <a:prstGeom prst="rect">
            <a:avLst/>
          </a:prstGeom>
        </p:spPr>
        <p:txBody>
          <a:bodyPr wrap="square">
            <a:noAutofit/>
          </a:bodyPr>
          <a:lstStyle/>
          <a:p>
            <a:pPr algn="r" eaLnBrk="1" hangingPunct="1">
              <a:spcBef>
                <a:spcPct val="20000"/>
              </a:spcBef>
              <a:defRPr/>
            </a:pPr>
            <a:r>
              <a:rPr lang="sv-SE" sz="4800" dirty="0">
                <a:solidFill>
                  <a:schemeClr val="tx1">
                    <a:lumMod val="85000"/>
                    <a:lumOff val="15000"/>
                  </a:schemeClr>
                </a:solidFill>
                <a:latin typeface="Calibri Light" panose="020F0302020204030204" pitchFamily="34" charset="0"/>
                <a:ea typeface="Geneva" charset="-128"/>
                <a:cs typeface="Calibri Light" panose="020F0302020204030204" pitchFamily="34" charset="0"/>
              </a:rPr>
              <a:t>Krisarbete i kommunen</a:t>
            </a:r>
          </a:p>
        </p:txBody>
      </p:sp>
      <p:pic>
        <p:nvPicPr>
          <p:cNvPr id="12" name="Bildobjekt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883404"/>
            <a:ext cx="9144000" cy="705837"/>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2450734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3"/>
          <p:cNvSpPr txBox="1">
            <a:spLocks/>
          </p:cNvSpPr>
          <p:nvPr/>
        </p:nvSpPr>
        <p:spPr bwMode="auto">
          <a:xfrm>
            <a:off x="2495600" y="548680"/>
            <a:ext cx="5832648" cy="10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sv-SE" sz="4800" dirty="0">
                <a:solidFill>
                  <a:schemeClr val="tx1">
                    <a:lumMod val="95000"/>
                    <a:lumOff val="5000"/>
                  </a:schemeClr>
                </a:solidFill>
                <a:latin typeface="Calibri Light" panose="020F0302020204030204" pitchFamily="34" charset="0"/>
                <a:ea typeface="Verdana" pitchFamily="34" charset="0"/>
                <a:cs typeface="Calibri Light" panose="020F0302020204030204" pitchFamily="34" charset="0"/>
              </a:rPr>
              <a:t>Våra dokument</a:t>
            </a:r>
            <a:endParaRPr lang="sv-SE" sz="2400" dirty="0">
              <a:solidFill>
                <a:schemeClr val="tx1">
                  <a:lumMod val="95000"/>
                  <a:lumOff val="5000"/>
                </a:schemeClr>
              </a:solidFill>
              <a:latin typeface="Calibri Light" panose="020F0302020204030204" pitchFamily="34" charset="0"/>
              <a:cs typeface="Calibri Light" panose="020F0302020204030204" pitchFamily="34" charset="0"/>
            </a:endParaRPr>
          </a:p>
        </p:txBody>
      </p:sp>
      <p:pic>
        <p:nvPicPr>
          <p:cNvPr id="7" name="Bildobjekt 6"/>
          <p:cNvPicPr>
            <a:picLocks noChangeAspect="1"/>
          </p:cNvPicPr>
          <p:nvPr/>
        </p:nvPicPr>
        <p:blipFill>
          <a:blip r:embed="rId3"/>
          <a:stretch>
            <a:fillRect/>
          </a:stretch>
        </p:blipFill>
        <p:spPr>
          <a:xfrm rot="319404">
            <a:off x="1919537" y="2204865"/>
            <a:ext cx="2530131" cy="3636461"/>
          </a:xfrm>
          <a:prstGeom prst="rect">
            <a:avLst/>
          </a:prstGeom>
          <a:effectLst>
            <a:outerShdw blurRad="63500" sx="102000" sy="102000" algn="ctr" rotWithShape="0">
              <a:prstClr val="black">
                <a:alpha val="40000"/>
              </a:prstClr>
            </a:outerShdw>
          </a:effectLst>
        </p:spPr>
      </p:pic>
      <p:pic>
        <p:nvPicPr>
          <p:cNvPr id="5" name="Bildobjekt 4"/>
          <p:cNvPicPr>
            <a:picLocks noChangeAspect="1"/>
          </p:cNvPicPr>
          <p:nvPr/>
        </p:nvPicPr>
        <p:blipFill>
          <a:blip r:embed="rId4"/>
          <a:stretch>
            <a:fillRect/>
          </a:stretch>
        </p:blipFill>
        <p:spPr>
          <a:xfrm rot="276459">
            <a:off x="4076793" y="2212827"/>
            <a:ext cx="2563012" cy="3614358"/>
          </a:xfrm>
          <a:prstGeom prst="rect">
            <a:avLst/>
          </a:prstGeom>
          <a:effectLst>
            <a:outerShdw blurRad="63500" sx="102000" sy="102000" algn="ctr" rotWithShape="0">
              <a:prstClr val="black">
                <a:alpha val="40000"/>
              </a:prstClr>
            </a:outerShdw>
          </a:effectLst>
        </p:spPr>
      </p:pic>
      <p:pic>
        <p:nvPicPr>
          <p:cNvPr id="6" name="Bildobjekt 5"/>
          <p:cNvPicPr>
            <a:picLocks noChangeAspect="1"/>
          </p:cNvPicPr>
          <p:nvPr/>
        </p:nvPicPr>
        <p:blipFill>
          <a:blip r:embed="rId5"/>
          <a:stretch>
            <a:fillRect/>
          </a:stretch>
        </p:blipFill>
        <p:spPr>
          <a:xfrm rot="393160">
            <a:off x="6583924" y="2195076"/>
            <a:ext cx="2561389" cy="36498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24577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5"/>
          <p:cNvSpPr txBox="1">
            <a:spLocks/>
          </p:cNvSpPr>
          <p:nvPr/>
        </p:nvSpPr>
        <p:spPr>
          <a:xfrm>
            <a:off x="2494236" y="1988840"/>
            <a:ext cx="5906020" cy="4320480"/>
          </a:xfrm>
          <a:prstGeom prst="rect">
            <a:avLst/>
          </a:prstGeom>
        </p:spPr>
        <p:txBody>
          <a:bodyPr/>
          <a:lstStyle>
            <a:lvl1pPr marL="0" indent="0" algn="ctr" rtl="0" eaLnBrk="0" fontAlgn="base" hangingPunct="0">
              <a:spcBef>
                <a:spcPct val="20000"/>
              </a:spcBef>
              <a:spcAft>
                <a:spcPct val="0"/>
              </a:spcAft>
              <a:buFont typeface="Arial" charset="0"/>
              <a:buNone/>
              <a:defRPr sz="3200" kern="1200">
                <a:solidFill>
                  <a:srgbClr val="303132"/>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120000"/>
              </a:lnSpc>
              <a:spcBef>
                <a:spcPts val="0"/>
              </a:spcBef>
              <a:spcAft>
                <a:spcPts val="1200"/>
              </a:spcAft>
              <a:buFont typeface="Wingdings" panose="05000000000000000000" pitchFamily="2" charset="2"/>
              <a:buChar char="ü"/>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Människors liv och hälsa</a:t>
            </a:r>
          </a:p>
          <a:p>
            <a:pPr marL="457200" indent="-457200" algn="l">
              <a:lnSpc>
                <a:spcPct val="120000"/>
              </a:lnSpc>
              <a:spcBef>
                <a:spcPts val="0"/>
              </a:spcBef>
              <a:spcAft>
                <a:spcPts val="1200"/>
              </a:spcAft>
              <a:buFont typeface="Wingdings" panose="05000000000000000000" pitchFamily="2" charset="2"/>
              <a:buChar char="ü"/>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Samhällets funktionalitet</a:t>
            </a:r>
          </a:p>
          <a:p>
            <a:pPr marL="457200" indent="-457200" algn="l">
              <a:lnSpc>
                <a:spcPct val="120000"/>
              </a:lnSpc>
              <a:spcBef>
                <a:spcPts val="0"/>
              </a:spcBef>
              <a:spcAft>
                <a:spcPts val="1200"/>
              </a:spcAft>
              <a:buFont typeface="Wingdings" panose="05000000000000000000" pitchFamily="2" charset="2"/>
              <a:buChar char="ü"/>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Demokrati, rättssäkerhet och </a:t>
            </a:r>
            <a:br>
              <a:rPr lang="sv-SE" dirty="0">
                <a:solidFill>
                  <a:schemeClr val="tx1">
                    <a:lumMod val="95000"/>
                    <a:lumOff val="5000"/>
                  </a:schemeClr>
                </a:solidFill>
                <a:latin typeface="Calibri Light" panose="020F0302020204030204" pitchFamily="34" charset="0"/>
                <a:ea typeface="Geneva" charset="-128"/>
                <a:cs typeface="Tahoma" pitchFamily="34" charset="0"/>
              </a:rPr>
            </a:br>
            <a:r>
              <a:rPr lang="sv-SE" dirty="0">
                <a:solidFill>
                  <a:schemeClr val="tx1">
                    <a:lumMod val="95000"/>
                    <a:lumOff val="5000"/>
                  </a:schemeClr>
                </a:solidFill>
                <a:latin typeface="Calibri Light" panose="020F0302020204030204" pitchFamily="34" charset="0"/>
                <a:ea typeface="Geneva" charset="-128"/>
                <a:cs typeface="Tahoma" pitchFamily="34" charset="0"/>
              </a:rPr>
              <a:t>mänskliga fri- och rättigheter</a:t>
            </a:r>
          </a:p>
          <a:p>
            <a:pPr marL="457200" indent="-457200" algn="l">
              <a:lnSpc>
                <a:spcPct val="120000"/>
              </a:lnSpc>
              <a:spcBef>
                <a:spcPts val="0"/>
              </a:spcBef>
              <a:spcAft>
                <a:spcPts val="1200"/>
              </a:spcAft>
              <a:buFont typeface="Wingdings" panose="05000000000000000000" pitchFamily="2" charset="2"/>
              <a:buChar char="ü"/>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Miljö och ekonomiska värden</a:t>
            </a:r>
          </a:p>
          <a:p>
            <a:pPr marL="457200" indent="-457200" algn="l">
              <a:lnSpc>
                <a:spcPct val="120000"/>
              </a:lnSpc>
              <a:spcBef>
                <a:spcPts val="0"/>
              </a:spcBef>
              <a:spcAft>
                <a:spcPts val="1200"/>
              </a:spcAft>
              <a:buFont typeface="Wingdings" panose="05000000000000000000" pitchFamily="2" charset="2"/>
              <a:buChar char="ü"/>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Nationell suveränitet</a:t>
            </a:r>
          </a:p>
        </p:txBody>
      </p:sp>
      <p:sp>
        <p:nvSpPr>
          <p:cNvPr id="9" name="Rubrik 3"/>
          <p:cNvSpPr txBox="1">
            <a:spLocks/>
          </p:cNvSpPr>
          <p:nvPr/>
        </p:nvSpPr>
        <p:spPr bwMode="auto">
          <a:xfrm>
            <a:off x="2495600" y="548680"/>
            <a:ext cx="7344816"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sv-SE" sz="4800" dirty="0">
                <a:solidFill>
                  <a:schemeClr val="tx1">
                    <a:lumMod val="95000"/>
                    <a:lumOff val="5000"/>
                  </a:schemeClr>
                </a:solidFill>
                <a:latin typeface="Calibri Light" panose="020F0302020204030204" pitchFamily="34" charset="0"/>
                <a:ea typeface="Verdana" pitchFamily="34" charset="0"/>
                <a:cs typeface="Calibri Light" panose="020F0302020204030204" pitchFamily="34" charset="0"/>
              </a:rPr>
              <a:t>Det skyddsvärda samhället</a:t>
            </a:r>
            <a:endParaRPr lang="sv-SE" sz="2400" dirty="0">
              <a:solidFill>
                <a:schemeClr val="tx1">
                  <a:lumMod val="95000"/>
                  <a:lumOff val="5000"/>
                </a:schemeClr>
              </a:solidFill>
              <a:latin typeface="Calibri Light" panose="020F0302020204030204" pitchFamily="34" charset="0"/>
              <a:cs typeface="Calibri Light" panose="020F0302020204030204" pitchFamily="34" charset="0"/>
            </a:endParaRPr>
          </a:p>
        </p:txBody>
      </p:sp>
      <p:grpSp>
        <p:nvGrpSpPr>
          <p:cNvPr id="4" name="Grupp 3"/>
          <p:cNvGrpSpPr/>
          <p:nvPr/>
        </p:nvGrpSpPr>
        <p:grpSpPr>
          <a:xfrm>
            <a:off x="8760296" y="1988841"/>
            <a:ext cx="1625204" cy="4027975"/>
            <a:chOff x="6657975" y="409137"/>
            <a:chExt cx="2486025" cy="6161472"/>
          </a:xfrm>
        </p:grpSpPr>
        <p:pic>
          <p:nvPicPr>
            <p:cNvPr id="5" name="Bildobjekt 4"/>
            <p:cNvPicPr>
              <a:picLocks noChangeAspect="1"/>
            </p:cNvPicPr>
            <p:nvPr/>
          </p:nvPicPr>
          <p:blipFill>
            <a:blip r:embed="rId3"/>
            <a:stretch>
              <a:fillRect/>
            </a:stretch>
          </p:blipFill>
          <p:spPr>
            <a:xfrm>
              <a:off x="7845859" y="409137"/>
              <a:ext cx="1285875" cy="1409700"/>
            </a:xfrm>
            <a:prstGeom prst="rect">
              <a:avLst/>
            </a:prstGeom>
          </p:spPr>
        </p:pic>
        <p:pic>
          <p:nvPicPr>
            <p:cNvPr id="6" name="Bildobjekt 5"/>
            <p:cNvPicPr>
              <a:picLocks noChangeAspect="1"/>
            </p:cNvPicPr>
            <p:nvPr/>
          </p:nvPicPr>
          <p:blipFill>
            <a:blip r:embed="rId4"/>
            <a:stretch>
              <a:fillRect/>
            </a:stretch>
          </p:blipFill>
          <p:spPr>
            <a:xfrm>
              <a:off x="7683934" y="3933056"/>
              <a:ext cx="1447800" cy="1143000"/>
            </a:xfrm>
            <a:prstGeom prst="rect">
              <a:avLst/>
            </a:prstGeom>
          </p:spPr>
        </p:pic>
        <p:pic>
          <p:nvPicPr>
            <p:cNvPr id="7" name="Bildobjekt 6"/>
            <p:cNvPicPr>
              <a:picLocks noChangeAspect="1"/>
            </p:cNvPicPr>
            <p:nvPr/>
          </p:nvPicPr>
          <p:blipFill>
            <a:blip r:embed="rId5"/>
            <a:stretch>
              <a:fillRect/>
            </a:stretch>
          </p:blipFill>
          <p:spPr>
            <a:xfrm>
              <a:off x="6657975" y="4941834"/>
              <a:ext cx="2486025" cy="1628775"/>
            </a:xfrm>
            <a:prstGeom prst="rect">
              <a:avLst/>
            </a:prstGeom>
          </p:spPr>
        </p:pic>
        <p:pic>
          <p:nvPicPr>
            <p:cNvPr id="10" name="Bildobjekt 9"/>
            <p:cNvPicPr>
              <a:picLocks noChangeAspect="1"/>
            </p:cNvPicPr>
            <p:nvPr/>
          </p:nvPicPr>
          <p:blipFill>
            <a:blip r:embed="rId6"/>
            <a:stretch>
              <a:fillRect/>
            </a:stretch>
          </p:blipFill>
          <p:spPr>
            <a:xfrm>
              <a:off x="6927028" y="1818837"/>
              <a:ext cx="2216972" cy="1641723"/>
            </a:xfrm>
            <a:prstGeom prst="rect">
              <a:avLst/>
            </a:prstGeom>
          </p:spPr>
        </p:pic>
      </p:grpSp>
    </p:spTree>
    <p:extLst>
      <p:ext uri="{BB962C8B-B14F-4D97-AF65-F5344CB8AC3E}">
        <p14:creationId xmlns:p14="http://schemas.microsoft.com/office/powerpoint/2010/main" val="302940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436" y="4869161"/>
            <a:ext cx="9144000" cy="705837"/>
          </a:xfrm>
          <a:prstGeom prst="rect">
            <a:avLst/>
          </a:prstGeom>
        </p:spPr>
      </p:pic>
      <p:sp>
        <p:nvSpPr>
          <p:cNvPr id="4" name="Rubrik 2">
            <a:extLst>
              <a:ext uri="{FF2B5EF4-FFF2-40B4-BE49-F238E27FC236}">
                <a16:creationId xmlns:a16="http://schemas.microsoft.com/office/drawing/2014/main" id="{0554E8DD-E765-4CF8-8300-739C93624D25}"/>
              </a:ext>
            </a:extLst>
          </p:cNvPr>
          <p:cNvSpPr txBox="1">
            <a:spLocks/>
          </p:cNvSpPr>
          <p:nvPr/>
        </p:nvSpPr>
        <p:spPr>
          <a:xfrm>
            <a:off x="2495600" y="548680"/>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defRPr/>
            </a:pPr>
            <a:endParaRPr lang="sv-SE" sz="4800" dirty="0">
              <a:solidFill>
                <a:prstClr val="black">
                  <a:lumMod val="65000"/>
                  <a:lumOff val="35000"/>
                </a:prstClr>
              </a:solidFill>
              <a:latin typeface="Calibri Light" panose="020F0302020204030204" pitchFamily="34" charset="0"/>
              <a:ea typeface="Geneva" charset="-128"/>
              <a:cs typeface="Calibri Light" panose="020F0302020204030204" pitchFamily="34" charset="0"/>
            </a:endParaRPr>
          </a:p>
        </p:txBody>
      </p:sp>
      <p:sp>
        <p:nvSpPr>
          <p:cNvPr id="5" name="Rubrik 5"/>
          <p:cNvSpPr>
            <a:spLocks noGrp="1"/>
          </p:cNvSpPr>
          <p:nvPr>
            <p:ph type="title"/>
          </p:nvPr>
        </p:nvSpPr>
        <p:spPr>
          <a:xfrm>
            <a:off x="3194992" y="2780928"/>
            <a:ext cx="6501408" cy="1080120"/>
          </a:xfrm>
        </p:spPr>
        <p:txBody>
          <a:bodyPr anchor="t">
            <a:noAutofit/>
          </a:bodyPr>
          <a:lstStyle/>
          <a:p>
            <a:pPr algn="r"/>
            <a:r>
              <a:rPr lang="sv-SE" dirty="0">
                <a:solidFill>
                  <a:schemeClr val="tx1">
                    <a:lumMod val="95000"/>
                    <a:lumOff val="5000"/>
                  </a:schemeClr>
                </a:solidFill>
                <a:latin typeface="Calibri Light" panose="020F0302020204030204" pitchFamily="34" charset="0"/>
                <a:ea typeface="Verdana" pitchFamily="34" charset="0"/>
                <a:cs typeface="Calibri Light" panose="020F0302020204030204" pitchFamily="34" charset="0"/>
              </a:rPr>
              <a:t>Överenskommelse </a:t>
            </a:r>
            <a:br>
              <a:rPr lang="sv-SE" dirty="0">
                <a:solidFill>
                  <a:schemeClr val="tx1">
                    <a:lumMod val="95000"/>
                    <a:lumOff val="5000"/>
                  </a:schemeClr>
                </a:solidFill>
                <a:latin typeface="Calibri Light" panose="020F0302020204030204" pitchFamily="34" charset="0"/>
                <a:ea typeface="Verdana" pitchFamily="34" charset="0"/>
                <a:cs typeface="Calibri Light" panose="020F0302020204030204" pitchFamily="34" charset="0"/>
              </a:rPr>
            </a:br>
            <a:r>
              <a:rPr lang="sv-SE" sz="2800" dirty="0">
                <a:solidFill>
                  <a:schemeClr val="tx1">
                    <a:lumMod val="95000"/>
                    <a:lumOff val="5000"/>
                  </a:schemeClr>
                </a:solidFill>
                <a:latin typeface="Calibri Light" panose="020F0302020204030204" pitchFamily="34" charset="0"/>
                <a:cs typeface="Calibri Light" panose="020F0302020204030204" pitchFamily="34" charset="0"/>
              </a:rPr>
              <a:t>om kommunernas krisberedskap</a:t>
            </a:r>
          </a:p>
        </p:txBody>
      </p:sp>
    </p:spTree>
    <p:extLst>
      <p:ext uri="{BB962C8B-B14F-4D97-AF65-F5344CB8AC3E}">
        <p14:creationId xmlns:p14="http://schemas.microsoft.com/office/powerpoint/2010/main" val="1035077486"/>
      </p:ext>
    </p:extLst>
  </p:cSld>
  <p:clrMapOvr>
    <a:masterClrMapping/>
  </p:clrMapOvr>
  <mc:AlternateContent xmlns:mc="http://schemas.openxmlformats.org/markup-compatibility/2006" xmlns:p14="http://schemas.microsoft.com/office/powerpoint/2010/main">
    <mc:Choice Requires="p14">
      <p:transition spd="slow" p14:dur="2000" advTm="21604"/>
    </mc:Choice>
    <mc:Fallback xmlns="">
      <p:transition spd="slow" advTm="2160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5"/>
          <p:cNvSpPr txBox="1">
            <a:spLocks/>
          </p:cNvSpPr>
          <p:nvPr/>
        </p:nvSpPr>
        <p:spPr>
          <a:xfrm>
            <a:off x="2494236" y="1988840"/>
            <a:ext cx="7848872" cy="3888432"/>
          </a:xfrm>
          <a:prstGeom prst="rect">
            <a:avLst/>
          </a:prstGeom>
        </p:spPr>
        <p:txBody>
          <a:bodyPr/>
          <a:lstStyle>
            <a:lvl1pPr marL="0" indent="0" algn="ctr" rtl="0" eaLnBrk="0" fontAlgn="base" hangingPunct="0">
              <a:spcBef>
                <a:spcPct val="20000"/>
              </a:spcBef>
              <a:spcAft>
                <a:spcPct val="0"/>
              </a:spcAft>
              <a:buFont typeface="Arial" charset="0"/>
              <a:buNone/>
              <a:defRPr sz="3200" kern="1200">
                <a:solidFill>
                  <a:srgbClr val="303132"/>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120000"/>
              </a:lnSpc>
              <a:spcBef>
                <a:spcPts val="0"/>
              </a:spcBef>
              <a:spcAft>
                <a:spcPts val="1200"/>
              </a:spcAft>
              <a:buFont typeface="Arial" panose="020B0604020202020204" pitchFamily="34" charset="0"/>
              <a:buChar char="•"/>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Samhällsviktig verksamhet</a:t>
            </a:r>
          </a:p>
          <a:p>
            <a:pPr marL="457200" indent="-457200" algn="l">
              <a:lnSpc>
                <a:spcPct val="120000"/>
              </a:lnSpc>
              <a:spcBef>
                <a:spcPts val="0"/>
              </a:spcBef>
              <a:spcAft>
                <a:spcPts val="1200"/>
              </a:spcAft>
              <a:buFont typeface="Arial" panose="020B0604020202020204" pitchFamily="34" charset="0"/>
              <a:buChar char="•"/>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Samhällsstörning</a:t>
            </a:r>
          </a:p>
          <a:p>
            <a:pPr marL="457200" indent="-457200" algn="l">
              <a:lnSpc>
                <a:spcPct val="120000"/>
              </a:lnSpc>
              <a:spcBef>
                <a:spcPts val="0"/>
              </a:spcBef>
              <a:spcAft>
                <a:spcPts val="1200"/>
              </a:spcAft>
              <a:buFont typeface="Arial" panose="020B0604020202020204" pitchFamily="34" charset="0"/>
              <a:buChar char="•"/>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Extraordinär händelse</a:t>
            </a:r>
          </a:p>
        </p:txBody>
      </p:sp>
      <p:sp>
        <p:nvSpPr>
          <p:cNvPr id="9" name="Rubrik 3"/>
          <p:cNvSpPr txBox="1">
            <a:spLocks/>
          </p:cNvSpPr>
          <p:nvPr/>
        </p:nvSpPr>
        <p:spPr bwMode="auto">
          <a:xfrm>
            <a:off x="2495600" y="548680"/>
            <a:ext cx="5832648" cy="10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sv-SE" sz="4800" dirty="0">
                <a:solidFill>
                  <a:schemeClr val="tx1">
                    <a:lumMod val="95000"/>
                    <a:lumOff val="5000"/>
                  </a:schemeClr>
                </a:solidFill>
                <a:latin typeface="Calibri Light" panose="020F0302020204030204" pitchFamily="34" charset="0"/>
                <a:ea typeface="Verdana" pitchFamily="34" charset="0"/>
                <a:cs typeface="Calibri Light" panose="020F0302020204030204" pitchFamily="34" charset="0"/>
              </a:rPr>
              <a:t>Definitioner / begrepp</a:t>
            </a:r>
            <a:endParaRPr lang="sv-SE" sz="2400" dirty="0">
              <a:solidFill>
                <a:schemeClr val="tx1">
                  <a:lumMod val="95000"/>
                  <a:lumOff val="5000"/>
                </a:schemeClr>
              </a:solidFill>
              <a:latin typeface="Calibri Light" panose="020F0302020204030204" pitchFamily="34" charset="0"/>
              <a:cs typeface="Calibri Light" panose="020F0302020204030204" pitchFamily="34" charset="0"/>
            </a:endParaRPr>
          </a:p>
        </p:txBody>
      </p:sp>
      <p:pic>
        <p:nvPicPr>
          <p:cNvPr id="2" name="Bildobjekt 1"/>
          <p:cNvPicPr>
            <a:picLocks noChangeAspect="1"/>
          </p:cNvPicPr>
          <p:nvPr/>
        </p:nvPicPr>
        <p:blipFill>
          <a:blip r:embed="rId3"/>
          <a:stretch>
            <a:fillRect/>
          </a:stretch>
        </p:blipFill>
        <p:spPr>
          <a:xfrm>
            <a:off x="8328248" y="4797152"/>
            <a:ext cx="2140060" cy="1943200"/>
          </a:xfrm>
          <a:prstGeom prst="rect">
            <a:avLst/>
          </a:prstGeom>
        </p:spPr>
      </p:pic>
    </p:spTree>
    <p:extLst>
      <p:ext uri="{BB962C8B-B14F-4D97-AF65-F5344CB8AC3E}">
        <p14:creationId xmlns:p14="http://schemas.microsoft.com/office/powerpoint/2010/main" val="815706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p:cNvGrpSpPr/>
          <p:nvPr/>
        </p:nvGrpSpPr>
        <p:grpSpPr>
          <a:xfrm>
            <a:off x="1775520" y="620688"/>
            <a:ext cx="8712968" cy="6129908"/>
            <a:chOff x="107504" y="404664"/>
            <a:chExt cx="9476661" cy="6561956"/>
          </a:xfrm>
        </p:grpSpPr>
        <p:pic>
          <p:nvPicPr>
            <p:cNvPr id="5" name="Picture 2" descr="06 Tre princip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9476661" cy="656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539552" y="2295480"/>
              <a:ext cx="8194941" cy="1062926"/>
            </a:xfrm>
            <a:prstGeom prst="rect">
              <a:avLst/>
            </a:prstGeom>
          </p:spPr>
          <p:txBody>
            <a:bodyPr wrap="square">
              <a:noAutofit/>
            </a:bodyPr>
            <a:lstStyle/>
            <a:p>
              <a:pPr>
                <a:lnSpc>
                  <a:spcPct val="120000"/>
                </a:lnSpc>
              </a:pPr>
              <a:r>
                <a:rPr lang="sv-SE" sz="1300" dirty="0">
                  <a:latin typeface="Calibri Light" panose="020F0302020204030204" pitchFamily="34" charset="0"/>
                  <a:cs typeface="Calibri Light" panose="020F0302020204030204" pitchFamily="34" charset="0"/>
                </a:rPr>
                <a:t>att den som har ansvar för en verksamhet i normala situationer också har</a:t>
              </a:r>
            </a:p>
            <a:p>
              <a:pPr>
                <a:lnSpc>
                  <a:spcPct val="120000"/>
                </a:lnSpc>
              </a:pPr>
              <a:r>
                <a:rPr lang="sv-SE" sz="1300" dirty="0">
                  <a:latin typeface="Calibri Light" panose="020F0302020204030204" pitchFamily="34" charset="0"/>
                  <a:cs typeface="Calibri Light" panose="020F0302020204030204" pitchFamily="34" charset="0"/>
                </a:rPr>
                <a:t>motsvarande ansvar vid störningar i samhället. Aktörer har även ett ansvar </a:t>
              </a:r>
            </a:p>
            <a:p>
              <a:pPr>
                <a:lnSpc>
                  <a:spcPct val="120000"/>
                </a:lnSpc>
              </a:pPr>
              <a:r>
                <a:rPr lang="sv-SE" sz="1300" dirty="0">
                  <a:latin typeface="Calibri Light" panose="020F0302020204030204" pitchFamily="34" charset="0"/>
                  <a:cs typeface="Calibri Light" panose="020F0302020204030204" pitchFamily="34" charset="0"/>
                </a:rPr>
                <a:t>att agera även i osäkra lägen. Den utökade ansvarsprincipen innebär att </a:t>
              </a:r>
            </a:p>
            <a:p>
              <a:pPr>
                <a:lnSpc>
                  <a:spcPct val="120000"/>
                </a:lnSpc>
              </a:pPr>
              <a:r>
                <a:rPr lang="sv-SE" sz="1300" dirty="0">
                  <a:latin typeface="Calibri Light" panose="020F0302020204030204" pitchFamily="34" charset="0"/>
                  <a:cs typeface="Calibri Light" panose="020F0302020204030204" pitchFamily="34" charset="0"/>
                </a:rPr>
                <a:t>aktörerna ska stödja och samverka med varandra.</a:t>
              </a:r>
            </a:p>
          </p:txBody>
        </p:sp>
        <p:sp>
          <p:nvSpPr>
            <p:cNvPr id="7" name="Rektangel 6"/>
            <p:cNvSpPr/>
            <p:nvPr/>
          </p:nvSpPr>
          <p:spPr>
            <a:xfrm>
              <a:off x="539552" y="3933056"/>
              <a:ext cx="7920880" cy="882099"/>
            </a:xfrm>
            <a:prstGeom prst="rect">
              <a:avLst/>
            </a:prstGeom>
          </p:spPr>
          <p:txBody>
            <a:bodyPr wrap="square">
              <a:noAutofit/>
            </a:bodyPr>
            <a:lstStyle/>
            <a:p>
              <a:pPr>
                <a:lnSpc>
                  <a:spcPct val="120000"/>
                </a:lnSpc>
              </a:pPr>
              <a:r>
                <a:rPr lang="sv-SE" sz="1300" dirty="0">
                  <a:latin typeface="Calibri Light" panose="020F0302020204030204" pitchFamily="34" charset="0"/>
                  <a:cs typeface="Calibri Light" panose="020F0302020204030204" pitchFamily="34" charset="0"/>
                </a:rPr>
                <a:t>att samhällsstörningar ska hanteras där de inträffar och av de </a:t>
              </a:r>
            </a:p>
            <a:p>
              <a:pPr>
                <a:lnSpc>
                  <a:spcPct val="120000"/>
                </a:lnSpc>
              </a:pPr>
              <a:r>
                <a:rPr lang="sv-SE" sz="1300" dirty="0">
                  <a:latin typeface="Calibri Light" panose="020F0302020204030204" pitchFamily="34" charset="0"/>
                  <a:cs typeface="Calibri Light" panose="020F0302020204030204" pitchFamily="34" charset="0"/>
                </a:rPr>
                <a:t>som är närmast berörda och ansvariga</a:t>
              </a:r>
            </a:p>
          </p:txBody>
        </p:sp>
        <p:sp>
          <p:nvSpPr>
            <p:cNvPr id="10" name="Rektangel 9"/>
            <p:cNvSpPr/>
            <p:nvPr/>
          </p:nvSpPr>
          <p:spPr>
            <a:xfrm>
              <a:off x="539552" y="5540113"/>
              <a:ext cx="7920880" cy="985231"/>
            </a:xfrm>
            <a:prstGeom prst="rect">
              <a:avLst/>
            </a:prstGeom>
          </p:spPr>
          <p:txBody>
            <a:bodyPr wrap="square">
              <a:noAutofit/>
            </a:bodyPr>
            <a:lstStyle/>
            <a:p>
              <a:pPr>
                <a:lnSpc>
                  <a:spcPct val="120000"/>
                </a:lnSpc>
              </a:pPr>
              <a:r>
                <a:rPr lang="sv-SE" sz="1300" dirty="0">
                  <a:latin typeface="Calibri Light" panose="020F0302020204030204" pitchFamily="34" charset="0"/>
                  <a:cs typeface="Calibri Light" panose="020F0302020204030204" pitchFamily="34" charset="0"/>
                </a:rPr>
                <a:t>att aktörer inte ska göra större förändringar i </a:t>
              </a:r>
            </a:p>
            <a:p>
              <a:pPr>
                <a:lnSpc>
                  <a:spcPct val="120000"/>
                </a:lnSpc>
              </a:pPr>
              <a:r>
                <a:rPr lang="sv-SE" sz="1300" dirty="0">
                  <a:latin typeface="Calibri Light" panose="020F0302020204030204" pitchFamily="34" charset="0"/>
                  <a:cs typeface="Calibri Light" panose="020F0302020204030204" pitchFamily="34" charset="0"/>
                </a:rPr>
                <a:t>organisationen än vad situationen kräver. Verksamheten </a:t>
              </a:r>
            </a:p>
            <a:p>
              <a:pPr>
                <a:lnSpc>
                  <a:spcPct val="120000"/>
                </a:lnSpc>
              </a:pPr>
              <a:r>
                <a:rPr lang="sv-SE" sz="1300" dirty="0">
                  <a:latin typeface="Calibri Light" panose="020F0302020204030204" pitchFamily="34" charset="0"/>
                  <a:cs typeface="Calibri Light" panose="020F0302020204030204" pitchFamily="34" charset="0"/>
                </a:rPr>
                <a:t>under samhällsstörningar ska fungera som vid normala </a:t>
              </a:r>
            </a:p>
            <a:p>
              <a:pPr>
                <a:lnSpc>
                  <a:spcPct val="120000"/>
                </a:lnSpc>
              </a:pPr>
              <a:r>
                <a:rPr lang="sv-SE" sz="1300" dirty="0">
                  <a:latin typeface="Calibri Light" panose="020F0302020204030204" pitchFamily="34" charset="0"/>
                  <a:cs typeface="Calibri Light" panose="020F0302020204030204" pitchFamily="34" charset="0"/>
                </a:rPr>
                <a:t>förhållanden, så långt det är möjligt.</a:t>
              </a:r>
            </a:p>
          </p:txBody>
        </p:sp>
      </p:grpSp>
      <p:sp>
        <p:nvSpPr>
          <p:cNvPr id="9" name="Rubrik 3"/>
          <p:cNvSpPr txBox="1">
            <a:spLocks/>
          </p:cNvSpPr>
          <p:nvPr/>
        </p:nvSpPr>
        <p:spPr bwMode="auto">
          <a:xfrm>
            <a:off x="2495600" y="548680"/>
            <a:ext cx="7200800" cy="10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sv-SE" sz="4800" dirty="0">
                <a:solidFill>
                  <a:schemeClr val="tx1">
                    <a:lumMod val="95000"/>
                    <a:lumOff val="5000"/>
                  </a:schemeClr>
                </a:solidFill>
                <a:latin typeface="Calibri Light" panose="020F0302020204030204" pitchFamily="34" charset="0"/>
                <a:ea typeface="Verdana" pitchFamily="34" charset="0"/>
                <a:cs typeface="Calibri Light" panose="020F0302020204030204" pitchFamily="34" charset="0"/>
              </a:rPr>
              <a:t>Den svenska modellen</a:t>
            </a:r>
            <a:endParaRPr lang="sv-SE" sz="2400" dirty="0">
              <a:solidFill>
                <a:schemeClr val="tx1">
                  <a:lumMod val="95000"/>
                  <a:lumOff val="5000"/>
                </a:schemeClr>
              </a:solidFill>
              <a:latin typeface="Calibri Light" panose="020F0302020204030204" pitchFamily="34" charset="0"/>
              <a:cs typeface="Calibri Light" panose="020F0302020204030204" pitchFamily="34" charset="0"/>
            </a:endParaRPr>
          </a:p>
        </p:txBody>
      </p:sp>
      <p:sp>
        <p:nvSpPr>
          <p:cNvPr id="8" name="TextBox 6"/>
          <p:cNvSpPr txBox="1">
            <a:spLocks noChangeArrowheads="1"/>
          </p:cNvSpPr>
          <p:nvPr/>
        </p:nvSpPr>
        <p:spPr bwMode="auto">
          <a:xfrm>
            <a:off x="2218134" y="1916888"/>
            <a:ext cx="7334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600">
                <a:solidFill>
                  <a:schemeClr val="tx1"/>
                </a:solidFill>
                <a:latin typeface="Arial" charset="0"/>
              </a:defRPr>
            </a:lvl2pPr>
            <a:lvl3pPr marL="1143000" indent="-228600">
              <a:spcBef>
                <a:spcPct val="20000"/>
              </a:spcBef>
              <a:buChar char="•"/>
              <a:defRPr sz="22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sv-SE" b="1" dirty="0">
                <a:solidFill>
                  <a:srgbClr val="FFFFFF"/>
                </a:solidFill>
                <a:latin typeface="Calibri Light" panose="020F0302020204030204" pitchFamily="34" charset="0"/>
                <a:cs typeface="Calibri Light" panose="020F0302020204030204" pitchFamily="34" charset="0"/>
              </a:rPr>
              <a:t>Ansvarsprincipen</a:t>
            </a:r>
          </a:p>
        </p:txBody>
      </p:sp>
      <p:sp>
        <p:nvSpPr>
          <p:cNvPr id="11" name="TextBox 7"/>
          <p:cNvSpPr txBox="1">
            <a:spLocks noChangeArrowheads="1"/>
          </p:cNvSpPr>
          <p:nvPr/>
        </p:nvSpPr>
        <p:spPr bwMode="auto">
          <a:xfrm>
            <a:off x="2218134" y="3429056"/>
            <a:ext cx="7334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600">
                <a:solidFill>
                  <a:schemeClr val="tx1"/>
                </a:solidFill>
                <a:latin typeface="Arial" charset="0"/>
              </a:defRPr>
            </a:lvl2pPr>
            <a:lvl3pPr marL="1143000" indent="-228600">
              <a:spcBef>
                <a:spcPct val="20000"/>
              </a:spcBef>
              <a:buChar char="•"/>
              <a:defRPr sz="22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sv-SE" b="1" dirty="0">
                <a:solidFill>
                  <a:srgbClr val="FFFFFF"/>
                </a:solidFill>
                <a:latin typeface="Calibri Light" panose="020F0302020204030204" pitchFamily="34" charset="0"/>
                <a:cs typeface="Calibri Light" panose="020F0302020204030204" pitchFamily="34" charset="0"/>
              </a:rPr>
              <a:t>Närhetsprincipen</a:t>
            </a:r>
          </a:p>
        </p:txBody>
      </p:sp>
      <p:sp>
        <p:nvSpPr>
          <p:cNvPr id="12" name="TextBox 8"/>
          <p:cNvSpPr txBox="1">
            <a:spLocks noChangeArrowheads="1"/>
          </p:cNvSpPr>
          <p:nvPr/>
        </p:nvSpPr>
        <p:spPr bwMode="auto">
          <a:xfrm>
            <a:off x="2218134" y="4905216"/>
            <a:ext cx="7334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600">
                <a:solidFill>
                  <a:schemeClr val="tx1"/>
                </a:solidFill>
                <a:latin typeface="Arial" charset="0"/>
              </a:defRPr>
            </a:lvl2pPr>
            <a:lvl3pPr marL="1143000" indent="-228600">
              <a:spcBef>
                <a:spcPct val="20000"/>
              </a:spcBef>
              <a:buChar char="•"/>
              <a:defRPr sz="22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None/>
            </a:pPr>
            <a:r>
              <a:rPr lang="en-US" altLang="sv-SE" b="1" dirty="0">
                <a:solidFill>
                  <a:srgbClr val="FFFFFF"/>
                </a:solidFill>
                <a:latin typeface="Calibri Light" panose="020F0302020204030204" pitchFamily="34" charset="0"/>
                <a:cs typeface="Calibri Light" panose="020F0302020204030204" pitchFamily="34" charset="0"/>
              </a:rPr>
              <a:t>Likhetsprincipen</a:t>
            </a:r>
          </a:p>
        </p:txBody>
      </p:sp>
    </p:spTree>
    <p:extLst>
      <p:ext uri="{BB962C8B-B14F-4D97-AF65-F5344CB8AC3E}">
        <p14:creationId xmlns:p14="http://schemas.microsoft.com/office/powerpoint/2010/main" val="1619719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5"/>
          <p:cNvSpPr txBox="1">
            <a:spLocks/>
          </p:cNvSpPr>
          <p:nvPr/>
        </p:nvSpPr>
        <p:spPr>
          <a:xfrm>
            <a:off x="2494236" y="1988840"/>
            <a:ext cx="6050036" cy="3528392"/>
          </a:xfrm>
          <a:prstGeom prst="rect">
            <a:avLst/>
          </a:prstGeom>
        </p:spPr>
        <p:txBody>
          <a:bodyPr/>
          <a:lstStyle>
            <a:lvl1pPr marL="0" indent="0" algn="ctr" rtl="0" eaLnBrk="0" fontAlgn="base" hangingPunct="0">
              <a:spcBef>
                <a:spcPct val="20000"/>
              </a:spcBef>
              <a:spcAft>
                <a:spcPct val="0"/>
              </a:spcAft>
              <a:buFont typeface="Arial" charset="0"/>
              <a:buNone/>
              <a:defRPr sz="3200" kern="1200">
                <a:solidFill>
                  <a:srgbClr val="303132"/>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120000"/>
              </a:lnSpc>
              <a:spcBef>
                <a:spcPts val="0"/>
              </a:spcBef>
              <a:spcAft>
                <a:spcPts val="600"/>
              </a:spcAft>
              <a:buFont typeface="Arial" panose="020B0604020202020204" pitchFamily="34" charset="0"/>
              <a:buChar char="•"/>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Krisledningsnämnd</a:t>
            </a:r>
          </a:p>
          <a:p>
            <a:pPr marL="457200" indent="-457200" algn="l">
              <a:lnSpc>
                <a:spcPct val="120000"/>
              </a:lnSpc>
              <a:spcBef>
                <a:spcPts val="0"/>
              </a:spcBef>
              <a:spcAft>
                <a:spcPts val="600"/>
              </a:spcAft>
              <a:buFont typeface="Arial" panose="020B0604020202020204" pitchFamily="34" charset="0"/>
              <a:buChar char="•"/>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Krisledningsstab / Uppgifter</a:t>
            </a:r>
          </a:p>
          <a:p>
            <a:pPr marL="457200" indent="-457200" algn="l">
              <a:lnSpc>
                <a:spcPct val="120000"/>
              </a:lnSpc>
              <a:spcBef>
                <a:spcPts val="0"/>
              </a:spcBef>
              <a:spcAft>
                <a:spcPts val="600"/>
              </a:spcAft>
              <a:buFont typeface="Arial" panose="020B0604020202020204" pitchFamily="34" charset="0"/>
              <a:buChar char="•"/>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Tjänsteman i beredskap</a:t>
            </a:r>
          </a:p>
          <a:p>
            <a:pPr marL="457200" indent="-457200" algn="l">
              <a:lnSpc>
                <a:spcPct val="120000"/>
              </a:lnSpc>
              <a:spcBef>
                <a:spcPts val="0"/>
              </a:spcBef>
              <a:spcAft>
                <a:spcPts val="600"/>
              </a:spcAft>
              <a:buFont typeface="Arial" panose="020B0604020202020204" pitchFamily="34" charset="0"/>
              <a:buChar char="•"/>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Kriskommunikation</a:t>
            </a:r>
          </a:p>
        </p:txBody>
      </p:sp>
      <p:sp>
        <p:nvSpPr>
          <p:cNvPr id="9" name="Rubrik 3"/>
          <p:cNvSpPr txBox="1">
            <a:spLocks/>
          </p:cNvSpPr>
          <p:nvPr/>
        </p:nvSpPr>
        <p:spPr bwMode="auto">
          <a:xfrm>
            <a:off x="2495600" y="548680"/>
            <a:ext cx="7200800" cy="10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sv-SE" sz="4800" dirty="0">
                <a:solidFill>
                  <a:schemeClr val="tx1">
                    <a:lumMod val="95000"/>
                    <a:lumOff val="5000"/>
                  </a:schemeClr>
                </a:solidFill>
                <a:latin typeface="Calibri Light" panose="020F0302020204030204" pitchFamily="34" charset="0"/>
                <a:ea typeface="Verdana" pitchFamily="34" charset="0"/>
                <a:cs typeface="Calibri Light" panose="020F0302020204030204" pitchFamily="34" charset="0"/>
              </a:rPr>
              <a:t>Krisledningsorganisationen</a:t>
            </a:r>
            <a:endParaRPr lang="sv-SE" sz="2400" dirty="0">
              <a:solidFill>
                <a:schemeClr val="tx1">
                  <a:lumMod val="95000"/>
                  <a:lumOff val="5000"/>
                </a:schemeClr>
              </a:solidFill>
              <a:latin typeface="Calibri Light" panose="020F0302020204030204" pitchFamily="34" charset="0"/>
              <a:cs typeface="Calibri Light" panose="020F0302020204030204" pitchFamily="34" charset="0"/>
            </a:endParaRPr>
          </a:p>
        </p:txBody>
      </p:sp>
      <p:pic>
        <p:nvPicPr>
          <p:cNvPr id="2" name="Bildobjekt 1"/>
          <p:cNvPicPr>
            <a:picLocks noChangeAspect="1"/>
          </p:cNvPicPr>
          <p:nvPr/>
        </p:nvPicPr>
        <p:blipFill>
          <a:blip r:embed="rId3"/>
          <a:stretch>
            <a:fillRect/>
          </a:stretch>
        </p:blipFill>
        <p:spPr>
          <a:xfrm>
            <a:off x="7248129" y="4522846"/>
            <a:ext cx="3187679" cy="1988773"/>
          </a:xfrm>
          <a:prstGeom prst="rect">
            <a:avLst/>
          </a:prstGeom>
        </p:spPr>
      </p:pic>
    </p:spTree>
    <p:extLst>
      <p:ext uri="{BB962C8B-B14F-4D97-AF65-F5344CB8AC3E}">
        <p14:creationId xmlns:p14="http://schemas.microsoft.com/office/powerpoint/2010/main" val="3944816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3"/>
          <p:cNvSpPr txBox="1">
            <a:spLocks/>
          </p:cNvSpPr>
          <p:nvPr/>
        </p:nvSpPr>
        <p:spPr bwMode="auto">
          <a:xfrm>
            <a:off x="2135560" y="116632"/>
            <a:ext cx="7560840" cy="10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sv-SE" sz="4800" dirty="0">
                <a:solidFill>
                  <a:schemeClr val="tx1">
                    <a:lumMod val="95000"/>
                    <a:lumOff val="5000"/>
                  </a:schemeClr>
                </a:solidFill>
                <a:latin typeface="Calibri Light" panose="020F0302020204030204" pitchFamily="34" charset="0"/>
                <a:ea typeface="Verdana" pitchFamily="34" charset="0"/>
                <a:cs typeface="Calibri Light" panose="020F0302020204030204" pitchFamily="34" charset="0"/>
              </a:rPr>
              <a:t>Organisationsschema / nivåer</a:t>
            </a:r>
            <a:endParaRPr lang="sv-SE" sz="2400" dirty="0">
              <a:solidFill>
                <a:schemeClr val="tx1">
                  <a:lumMod val="95000"/>
                  <a:lumOff val="5000"/>
                </a:schemeClr>
              </a:solidFill>
              <a:latin typeface="Calibri Light" panose="020F0302020204030204" pitchFamily="34" charset="0"/>
              <a:cs typeface="Calibri Light" panose="020F0302020204030204" pitchFamily="34" charset="0"/>
            </a:endParaRPr>
          </a:p>
        </p:txBody>
      </p:sp>
      <p:grpSp>
        <p:nvGrpSpPr>
          <p:cNvPr id="2" name="Grupp 2052">
            <a:extLst>
              <a:ext uri="{FF2B5EF4-FFF2-40B4-BE49-F238E27FC236}">
                <a16:creationId xmlns:a16="http://schemas.microsoft.com/office/drawing/2014/main" id="{6EC9110D-C4F8-BD06-64F0-B80FD53550E1}"/>
              </a:ext>
            </a:extLst>
          </p:cNvPr>
          <p:cNvGrpSpPr>
            <a:grpSpLocks/>
          </p:cNvGrpSpPr>
          <p:nvPr/>
        </p:nvGrpSpPr>
        <p:grpSpPr bwMode="auto">
          <a:xfrm>
            <a:off x="1919535" y="1052736"/>
            <a:ext cx="9137485" cy="5152190"/>
            <a:chOff x="179388" y="399298"/>
            <a:chExt cx="8959850" cy="5152190"/>
          </a:xfrm>
        </p:grpSpPr>
        <p:grpSp>
          <p:nvGrpSpPr>
            <p:cNvPr id="3" name="Grupp 2102">
              <a:extLst>
                <a:ext uri="{FF2B5EF4-FFF2-40B4-BE49-F238E27FC236}">
                  <a16:creationId xmlns:a16="http://schemas.microsoft.com/office/drawing/2014/main" id="{0775759F-EE9A-845B-A8F9-2D59C110683D}"/>
                </a:ext>
              </a:extLst>
            </p:cNvPr>
            <p:cNvGrpSpPr>
              <a:grpSpLocks/>
            </p:cNvGrpSpPr>
            <p:nvPr/>
          </p:nvGrpSpPr>
          <p:grpSpPr bwMode="auto">
            <a:xfrm>
              <a:off x="179388" y="399298"/>
              <a:ext cx="8959850" cy="5152190"/>
              <a:chOff x="179388" y="399257"/>
              <a:chExt cx="8959984" cy="5151004"/>
            </a:xfrm>
          </p:grpSpPr>
          <p:cxnSp>
            <p:nvCxnSpPr>
              <p:cNvPr id="14" name="Rak 50">
                <a:extLst>
                  <a:ext uri="{FF2B5EF4-FFF2-40B4-BE49-F238E27FC236}">
                    <a16:creationId xmlns:a16="http://schemas.microsoft.com/office/drawing/2014/main" id="{0B21E13F-FAD2-730B-1CD0-6412C0EDFB62}"/>
                  </a:ext>
                </a:extLst>
              </p:cNvPr>
              <p:cNvCxnSpPr/>
              <p:nvPr/>
            </p:nvCxnSpPr>
            <p:spPr>
              <a:xfrm>
                <a:off x="1277954" y="4436093"/>
                <a:ext cx="0" cy="152365"/>
              </a:xfrm>
              <a:prstGeom prst="line">
                <a:avLst/>
              </a:prstGeom>
              <a:ln w="190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Grupp 1">
                <a:extLst>
                  <a:ext uri="{FF2B5EF4-FFF2-40B4-BE49-F238E27FC236}">
                    <a16:creationId xmlns:a16="http://schemas.microsoft.com/office/drawing/2014/main" id="{3396CE87-5726-2293-81F3-453E542E3599}"/>
                  </a:ext>
                </a:extLst>
              </p:cNvPr>
              <p:cNvGrpSpPr>
                <a:grpSpLocks/>
              </p:cNvGrpSpPr>
              <p:nvPr/>
            </p:nvGrpSpPr>
            <p:grpSpPr bwMode="auto">
              <a:xfrm>
                <a:off x="179388" y="399257"/>
                <a:ext cx="8959984" cy="5151004"/>
                <a:chOff x="179388" y="404813"/>
                <a:chExt cx="8959984" cy="5150398"/>
              </a:xfrm>
            </p:grpSpPr>
            <p:cxnSp>
              <p:nvCxnSpPr>
                <p:cNvPr id="21" name="Rak 117">
                  <a:extLst>
                    <a:ext uri="{FF2B5EF4-FFF2-40B4-BE49-F238E27FC236}">
                      <a16:creationId xmlns:a16="http://schemas.microsoft.com/office/drawing/2014/main" id="{B78C22FE-3B36-7738-DBC4-C4B1E2D8DAF9}"/>
                    </a:ext>
                  </a:extLst>
                </p:cNvPr>
                <p:cNvCxnSpPr/>
                <p:nvPr/>
              </p:nvCxnSpPr>
              <p:spPr bwMode="auto">
                <a:xfrm>
                  <a:off x="215901" y="2708227"/>
                  <a:ext cx="7239108" cy="0"/>
                </a:xfrm>
                <a:prstGeom prst="line">
                  <a:avLst/>
                </a:prstGeom>
                <a:ln w="19050">
                  <a:solidFill>
                    <a:schemeClr val="tx1">
                      <a:alpha val="76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Rektangel med rundade hörn 3">
                  <a:extLst>
                    <a:ext uri="{FF2B5EF4-FFF2-40B4-BE49-F238E27FC236}">
                      <a16:creationId xmlns:a16="http://schemas.microsoft.com/office/drawing/2014/main" id="{6D2405C3-C6E1-F750-7704-54F27A53B531}"/>
                    </a:ext>
                  </a:extLst>
                </p:cNvPr>
                <p:cNvSpPr/>
                <p:nvPr/>
              </p:nvSpPr>
              <p:spPr bwMode="auto">
                <a:xfrm>
                  <a:off x="2838144" y="404813"/>
                  <a:ext cx="1847397" cy="419827"/>
                </a:xfrm>
                <a:prstGeom prst="roundRect">
                  <a:avLst/>
                </a:prstGeom>
                <a:gradFill flip="none" rotWithShape="1">
                  <a:gsLst>
                    <a:gs pos="0">
                      <a:srgbClr val="FBEAC7"/>
                    </a:gs>
                    <a:gs pos="0">
                      <a:srgbClr val="FEE7F2"/>
                    </a:gs>
                    <a:gs pos="67000">
                      <a:srgbClr val="FAC77D"/>
                    </a:gs>
                    <a:gs pos="97000">
                      <a:srgbClr val="FBA97D">
                        <a:lumMod val="88000"/>
                        <a:alpha val="2000"/>
                      </a:srgbClr>
                    </a:gs>
                    <a:gs pos="100000">
                      <a:srgbClr val="FBD49C"/>
                    </a:gs>
                    <a:gs pos="100000">
                      <a:srgbClr val="FEE7F2"/>
                    </a:gs>
                  </a:gsLst>
                  <a:lin ang="5400000" scaled="0"/>
                  <a:tileRect/>
                </a:gradFill>
                <a:ln w="3175">
                  <a:solidFill>
                    <a:srgbClr val="EE82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500" dirty="0">
                      <a:solidFill>
                        <a:schemeClr val="tx1">
                          <a:lumMod val="85000"/>
                          <a:lumOff val="15000"/>
                        </a:schemeClr>
                      </a:solidFill>
                      <a:latin typeface="Garamond" pitchFamily="18" charset="0"/>
                    </a:rPr>
                    <a:t>Krisledningsnämnd</a:t>
                  </a:r>
                </a:p>
              </p:txBody>
            </p:sp>
            <p:sp>
              <p:nvSpPr>
                <p:cNvPr id="23" name="Rektangel med rundade hörn 5">
                  <a:extLst>
                    <a:ext uri="{FF2B5EF4-FFF2-40B4-BE49-F238E27FC236}">
                      <a16:creationId xmlns:a16="http://schemas.microsoft.com/office/drawing/2014/main" id="{C14EC81A-F68A-1492-B65B-62F467E085A4}"/>
                    </a:ext>
                  </a:extLst>
                </p:cNvPr>
                <p:cNvSpPr/>
                <p:nvPr/>
              </p:nvSpPr>
              <p:spPr bwMode="auto">
                <a:xfrm>
                  <a:off x="4982635" y="1062058"/>
                  <a:ext cx="1900238" cy="343637"/>
                </a:xfrm>
                <a:prstGeom prst="roundRect">
                  <a:avLst/>
                </a:prstGeom>
                <a:gradFill flip="none" rotWithShape="1">
                  <a:gsLst>
                    <a:gs pos="0">
                      <a:srgbClr val="FBEAC7"/>
                    </a:gs>
                    <a:gs pos="0">
                      <a:srgbClr val="FEE7F2"/>
                    </a:gs>
                    <a:gs pos="1000">
                      <a:srgbClr val="FAC77D"/>
                    </a:gs>
                    <a:gs pos="50000">
                      <a:schemeClr val="bg1">
                        <a:alpha val="23000"/>
                        <a:lumMod val="0"/>
                        <a:lumOff val="100000"/>
                      </a:schemeClr>
                    </a:gs>
                    <a:gs pos="100000">
                      <a:srgbClr val="FBD49C"/>
                    </a:gs>
                    <a:gs pos="100000">
                      <a:srgbClr val="FEE7F2"/>
                    </a:gs>
                  </a:gsLst>
                  <a:lin ang="2700000" scaled="1"/>
                  <a:tileRect/>
                </a:gradFill>
                <a:ln w="190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500" dirty="0">
                      <a:solidFill>
                        <a:schemeClr val="tx1">
                          <a:lumMod val="85000"/>
                          <a:lumOff val="15000"/>
                        </a:schemeClr>
                      </a:solidFill>
                      <a:latin typeface="Garamond" pitchFamily="18" charset="0"/>
                      <a:cs typeface="Tahoma" pitchFamily="34" charset="0"/>
                    </a:rPr>
                    <a:t>Stabschef</a:t>
                  </a:r>
                </a:p>
              </p:txBody>
            </p:sp>
            <p:sp>
              <p:nvSpPr>
                <p:cNvPr id="24" name="Rektangel med rundade hörn 6">
                  <a:extLst>
                    <a:ext uri="{FF2B5EF4-FFF2-40B4-BE49-F238E27FC236}">
                      <a16:creationId xmlns:a16="http://schemas.microsoft.com/office/drawing/2014/main" id="{E141B735-6793-13EA-70AC-3794E7D8AF1B}"/>
                    </a:ext>
                  </a:extLst>
                </p:cNvPr>
                <p:cNvSpPr/>
                <p:nvPr/>
              </p:nvSpPr>
              <p:spPr bwMode="auto">
                <a:xfrm>
                  <a:off x="4982635" y="1561150"/>
                  <a:ext cx="1900238" cy="345559"/>
                </a:xfrm>
                <a:prstGeom prst="roundRect">
                  <a:avLst/>
                </a:prstGeom>
                <a:gradFill flip="none" rotWithShape="1">
                  <a:gsLst>
                    <a:gs pos="0">
                      <a:srgbClr val="FBEAC7"/>
                    </a:gs>
                    <a:gs pos="0">
                      <a:srgbClr val="FEE7F2"/>
                    </a:gs>
                    <a:gs pos="1000">
                      <a:srgbClr val="FAC77D"/>
                    </a:gs>
                    <a:gs pos="50000">
                      <a:schemeClr val="bg1">
                        <a:alpha val="23000"/>
                        <a:lumMod val="0"/>
                        <a:lumOff val="100000"/>
                      </a:schemeClr>
                    </a:gs>
                    <a:gs pos="100000">
                      <a:srgbClr val="FBD49C"/>
                    </a:gs>
                    <a:gs pos="100000">
                      <a:srgbClr val="FEE7F2"/>
                    </a:gs>
                  </a:gsLst>
                  <a:lin ang="2700000" scaled="1"/>
                  <a:tileRect/>
                </a:gradFill>
                <a:ln w="190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500" dirty="0">
                      <a:solidFill>
                        <a:schemeClr val="tx1">
                          <a:lumMod val="85000"/>
                          <a:lumOff val="15000"/>
                        </a:schemeClr>
                      </a:solidFill>
                      <a:latin typeface="Garamond" pitchFamily="18" charset="0"/>
                      <a:cs typeface="Tahoma" pitchFamily="34" charset="0"/>
                    </a:rPr>
                    <a:t>Säkerhetschef</a:t>
                  </a:r>
                </a:p>
              </p:txBody>
            </p:sp>
            <p:sp>
              <p:nvSpPr>
                <p:cNvPr id="25" name="Rektangel med rundade hörn 9">
                  <a:extLst>
                    <a:ext uri="{FF2B5EF4-FFF2-40B4-BE49-F238E27FC236}">
                      <a16:creationId xmlns:a16="http://schemas.microsoft.com/office/drawing/2014/main" id="{30F6B511-B95D-81E4-E124-42A94D5C6F91}"/>
                    </a:ext>
                  </a:extLst>
                </p:cNvPr>
                <p:cNvSpPr/>
                <p:nvPr/>
              </p:nvSpPr>
              <p:spPr bwMode="auto">
                <a:xfrm>
                  <a:off x="2266981" y="3001811"/>
                  <a:ext cx="1614512" cy="496715"/>
                </a:xfrm>
                <a:prstGeom prst="roundRect">
                  <a:avLst/>
                </a:prstGeom>
                <a:solidFill>
                  <a:schemeClr val="bg1">
                    <a:lumMod val="75000"/>
                    <a:alpha val="13000"/>
                  </a:schemeClr>
                </a:solidFill>
                <a:ln w="3175">
                  <a:solidFill>
                    <a:srgbClr val="EE82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500" dirty="0">
                      <a:solidFill>
                        <a:schemeClr val="tx1">
                          <a:lumMod val="75000"/>
                          <a:lumOff val="25000"/>
                        </a:schemeClr>
                      </a:solidFill>
                      <a:latin typeface="Garamond" pitchFamily="18" charset="0"/>
                      <a:cs typeface="Tahoma" pitchFamily="34" charset="0"/>
                    </a:rPr>
                    <a:t>Stöd och service</a:t>
                  </a:r>
                </a:p>
              </p:txBody>
            </p:sp>
            <p:sp>
              <p:nvSpPr>
                <p:cNvPr id="26" name="Rektangel med rundade hörn 14">
                  <a:extLst>
                    <a:ext uri="{FF2B5EF4-FFF2-40B4-BE49-F238E27FC236}">
                      <a16:creationId xmlns:a16="http://schemas.microsoft.com/office/drawing/2014/main" id="{6EDA99BA-B147-C2A3-2B1E-14C6E282E0CD}"/>
                    </a:ext>
                  </a:extLst>
                </p:cNvPr>
                <p:cNvSpPr/>
                <p:nvPr/>
              </p:nvSpPr>
              <p:spPr bwMode="auto">
                <a:xfrm>
                  <a:off x="2590836" y="3763546"/>
                  <a:ext cx="971565" cy="609388"/>
                </a:xfrm>
                <a:prstGeom prst="roundRect">
                  <a:avLst/>
                </a:prstGeom>
                <a:solidFill>
                  <a:schemeClr val="bg1">
                    <a:lumMod val="75000"/>
                    <a:alpha val="66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Ins="54000" anchor="ctr"/>
                <a:lstStyle/>
                <a:p>
                  <a:pPr algn="ctr">
                    <a:defRPr/>
                  </a:pPr>
                  <a:r>
                    <a:rPr lang="sv-SE" sz="1200" dirty="0">
                      <a:solidFill>
                        <a:schemeClr val="tx1">
                          <a:lumMod val="75000"/>
                          <a:lumOff val="25000"/>
                        </a:schemeClr>
                      </a:solidFill>
                      <a:latin typeface="Garamond" pitchFamily="18" charset="0"/>
                    </a:rPr>
                    <a:t>Kringservice</a:t>
                  </a:r>
                </a:p>
                <a:p>
                  <a:pPr algn="ctr">
                    <a:defRPr/>
                  </a:pPr>
                  <a:r>
                    <a:rPr lang="sv-SE" sz="1200" dirty="0">
                      <a:solidFill>
                        <a:schemeClr val="tx1">
                          <a:lumMod val="75000"/>
                          <a:lumOff val="25000"/>
                        </a:schemeClr>
                      </a:solidFill>
                      <a:latin typeface="Garamond" pitchFamily="18" charset="0"/>
                    </a:rPr>
                    <a:t>Lokaler</a:t>
                  </a:r>
                </a:p>
                <a:p>
                  <a:pPr algn="ctr">
                    <a:defRPr/>
                  </a:pPr>
                  <a:r>
                    <a:rPr lang="sv-SE" sz="1200" dirty="0">
                      <a:solidFill>
                        <a:schemeClr val="tx1">
                          <a:lumMod val="75000"/>
                          <a:lumOff val="25000"/>
                        </a:schemeClr>
                      </a:solidFill>
                      <a:latin typeface="Garamond" pitchFamily="18" charset="0"/>
                    </a:rPr>
                    <a:t>Teknik</a:t>
                  </a:r>
                </a:p>
              </p:txBody>
            </p:sp>
            <p:sp>
              <p:nvSpPr>
                <p:cNvPr id="27" name="Rektangel med rundade hörn 97">
                  <a:extLst>
                    <a:ext uri="{FF2B5EF4-FFF2-40B4-BE49-F238E27FC236}">
                      <a16:creationId xmlns:a16="http://schemas.microsoft.com/office/drawing/2014/main" id="{3DC12D3A-2EEE-89CE-4337-890DBA82F827}"/>
                    </a:ext>
                  </a:extLst>
                </p:cNvPr>
                <p:cNvSpPr/>
                <p:nvPr/>
              </p:nvSpPr>
              <p:spPr bwMode="auto">
                <a:xfrm>
                  <a:off x="2907682" y="1128950"/>
                  <a:ext cx="1708504" cy="576901"/>
                </a:xfrm>
                <a:prstGeom prst="roundRect">
                  <a:avLst/>
                </a:prstGeom>
                <a:gradFill flip="none" rotWithShape="1">
                  <a:gsLst>
                    <a:gs pos="0">
                      <a:srgbClr val="FBEAC7"/>
                    </a:gs>
                    <a:gs pos="0">
                      <a:srgbClr val="FEE7F2"/>
                    </a:gs>
                    <a:gs pos="1000">
                      <a:srgbClr val="FAC77D"/>
                    </a:gs>
                    <a:gs pos="50000">
                      <a:schemeClr val="bg1">
                        <a:alpha val="23000"/>
                        <a:lumMod val="0"/>
                        <a:lumOff val="100000"/>
                      </a:schemeClr>
                    </a:gs>
                    <a:gs pos="100000">
                      <a:srgbClr val="FBD49C"/>
                    </a:gs>
                    <a:gs pos="100000">
                      <a:srgbClr val="FEE7F2"/>
                    </a:gs>
                  </a:gsLst>
                  <a:lin ang="2700000" scaled="1"/>
                  <a:tileRect/>
                </a:gradFill>
                <a:ln w="190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500" dirty="0">
                      <a:solidFill>
                        <a:schemeClr val="tx1">
                          <a:lumMod val="85000"/>
                          <a:lumOff val="15000"/>
                        </a:schemeClr>
                      </a:solidFill>
                      <a:latin typeface="Garamond" pitchFamily="18" charset="0"/>
                      <a:cs typeface="Tahoma" pitchFamily="34" charset="0"/>
                    </a:rPr>
                    <a:t>Kommunchef</a:t>
                  </a:r>
                </a:p>
              </p:txBody>
            </p:sp>
            <p:sp>
              <p:nvSpPr>
                <p:cNvPr id="28" name="Rektangel med rundade hörn 10">
                  <a:extLst>
                    <a:ext uri="{FF2B5EF4-FFF2-40B4-BE49-F238E27FC236}">
                      <a16:creationId xmlns:a16="http://schemas.microsoft.com/office/drawing/2014/main" id="{6846A33E-3C16-CCDB-75E6-E99D7DE6616D}"/>
                    </a:ext>
                  </a:extLst>
                </p:cNvPr>
                <p:cNvSpPr/>
                <p:nvPr/>
              </p:nvSpPr>
              <p:spPr bwMode="auto">
                <a:xfrm>
                  <a:off x="331790" y="2052817"/>
                  <a:ext cx="1982817" cy="287238"/>
                </a:xfrm>
                <a:prstGeom prst="roundRect">
                  <a:avLst/>
                </a:prstGeom>
                <a:solidFill>
                  <a:srgbClr val="EE8260"/>
                </a:solidFill>
                <a:ln w="3175">
                  <a:solidFill>
                    <a:srgbClr val="EE8260"/>
                  </a:solidFill>
                </a:ln>
              </p:spPr>
              <p:style>
                <a:lnRef idx="2">
                  <a:schemeClr val="accent1">
                    <a:shade val="50000"/>
                  </a:schemeClr>
                </a:lnRef>
                <a:fillRef idx="1">
                  <a:schemeClr val="accent1"/>
                </a:fillRef>
                <a:effectRef idx="0">
                  <a:schemeClr val="accent1"/>
                </a:effectRef>
                <a:fontRef idx="minor">
                  <a:schemeClr val="lt1"/>
                </a:fontRef>
              </p:style>
              <p:txBody>
                <a:bodyPr lIns="28800" rIns="28800" anchor="ctr"/>
                <a:lstStyle/>
                <a:p>
                  <a:pPr algn="ctr">
                    <a:defRPr/>
                  </a:pPr>
                  <a:r>
                    <a:rPr lang="sv-SE" sz="1400" dirty="0">
                      <a:solidFill>
                        <a:schemeClr val="bg1"/>
                      </a:solidFill>
                      <a:latin typeface="Garamond" pitchFamily="18" charset="0"/>
                    </a:rPr>
                    <a:t>Kriskommunikationsgrupp</a:t>
                  </a:r>
                </a:p>
              </p:txBody>
            </p:sp>
            <p:sp>
              <p:nvSpPr>
                <p:cNvPr id="29" name="Rektangel med rundade hörn 23">
                  <a:extLst>
                    <a:ext uri="{FF2B5EF4-FFF2-40B4-BE49-F238E27FC236}">
                      <a16:creationId xmlns:a16="http://schemas.microsoft.com/office/drawing/2014/main" id="{32B8686D-42E7-7A99-8C86-1B26E3C7DF59}"/>
                    </a:ext>
                  </a:extLst>
                </p:cNvPr>
                <p:cNvSpPr/>
                <p:nvPr/>
              </p:nvSpPr>
              <p:spPr bwMode="auto">
                <a:xfrm>
                  <a:off x="683576" y="3006561"/>
                  <a:ext cx="1255340" cy="352759"/>
                </a:xfrm>
                <a:prstGeom prst="roundRect">
                  <a:avLst/>
                </a:prstGeom>
                <a:gradFill flip="none" rotWithShape="1">
                  <a:gsLst>
                    <a:gs pos="0">
                      <a:srgbClr val="FBEAC7"/>
                    </a:gs>
                    <a:gs pos="0">
                      <a:srgbClr val="FEE7F2"/>
                    </a:gs>
                    <a:gs pos="19000">
                      <a:srgbClr val="FAC77D"/>
                    </a:gs>
                    <a:gs pos="97000">
                      <a:srgbClr val="FBA97D">
                        <a:lumMod val="88000"/>
                        <a:alpha val="2000"/>
                      </a:srgbClr>
                    </a:gs>
                    <a:gs pos="100000">
                      <a:srgbClr val="FBD49C"/>
                    </a:gs>
                    <a:gs pos="100000">
                      <a:srgbClr val="FEE7F2"/>
                    </a:gs>
                  </a:gsLst>
                  <a:lin ang="5400000" scaled="0"/>
                  <a:tileRect/>
                </a:gra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algn="ctr">
                    <a:defRPr/>
                  </a:pPr>
                  <a:r>
                    <a:rPr lang="sv-SE" sz="1200" dirty="0">
                      <a:solidFill>
                        <a:schemeClr val="tx1">
                          <a:lumMod val="75000"/>
                          <a:lumOff val="25000"/>
                        </a:schemeClr>
                      </a:solidFill>
                      <a:latin typeface="Garamond" pitchFamily="18" charset="0"/>
                    </a:rPr>
                    <a:t>Krisinformatörer</a:t>
                  </a:r>
                </a:p>
              </p:txBody>
            </p:sp>
            <p:sp>
              <p:nvSpPr>
                <p:cNvPr id="30" name="Rektangel med rundade hörn 24">
                  <a:extLst>
                    <a:ext uri="{FF2B5EF4-FFF2-40B4-BE49-F238E27FC236}">
                      <a16:creationId xmlns:a16="http://schemas.microsoft.com/office/drawing/2014/main" id="{92780D9E-F45F-AE83-083B-2D388288171F}"/>
                    </a:ext>
                  </a:extLst>
                </p:cNvPr>
                <p:cNvSpPr/>
                <p:nvPr/>
              </p:nvSpPr>
              <p:spPr bwMode="auto">
                <a:xfrm>
                  <a:off x="2507718" y="2121028"/>
                  <a:ext cx="1056170" cy="353536"/>
                </a:xfrm>
                <a:prstGeom prst="roundRect">
                  <a:avLst/>
                </a:prstGeom>
                <a:gradFill flip="none" rotWithShape="1">
                  <a:gsLst>
                    <a:gs pos="0">
                      <a:srgbClr val="FBEAC7"/>
                    </a:gs>
                    <a:gs pos="0">
                      <a:srgbClr val="FEE7F2"/>
                    </a:gs>
                    <a:gs pos="19000">
                      <a:srgbClr val="FAC77D"/>
                    </a:gs>
                    <a:gs pos="97000">
                      <a:srgbClr val="FBA97D">
                        <a:lumMod val="88000"/>
                        <a:alpha val="2000"/>
                      </a:srgbClr>
                    </a:gs>
                    <a:gs pos="100000">
                      <a:srgbClr val="FBD49C"/>
                    </a:gs>
                    <a:gs pos="100000">
                      <a:srgbClr val="FEE7F2"/>
                    </a:gs>
                  </a:gsLst>
                  <a:lin ang="5400000" scaled="0"/>
                  <a:tileRect/>
                </a:gra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algn="ctr">
                    <a:defRPr/>
                  </a:pPr>
                  <a:r>
                    <a:rPr lang="sv-SE" sz="1200" dirty="0">
                      <a:solidFill>
                        <a:schemeClr val="tx1">
                          <a:lumMod val="75000"/>
                          <a:lumOff val="25000"/>
                        </a:schemeClr>
                      </a:solidFill>
                      <a:latin typeface="Garamond" pitchFamily="18" charset="0"/>
                    </a:rPr>
                    <a:t>Dokumentatör</a:t>
                  </a:r>
                  <a:endParaRPr lang="sv-SE" sz="800" dirty="0">
                    <a:solidFill>
                      <a:schemeClr val="tx1">
                        <a:lumMod val="75000"/>
                        <a:lumOff val="25000"/>
                      </a:schemeClr>
                    </a:solidFill>
                    <a:latin typeface="Garamond" pitchFamily="18" charset="0"/>
                  </a:endParaRPr>
                </a:p>
              </p:txBody>
            </p:sp>
            <p:sp>
              <p:nvSpPr>
                <p:cNvPr id="31" name="Rektangel med rundade hörn 11">
                  <a:extLst>
                    <a:ext uri="{FF2B5EF4-FFF2-40B4-BE49-F238E27FC236}">
                      <a16:creationId xmlns:a16="http://schemas.microsoft.com/office/drawing/2014/main" id="{EAFDC757-D2EA-1E25-B72C-89AB8B87F165}"/>
                    </a:ext>
                  </a:extLst>
                </p:cNvPr>
                <p:cNvSpPr/>
                <p:nvPr/>
              </p:nvSpPr>
              <p:spPr bwMode="auto">
                <a:xfrm>
                  <a:off x="331790" y="3535026"/>
                  <a:ext cx="1503384" cy="287238"/>
                </a:xfrm>
                <a:prstGeom prst="roundRect">
                  <a:avLst/>
                </a:prstGeom>
                <a:solidFill>
                  <a:srgbClr val="EE8260"/>
                </a:solidFill>
                <a:ln w="3175">
                  <a:solidFill>
                    <a:srgbClr val="EE8260"/>
                  </a:solidFill>
                </a:ln>
              </p:spPr>
              <p:style>
                <a:lnRef idx="2">
                  <a:schemeClr val="accent1">
                    <a:shade val="50000"/>
                  </a:schemeClr>
                </a:lnRef>
                <a:fillRef idx="1">
                  <a:schemeClr val="accent1"/>
                </a:fillRef>
                <a:effectRef idx="0">
                  <a:schemeClr val="accent1"/>
                </a:effectRef>
                <a:fontRef idx="minor">
                  <a:schemeClr val="lt1"/>
                </a:fontRef>
              </p:style>
              <p:txBody>
                <a:bodyPr lIns="28800" rIns="28800" anchor="ctr"/>
                <a:lstStyle/>
                <a:p>
                  <a:pPr algn="ctr">
                    <a:defRPr/>
                  </a:pPr>
                  <a:r>
                    <a:rPr lang="sv-SE" sz="1200" dirty="0">
                      <a:solidFill>
                        <a:schemeClr val="bg1"/>
                      </a:solidFill>
                      <a:latin typeface="Garamond" pitchFamily="18" charset="0"/>
                    </a:rPr>
                    <a:t>Reception/Växel</a:t>
                  </a:r>
                </a:p>
              </p:txBody>
            </p:sp>
            <p:sp>
              <p:nvSpPr>
                <p:cNvPr id="32" name="Rektangel med rundade hörn 17">
                  <a:extLst>
                    <a:ext uri="{FF2B5EF4-FFF2-40B4-BE49-F238E27FC236}">
                      <a16:creationId xmlns:a16="http://schemas.microsoft.com/office/drawing/2014/main" id="{0BDA5776-51D8-6333-817C-9C2AC121C70A}"/>
                    </a:ext>
                  </a:extLst>
                </p:cNvPr>
                <p:cNvSpPr/>
                <p:nvPr/>
              </p:nvSpPr>
              <p:spPr bwMode="auto">
                <a:xfrm>
                  <a:off x="646258" y="4090737"/>
                  <a:ext cx="1255340" cy="352759"/>
                </a:xfrm>
                <a:prstGeom prst="roundRect">
                  <a:avLst/>
                </a:prstGeom>
                <a:gradFill flip="none" rotWithShape="1">
                  <a:gsLst>
                    <a:gs pos="2000">
                      <a:srgbClr val="EE8260"/>
                    </a:gs>
                    <a:gs pos="3000">
                      <a:srgbClr val="FEE7F2"/>
                    </a:gs>
                    <a:gs pos="15000">
                      <a:srgbClr val="FAC77D"/>
                    </a:gs>
                    <a:gs pos="29000">
                      <a:srgbClr val="FBA97D">
                        <a:lumMod val="88000"/>
                        <a:alpha val="2000"/>
                      </a:srgbClr>
                    </a:gs>
                    <a:gs pos="100000">
                      <a:srgbClr val="FBD49C"/>
                    </a:gs>
                    <a:gs pos="96000">
                      <a:srgbClr val="FEE7F2"/>
                    </a:gs>
                  </a:gsLst>
                  <a:path path="circle">
                    <a:fillToRect r="100000" b="100000"/>
                  </a:path>
                  <a:tileRect l="-100000" t="-100000"/>
                </a:gradFill>
                <a:ln w="3175">
                  <a:solidFill>
                    <a:srgbClr val="EE8260"/>
                  </a:solidFill>
                </a:ln>
              </p:spPr>
              <p:style>
                <a:lnRef idx="2">
                  <a:schemeClr val="accent1">
                    <a:shade val="50000"/>
                  </a:schemeClr>
                </a:lnRef>
                <a:fillRef idx="1">
                  <a:schemeClr val="accent1"/>
                </a:fillRef>
                <a:effectRef idx="0">
                  <a:schemeClr val="accent1"/>
                </a:effectRef>
                <a:fontRef idx="minor">
                  <a:schemeClr val="lt1"/>
                </a:fontRef>
              </p:style>
              <p:txBody>
                <a:bodyPr lIns="28800" rIns="28800" anchor="ctr"/>
                <a:lstStyle/>
                <a:p>
                  <a:pPr algn="ctr">
                    <a:defRPr/>
                  </a:pPr>
                  <a:r>
                    <a:rPr lang="sv-SE" sz="1200" dirty="0">
                      <a:solidFill>
                        <a:schemeClr val="tx1">
                          <a:lumMod val="75000"/>
                          <a:lumOff val="25000"/>
                        </a:schemeClr>
                      </a:solidFill>
                      <a:latin typeface="Garamond" pitchFamily="18" charset="0"/>
                    </a:rPr>
                    <a:t>Samordnare/UC</a:t>
                  </a:r>
                </a:p>
              </p:txBody>
            </p:sp>
            <p:sp>
              <p:nvSpPr>
                <p:cNvPr id="33" name="Rektangel med rundade hörn 51">
                  <a:extLst>
                    <a:ext uri="{FF2B5EF4-FFF2-40B4-BE49-F238E27FC236}">
                      <a16:creationId xmlns:a16="http://schemas.microsoft.com/office/drawing/2014/main" id="{1B45F867-139B-5EA0-7823-9C831C884268}"/>
                    </a:ext>
                  </a:extLst>
                </p:cNvPr>
                <p:cNvSpPr/>
                <p:nvPr/>
              </p:nvSpPr>
              <p:spPr bwMode="auto">
                <a:xfrm>
                  <a:off x="5916699" y="3003399"/>
                  <a:ext cx="1614511" cy="495128"/>
                </a:xfrm>
                <a:prstGeom prst="roundRect">
                  <a:avLst/>
                </a:prstGeom>
                <a:solidFill>
                  <a:schemeClr val="bg1">
                    <a:lumMod val="75000"/>
                    <a:alpha val="13000"/>
                  </a:schemeClr>
                </a:solidFill>
                <a:ln w="3175">
                  <a:solidFill>
                    <a:srgbClr val="EE82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000" rIns="54000" anchor="ctr"/>
                <a:lstStyle/>
                <a:p>
                  <a:pPr algn="ctr">
                    <a:defRPr/>
                  </a:pPr>
                  <a:r>
                    <a:rPr lang="sv-SE" sz="1500" dirty="0">
                      <a:solidFill>
                        <a:schemeClr val="tx1">
                          <a:lumMod val="75000"/>
                          <a:lumOff val="25000"/>
                        </a:schemeClr>
                      </a:solidFill>
                      <a:latin typeface="Garamond" pitchFamily="18" charset="0"/>
                      <a:cs typeface="Tahoma" pitchFamily="34" charset="0"/>
                    </a:rPr>
                    <a:t>Observatör</a:t>
                  </a:r>
                </a:p>
              </p:txBody>
            </p:sp>
            <p:sp>
              <p:nvSpPr>
                <p:cNvPr id="34" name="Rektangel med rundade hörn 68">
                  <a:extLst>
                    <a:ext uri="{FF2B5EF4-FFF2-40B4-BE49-F238E27FC236}">
                      <a16:creationId xmlns:a16="http://schemas.microsoft.com/office/drawing/2014/main" id="{262495EB-C6D9-6BAC-A904-4FD4C0527F10}"/>
                    </a:ext>
                  </a:extLst>
                </p:cNvPr>
                <p:cNvSpPr/>
                <p:nvPr/>
              </p:nvSpPr>
              <p:spPr bwMode="auto">
                <a:xfrm>
                  <a:off x="4087871" y="3012921"/>
                  <a:ext cx="1693887" cy="484019"/>
                </a:xfrm>
                <a:prstGeom prst="roundRect">
                  <a:avLst/>
                </a:prstGeom>
                <a:solidFill>
                  <a:schemeClr val="bg1">
                    <a:lumMod val="75000"/>
                    <a:alpha val="13000"/>
                  </a:schemeClr>
                </a:solidFill>
                <a:ln w="3175">
                  <a:solidFill>
                    <a:srgbClr val="EE82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500" dirty="0">
                      <a:solidFill>
                        <a:schemeClr val="tx1">
                          <a:lumMod val="75000"/>
                          <a:lumOff val="25000"/>
                        </a:schemeClr>
                      </a:solidFill>
                      <a:latin typeface="Garamond" pitchFamily="18" charset="0"/>
                      <a:cs typeface="Tahoma" pitchFamily="34" charset="0"/>
                    </a:rPr>
                    <a:t>Förvaltningschef</a:t>
                  </a:r>
                </a:p>
              </p:txBody>
            </p:sp>
            <p:sp>
              <p:nvSpPr>
                <p:cNvPr id="35" name="Rektangel med rundade hörn 69">
                  <a:extLst>
                    <a:ext uri="{FF2B5EF4-FFF2-40B4-BE49-F238E27FC236}">
                      <a16:creationId xmlns:a16="http://schemas.microsoft.com/office/drawing/2014/main" id="{1E3FC603-CFDB-7BA3-D6F7-441B7C175471}"/>
                    </a:ext>
                  </a:extLst>
                </p:cNvPr>
                <p:cNvSpPr/>
                <p:nvPr/>
              </p:nvSpPr>
              <p:spPr bwMode="auto">
                <a:xfrm>
                  <a:off x="326464" y="1062058"/>
                  <a:ext cx="1900800" cy="343638"/>
                </a:xfrm>
                <a:prstGeom prst="roundRect">
                  <a:avLst/>
                </a:prstGeom>
                <a:gradFill flip="none" rotWithShape="1">
                  <a:gsLst>
                    <a:gs pos="0">
                      <a:srgbClr val="FBEAC7"/>
                    </a:gs>
                    <a:gs pos="0">
                      <a:srgbClr val="FEE7F2"/>
                    </a:gs>
                    <a:gs pos="1000">
                      <a:srgbClr val="FAC77D"/>
                    </a:gs>
                    <a:gs pos="50000">
                      <a:schemeClr val="bg1">
                        <a:alpha val="23000"/>
                        <a:lumMod val="0"/>
                        <a:lumOff val="100000"/>
                      </a:schemeClr>
                    </a:gs>
                    <a:gs pos="100000">
                      <a:srgbClr val="FBD49C"/>
                    </a:gs>
                    <a:gs pos="100000">
                      <a:srgbClr val="FEE7F2"/>
                    </a:gs>
                  </a:gsLst>
                  <a:lin ang="2700000" scaled="1"/>
                  <a:tileRect/>
                </a:gradFill>
                <a:ln w="1905">
                  <a:solidFill>
                    <a:srgbClr val="EE82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solidFill>
                        <a:schemeClr val="tx1">
                          <a:lumMod val="85000"/>
                          <a:lumOff val="15000"/>
                        </a:schemeClr>
                      </a:solidFill>
                      <a:latin typeface="Garamond" pitchFamily="18" charset="0"/>
                      <a:cs typeface="Tahoma" pitchFamily="34" charset="0"/>
                    </a:rPr>
                    <a:t>Berörd</a:t>
                  </a:r>
                  <a:r>
                    <a:rPr lang="sv-SE" sz="1500" dirty="0">
                      <a:solidFill>
                        <a:schemeClr val="tx1">
                          <a:lumMod val="85000"/>
                          <a:lumOff val="15000"/>
                        </a:schemeClr>
                      </a:solidFill>
                      <a:latin typeface="Garamond" pitchFamily="18" charset="0"/>
                      <a:cs typeface="Tahoma" pitchFamily="34" charset="0"/>
                    </a:rPr>
                    <a:t> förvaltningschef</a:t>
                  </a:r>
                  <a:endParaRPr lang="sv-SE" sz="1050" dirty="0">
                    <a:solidFill>
                      <a:schemeClr val="tx1">
                        <a:lumMod val="75000"/>
                        <a:lumOff val="25000"/>
                      </a:schemeClr>
                    </a:solidFill>
                    <a:latin typeface="Garamond" pitchFamily="18" charset="0"/>
                    <a:cs typeface="Tahoma" pitchFamily="34" charset="0"/>
                  </a:endParaRPr>
                </a:p>
              </p:txBody>
            </p:sp>
            <p:cxnSp>
              <p:nvCxnSpPr>
                <p:cNvPr id="36" name="Vinklad  49">
                  <a:extLst>
                    <a:ext uri="{FF2B5EF4-FFF2-40B4-BE49-F238E27FC236}">
                      <a16:creationId xmlns:a16="http://schemas.microsoft.com/office/drawing/2014/main" id="{6E4CEE2C-D843-D8D7-9FC0-9391A62CE59B}"/>
                    </a:ext>
                  </a:extLst>
                </p:cNvPr>
                <p:cNvCxnSpPr/>
                <p:nvPr/>
              </p:nvCxnSpPr>
              <p:spPr bwMode="auto">
                <a:xfrm rot="10800000">
                  <a:off x="2227294" y="1232365"/>
                  <a:ext cx="681047" cy="185672"/>
                </a:xfrm>
                <a:prstGeom prst="bentConnector3">
                  <a:avLst>
                    <a:gd name="adj1" fmla="val 28463"/>
                  </a:avLst>
                </a:prstGeom>
                <a:ln w="190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Vinklad  56">
                  <a:extLst>
                    <a:ext uri="{FF2B5EF4-FFF2-40B4-BE49-F238E27FC236}">
                      <a16:creationId xmlns:a16="http://schemas.microsoft.com/office/drawing/2014/main" id="{5E2BD0B7-E254-9AD4-5181-5DD02798AFB5}"/>
                    </a:ext>
                  </a:extLst>
                </p:cNvPr>
                <p:cNvCxnSpPr/>
                <p:nvPr/>
              </p:nvCxnSpPr>
              <p:spPr bwMode="auto">
                <a:xfrm flipV="1">
                  <a:off x="4616516" y="1233952"/>
                  <a:ext cx="366718" cy="184086"/>
                </a:xfrm>
                <a:prstGeom prst="bentConnector3">
                  <a:avLst/>
                </a:prstGeom>
                <a:ln w="190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Rak pil 40">
                  <a:extLst>
                    <a:ext uri="{FF2B5EF4-FFF2-40B4-BE49-F238E27FC236}">
                      <a16:creationId xmlns:a16="http://schemas.microsoft.com/office/drawing/2014/main" id="{63BE58E0-DF14-0520-91EF-E779FB125DF6}"/>
                    </a:ext>
                  </a:extLst>
                </p:cNvPr>
                <p:cNvCxnSpPr/>
                <p:nvPr/>
              </p:nvCxnSpPr>
              <p:spPr bwMode="auto">
                <a:xfrm>
                  <a:off x="3762429" y="824519"/>
                  <a:ext cx="0" cy="304694"/>
                </a:xfrm>
                <a:prstGeom prst="straightConnector1">
                  <a:avLst/>
                </a:prstGeom>
                <a:ln w="190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Rak 63">
                  <a:extLst>
                    <a:ext uri="{FF2B5EF4-FFF2-40B4-BE49-F238E27FC236}">
                      <a16:creationId xmlns:a16="http://schemas.microsoft.com/office/drawing/2014/main" id="{F27C4168-6E75-C3B0-4CBD-04D7960B1CF6}"/>
                    </a:ext>
                  </a:extLst>
                </p:cNvPr>
                <p:cNvCxnSpPr/>
                <p:nvPr/>
              </p:nvCxnSpPr>
              <p:spPr bwMode="auto">
                <a:xfrm>
                  <a:off x="179388" y="929258"/>
                  <a:ext cx="7275621" cy="0"/>
                </a:xfrm>
                <a:prstGeom prst="line">
                  <a:avLst/>
                </a:prstGeom>
                <a:ln w="19050">
                  <a:solidFill>
                    <a:schemeClr val="tx1">
                      <a:alpha val="76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Höger klammerparentes 39">
                  <a:extLst>
                    <a:ext uri="{FF2B5EF4-FFF2-40B4-BE49-F238E27FC236}">
                      <a16:creationId xmlns:a16="http://schemas.microsoft.com/office/drawing/2014/main" id="{A0B59421-9EF4-5C6D-BCDF-8DA6613520E5}"/>
                    </a:ext>
                  </a:extLst>
                </p:cNvPr>
                <p:cNvSpPr/>
                <p:nvPr/>
              </p:nvSpPr>
              <p:spPr>
                <a:xfrm>
                  <a:off x="7472472" y="1000671"/>
                  <a:ext cx="228603" cy="1653600"/>
                </a:xfrm>
                <a:prstGeom prst="rightBrac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sv-SE" dirty="0"/>
                </a:p>
              </p:txBody>
            </p:sp>
            <p:sp>
              <p:nvSpPr>
                <p:cNvPr id="41" name="textruta 67">
                  <a:extLst>
                    <a:ext uri="{FF2B5EF4-FFF2-40B4-BE49-F238E27FC236}">
                      <a16:creationId xmlns:a16="http://schemas.microsoft.com/office/drawing/2014/main" id="{0363AC8C-A5B6-61E6-AF3F-3F04772408E1}"/>
                    </a:ext>
                  </a:extLst>
                </p:cNvPr>
                <p:cNvSpPr txBox="1">
                  <a:spLocks noChangeArrowheads="1"/>
                </p:cNvSpPr>
                <p:nvPr/>
              </p:nvSpPr>
              <p:spPr bwMode="auto">
                <a:xfrm>
                  <a:off x="7700600" y="1542873"/>
                  <a:ext cx="1438772" cy="55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v-SE" altLang="sv-SE" sz="1500" dirty="0">
                      <a:latin typeface="Garamond" panose="02020404030301010803" pitchFamily="18" charset="0"/>
                    </a:rPr>
                    <a:t>Krisledningsstab</a:t>
                  </a:r>
                </a:p>
                <a:p>
                  <a:pPr eaLnBrk="1" hangingPunct="1">
                    <a:spcBef>
                      <a:spcPct val="0"/>
                    </a:spcBef>
                    <a:buFontTx/>
                    <a:buNone/>
                  </a:pPr>
                  <a:r>
                    <a:rPr lang="sv-SE" altLang="sv-SE" sz="1500" dirty="0">
                      <a:latin typeface="Garamond" panose="02020404030301010803" pitchFamily="18" charset="0"/>
                    </a:rPr>
                    <a:t>Larmas alltid</a:t>
                  </a:r>
                </a:p>
              </p:txBody>
            </p:sp>
            <p:cxnSp>
              <p:nvCxnSpPr>
                <p:cNvPr id="42" name="Vinklad  39">
                  <a:extLst>
                    <a:ext uri="{FF2B5EF4-FFF2-40B4-BE49-F238E27FC236}">
                      <a16:creationId xmlns:a16="http://schemas.microsoft.com/office/drawing/2014/main" id="{169C2750-3709-6188-AA7D-7BD607EB84AC}"/>
                    </a:ext>
                  </a:extLst>
                </p:cNvPr>
                <p:cNvCxnSpPr/>
                <p:nvPr/>
              </p:nvCxnSpPr>
              <p:spPr>
                <a:xfrm>
                  <a:off x="4616516" y="1416451"/>
                  <a:ext cx="366718" cy="317390"/>
                </a:xfrm>
                <a:prstGeom prst="bentConnector3">
                  <a:avLst/>
                </a:prstGeom>
                <a:ln w="190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Rak 55">
                  <a:extLst>
                    <a:ext uri="{FF2B5EF4-FFF2-40B4-BE49-F238E27FC236}">
                      <a16:creationId xmlns:a16="http://schemas.microsoft.com/office/drawing/2014/main" id="{F28CB7F9-7B37-697F-ED0A-4396EB971325}"/>
                    </a:ext>
                  </a:extLst>
                </p:cNvPr>
                <p:cNvCxnSpPr>
                  <a:stCxn id="34" idx="0"/>
                </p:cNvCxnSpPr>
                <p:nvPr/>
              </p:nvCxnSpPr>
              <p:spPr>
                <a:xfrm flipV="1">
                  <a:off x="4934021" y="2474945"/>
                  <a:ext cx="1588" cy="537976"/>
                </a:xfrm>
                <a:prstGeom prst="line">
                  <a:avLst/>
                </a:prstGeom>
                <a:ln w="190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Rektangel med rundade hörn 44">
                  <a:extLst>
                    <a:ext uri="{FF2B5EF4-FFF2-40B4-BE49-F238E27FC236}">
                      <a16:creationId xmlns:a16="http://schemas.microsoft.com/office/drawing/2014/main" id="{15E573D4-0043-7842-2EDA-AA2EB698FF17}"/>
                    </a:ext>
                  </a:extLst>
                </p:cNvPr>
                <p:cNvSpPr/>
                <p:nvPr/>
              </p:nvSpPr>
              <p:spPr bwMode="auto">
                <a:xfrm>
                  <a:off x="5064198" y="3769894"/>
                  <a:ext cx="1612924" cy="436411"/>
                </a:xfrm>
                <a:prstGeom prst="roundRect">
                  <a:avLst/>
                </a:prstGeom>
                <a:solidFill>
                  <a:schemeClr val="bg1">
                    <a:lumMod val="75000"/>
                    <a:alpha val="13000"/>
                  </a:schemeClr>
                </a:solidFill>
                <a:ln w="3175">
                  <a:solidFill>
                    <a:srgbClr val="EE82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000" rIns="54000" anchor="ctr"/>
                <a:lstStyle/>
                <a:p>
                  <a:pPr algn="ctr">
                    <a:defRPr/>
                  </a:pPr>
                  <a:r>
                    <a:rPr lang="sv-SE" sz="1500" dirty="0">
                      <a:solidFill>
                        <a:schemeClr val="tx1">
                          <a:lumMod val="75000"/>
                          <a:lumOff val="25000"/>
                        </a:schemeClr>
                      </a:solidFill>
                      <a:latin typeface="Garamond" panose="02020404030301010803" pitchFamily="18" charset="0"/>
                      <a:cs typeface="Tahoma" pitchFamily="34" charset="0"/>
                    </a:rPr>
                    <a:t>Krisstöd (POSOM)</a:t>
                  </a:r>
                </a:p>
              </p:txBody>
            </p:sp>
            <p:cxnSp>
              <p:nvCxnSpPr>
                <p:cNvPr id="45" name="Rak 2">
                  <a:extLst>
                    <a:ext uri="{FF2B5EF4-FFF2-40B4-BE49-F238E27FC236}">
                      <a16:creationId xmlns:a16="http://schemas.microsoft.com/office/drawing/2014/main" id="{1D4AE2BF-0017-764C-00E8-E08A9EE634D3}"/>
                    </a:ext>
                  </a:extLst>
                </p:cNvPr>
                <p:cNvCxnSpPr>
                  <a:stCxn id="44" idx="0"/>
                </p:cNvCxnSpPr>
                <p:nvPr/>
              </p:nvCxnSpPr>
              <p:spPr>
                <a:xfrm flipV="1">
                  <a:off x="5870660" y="2474945"/>
                  <a:ext cx="0" cy="1294949"/>
                </a:xfrm>
                <a:prstGeom prst="line">
                  <a:avLst/>
                </a:prstGeom>
                <a:ln w="190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Rektangel med rundade hörn 57">
                  <a:extLst>
                    <a:ext uri="{FF2B5EF4-FFF2-40B4-BE49-F238E27FC236}">
                      <a16:creationId xmlns:a16="http://schemas.microsoft.com/office/drawing/2014/main" id="{384F0842-8DA5-4FBA-7BB2-785852C496B5}"/>
                    </a:ext>
                  </a:extLst>
                </p:cNvPr>
                <p:cNvSpPr/>
                <p:nvPr/>
              </p:nvSpPr>
              <p:spPr bwMode="auto">
                <a:xfrm>
                  <a:off x="7785769" y="4206305"/>
                  <a:ext cx="1268432" cy="1348906"/>
                </a:xfrm>
                <a:prstGeom prst="roundRect">
                  <a:avLst/>
                </a:prstGeom>
                <a:solidFill>
                  <a:schemeClr val="bg1">
                    <a:lumMod val="75000"/>
                    <a:alpha val="66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Ins="54000" anchor="ctr"/>
                <a:lstStyle/>
                <a:p>
                  <a:pPr>
                    <a:defRPr/>
                  </a:pPr>
                  <a:r>
                    <a:rPr lang="sv-SE" sz="1200" dirty="0">
                      <a:solidFill>
                        <a:schemeClr val="tx1">
                          <a:lumMod val="75000"/>
                          <a:lumOff val="25000"/>
                        </a:schemeClr>
                      </a:solidFill>
                      <a:latin typeface="Garamond" pitchFamily="18" charset="0"/>
                    </a:rPr>
                    <a:t>Försvarsmakten</a:t>
                  </a:r>
                </a:p>
                <a:p>
                  <a:pPr>
                    <a:defRPr/>
                  </a:pPr>
                  <a:r>
                    <a:rPr lang="sv-SE" sz="1200" dirty="0">
                      <a:solidFill>
                        <a:schemeClr val="tx1">
                          <a:lumMod val="75000"/>
                          <a:lumOff val="25000"/>
                        </a:schemeClr>
                      </a:solidFill>
                      <a:latin typeface="Garamond" pitchFamily="18" charset="0"/>
                    </a:rPr>
                    <a:t>Sjukvård</a:t>
                  </a:r>
                </a:p>
                <a:p>
                  <a:pPr>
                    <a:defRPr/>
                  </a:pPr>
                  <a:r>
                    <a:rPr lang="sv-SE" sz="1200" dirty="0">
                      <a:solidFill>
                        <a:schemeClr val="tx1">
                          <a:lumMod val="75000"/>
                          <a:lumOff val="25000"/>
                        </a:schemeClr>
                      </a:solidFill>
                      <a:latin typeface="Garamond" pitchFamily="18" charset="0"/>
                    </a:rPr>
                    <a:t>Polis</a:t>
                  </a:r>
                </a:p>
                <a:p>
                  <a:pPr>
                    <a:defRPr/>
                  </a:pPr>
                  <a:r>
                    <a:rPr lang="sv-SE" sz="1200" dirty="0">
                      <a:solidFill>
                        <a:schemeClr val="tx1">
                          <a:lumMod val="75000"/>
                          <a:lumOff val="25000"/>
                        </a:schemeClr>
                      </a:solidFill>
                      <a:latin typeface="Garamond" pitchFamily="18" charset="0"/>
                    </a:rPr>
                    <a:t>Räddningstjänst</a:t>
                  </a:r>
                </a:p>
                <a:p>
                  <a:pPr>
                    <a:defRPr/>
                  </a:pPr>
                  <a:r>
                    <a:rPr lang="sv-SE" sz="1200" dirty="0">
                      <a:solidFill>
                        <a:schemeClr val="tx1">
                          <a:lumMod val="75000"/>
                          <a:lumOff val="25000"/>
                        </a:schemeClr>
                      </a:solidFill>
                      <a:latin typeface="Garamond" pitchFamily="18" charset="0"/>
                    </a:rPr>
                    <a:t>VG Stab</a:t>
                  </a:r>
                </a:p>
                <a:p>
                  <a:pPr>
                    <a:defRPr/>
                  </a:pPr>
                  <a:r>
                    <a:rPr lang="sv-SE" sz="1200" dirty="0">
                      <a:solidFill>
                        <a:schemeClr val="tx1">
                          <a:lumMod val="75000"/>
                          <a:lumOff val="25000"/>
                        </a:schemeClr>
                      </a:solidFill>
                      <a:latin typeface="Garamond" pitchFamily="18" charset="0"/>
                    </a:rPr>
                    <a:t>Länsstyrelsen</a:t>
                  </a:r>
                </a:p>
              </p:txBody>
            </p:sp>
            <p:pic>
              <p:nvPicPr>
                <p:cNvPr id="47" name="Picture 4" descr="ståmöte">
                  <a:extLst>
                    <a:ext uri="{FF2B5EF4-FFF2-40B4-BE49-F238E27FC236}">
                      <a16:creationId xmlns:a16="http://schemas.microsoft.com/office/drawing/2014/main" id="{41DCDBC4-DDB7-5D2B-8AAA-16D39613A6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7538" y="2465877"/>
                  <a:ext cx="7270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Rak pil 60">
                  <a:extLst>
                    <a:ext uri="{FF2B5EF4-FFF2-40B4-BE49-F238E27FC236}">
                      <a16:creationId xmlns:a16="http://schemas.microsoft.com/office/drawing/2014/main" id="{EC194BE4-57B4-2B68-279D-B2E72822FF61}"/>
                    </a:ext>
                  </a:extLst>
                </p:cNvPr>
                <p:cNvCxnSpPr>
                  <a:cxnSpLocks/>
                </p:cNvCxnSpPr>
                <p:nvPr/>
              </p:nvCxnSpPr>
              <p:spPr>
                <a:xfrm>
                  <a:off x="6883500" y="1733841"/>
                  <a:ext cx="1219580" cy="941853"/>
                </a:xfrm>
                <a:prstGeom prst="straightConnector1">
                  <a:avLst/>
                </a:prstGeom>
                <a:ln w="19050">
                  <a:prstDash val="sysDash"/>
                  <a:tailEnd type="arrow"/>
                </a:ln>
              </p:spPr>
              <p:style>
                <a:lnRef idx="3">
                  <a:schemeClr val="accent1"/>
                </a:lnRef>
                <a:fillRef idx="0">
                  <a:schemeClr val="accent1"/>
                </a:fillRef>
                <a:effectRef idx="2">
                  <a:schemeClr val="accent1"/>
                </a:effectRef>
                <a:fontRef idx="minor">
                  <a:schemeClr val="tx1"/>
                </a:fontRef>
              </p:style>
            </p:cxnSp>
            <p:cxnSp>
              <p:nvCxnSpPr>
                <p:cNvPr id="49" name="Rak pil 61">
                  <a:extLst>
                    <a:ext uri="{FF2B5EF4-FFF2-40B4-BE49-F238E27FC236}">
                      <a16:creationId xmlns:a16="http://schemas.microsoft.com/office/drawing/2014/main" id="{AA63B810-EDB5-3002-7697-F79C0FFF8C39}"/>
                    </a:ext>
                  </a:extLst>
                </p:cNvPr>
                <p:cNvCxnSpPr>
                  <a:cxnSpLocks/>
                </p:cNvCxnSpPr>
                <p:nvPr/>
              </p:nvCxnSpPr>
              <p:spPr>
                <a:xfrm flipH="1">
                  <a:off x="8578850" y="3250169"/>
                  <a:ext cx="22225" cy="907734"/>
                </a:xfrm>
                <a:prstGeom prst="straightConnector1">
                  <a:avLst/>
                </a:prstGeom>
                <a:ln w="19050">
                  <a:prstDash val="sysDash"/>
                  <a:tailEnd type="arrow"/>
                </a:ln>
              </p:spPr>
              <p:style>
                <a:lnRef idx="3">
                  <a:schemeClr val="accent1"/>
                </a:lnRef>
                <a:fillRef idx="0">
                  <a:schemeClr val="accent1"/>
                </a:fillRef>
                <a:effectRef idx="2">
                  <a:schemeClr val="accent1"/>
                </a:effectRef>
                <a:fontRef idx="minor">
                  <a:schemeClr val="tx1"/>
                </a:fontRef>
              </p:style>
            </p:cxnSp>
            <p:cxnSp>
              <p:nvCxnSpPr>
                <p:cNvPr id="50" name="Rak pil 58">
                  <a:extLst>
                    <a:ext uri="{FF2B5EF4-FFF2-40B4-BE49-F238E27FC236}">
                      <a16:creationId xmlns:a16="http://schemas.microsoft.com/office/drawing/2014/main" id="{05364875-E7CF-82D7-DA69-30F3D32F7FEA}"/>
                    </a:ext>
                  </a:extLst>
                </p:cNvPr>
                <p:cNvCxnSpPr>
                  <a:stCxn id="25" idx="2"/>
                  <a:endCxn id="26" idx="0"/>
                </p:cNvCxnSpPr>
                <p:nvPr/>
              </p:nvCxnSpPr>
              <p:spPr>
                <a:xfrm>
                  <a:off x="3075031" y="3498527"/>
                  <a:ext cx="0" cy="265020"/>
                </a:xfrm>
                <a:prstGeom prst="straightConnector1">
                  <a:avLst/>
                </a:prstGeom>
                <a:ln w="190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Vinklad  13">
                  <a:extLst>
                    <a:ext uri="{FF2B5EF4-FFF2-40B4-BE49-F238E27FC236}">
                      <a16:creationId xmlns:a16="http://schemas.microsoft.com/office/drawing/2014/main" id="{F190F859-E26D-5800-0BC8-0EE9C2461C4F}"/>
                    </a:ext>
                  </a:extLst>
                </p:cNvPr>
                <p:cNvCxnSpPr>
                  <a:endCxn id="33" idx="0"/>
                </p:cNvCxnSpPr>
                <p:nvPr/>
              </p:nvCxnSpPr>
              <p:spPr>
                <a:xfrm rot="16200000" flipH="1">
                  <a:off x="4594526" y="874764"/>
                  <a:ext cx="1296537" cy="2960732"/>
                </a:xfrm>
                <a:prstGeom prst="bentConnector3">
                  <a:avLst>
                    <a:gd name="adj1" fmla="val 58807"/>
                  </a:avLst>
                </a:prstGeom>
                <a:ln w="190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Rektangel med rundade hörn 19">
                  <a:extLst>
                    <a:ext uri="{FF2B5EF4-FFF2-40B4-BE49-F238E27FC236}">
                      <a16:creationId xmlns:a16="http://schemas.microsoft.com/office/drawing/2014/main" id="{0BE89465-07BE-4B4B-6492-403D07AF2FA9}"/>
                    </a:ext>
                  </a:extLst>
                </p:cNvPr>
                <p:cNvSpPr/>
                <p:nvPr/>
              </p:nvSpPr>
              <p:spPr bwMode="auto">
                <a:xfrm>
                  <a:off x="646562" y="4595891"/>
                  <a:ext cx="1256400" cy="352759"/>
                </a:xfrm>
                <a:prstGeom prst="roundRect">
                  <a:avLst/>
                </a:prstGeom>
                <a:gradFill flip="none" rotWithShape="1">
                  <a:gsLst>
                    <a:gs pos="2000">
                      <a:srgbClr val="EE8260"/>
                    </a:gs>
                    <a:gs pos="3000">
                      <a:srgbClr val="FEE7F2"/>
                    </a:gs>
                    <a:gs pos="15000">
                      <a:srgbClr val="FAC77D"/>
                    </a:gs>
                    <a:gs pos="29000">
                      <a:srgbClr val="FBA97D">
                        <a:lumMod val="88000"/>
                        <a:alpha val="2000"/>
                      </a:srgbClr>
                    </a:gs>
                    <a:gs pos="100000">
                      <a:srgbClr val="FBD49C"/>
                    </a:gs>
                    <a:gs pos="96000">
                      <a:srgbClr val="FEE7F2"/>
                    </a:gs>
                  </a:gsLst>
                  <a:path path="circle">
                    <a:fillToRect r="100000" b="100000"/>
                  </a:path>
                  <a:tileRect l="-100000" t="-100000"/>
                </a:gradFill>
                <a:ln w="3175">
                  <a:solidFill>
                    <a:srgbClr val="EE826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algn="ctr">
                    <a:defRPr/>
                  </a:pPr>
                  <a:r>
                    <a:rPr lang="sv-SE" sz="1200" dirty="0">
                      <a:solidFill>
                        <a:schemeClr val="tx1">
                          <a:lumMod val="75000"/>
                          <a:lumOff val="25000"/>
                        </a:schemeClr>
                      </a:solidFill>
                      <a:latin typeface="Garamond" pitchFamily="18" charset="0"/>
                    </a:rPr>
                    <a:t>Receptionist/UC</a:t>
                  </a:r>
                </a:p>
              </p:txBody>
            </p:sp>
            <p:sp>
              <p:nvSpPr>
                <p:cNvPr id="53" name="Rektangel med rundade hörn 96">
                  <a:extLst>
                    <a:ext uri="{FF2B5EF4-FFF2-40B4-BE49-F238E27FC236}">
                      <a16:creationId xmlns:a16="http://schemas.microsoft.com/office/drawing/2014/main" id="{F1F9E242-036E-F271-9B51-B4E51B4D6789}"/>
                    </a:ext>
                  </a:extLst>
                </p:cNvPr>
                <p:cNvSpPr/>
                <p:nvPr/>
              </p:nvSpPr>
              <p:spPr bwMode="auto">
                <a:xfrm>
                  <a:off x="323530" y="1520372"/>
                  <a:ext cx="1900800" cy="427504"/>
                </a:xfrm>
                <a:prstGeom prst="roundRect">
                  <a:avLst/>
                </a:prstGeom>
                <a:gradFill flip="none" rotWithShape="1">
                  <a:gsLst>
                    <a:gs pos="0">
                      <a:srgbClr val="FBEAC7"/>
                    </a:gs>
                    <a:gs pos="0">
                      <a:srgbClr val="FEE7F2"/>
                    </a:gs>
                    <a:gs pos="1000">
                      <a:srgbClr val="FAC77D"/>
                    </a:gs>
                    <a:gs pos="50000">
                      <a:schemeClr val="bg1">
                        <a:alpha val="23000"/>
                        <a:lumMod val="0"/>
                        <a:lumOff val="100000"/>
                      </a:schemeClr>
                    </a:gs>
                    <a:gs pos="100000">
                      <a:srgbClr val="FBD49C"/>
                    </a:gs>
                    <a:gs pos="100000">
                      <a:srgbClr val="FEE7F2"/>
                    </a:gs>
                  </a:gsLst>
                  <a:lin ang="2700000" scaled="1"/>
                  <a:tileRect/>
                </a:gradFill>
                <a:ln w="1905">
                  <a:solidFill>
                    <a:srgbClr val="EE82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sv-SE" sz="1500" dirty="0">
                      <a:solidFill>
                        <a:schemeClr val="tx1">
                          <a:lumMod val="85000"/>
                          <a:lumOff val="15000"/>
                        </a:schemeClr>
                      </a:solidFill>
                      <a:latin typeface="Garamond" pitchFamily="18" charset="0"/>
                      <a:cs typeface="Tahoma" pitchFamily="34" charset="0"/>
                    </a:rPr>
                    <a:t>Kriskommunikations-ansvarig</a:t>
                  </a:r>
                </a:p>
              </p:txBody>
            </p:sp>
          </p:grpSp>
          <p:cxnSp>
            <p:nvCxnSpPr>
              <p:cNvPr id="16" name="Vinklad  2047">
                <a:extLst>
                  <a:ext uri="{FF2B5EF4-FFF2-40B4-BE49-F238E27FC236}">
                    <a16:creationId xmlns:a16="http://schemas.microsoft.com/office/drawing/2014/main" id="{89F899BD-F19D-4D20-7681-C10B9F2074D1}"/>
                  </a:ext>
                </a:extLst>
              </p:cNvPr>
              <p:cNvCxnSpPr>
                <a:endCxn id="31" idx="0"/>
              </p:cNvCxnSpPr>
              <p:nvPr/>
            </p:nvCxnSpPr>
            <p:spPr>
              <a:xfrm rot="16200000" flipH="1">
                <a:off x="221602" y="2667163"/>
                <a:ext cx="1180828" cy="544521"/>
              </a:xfrm>
              <a:prstGeom prst="bentConnector3">
                <a:avLst>
                  <a:gd name="adj1" fmla="val 50000"/>
                </a:avLst>
              </a:prstGeom>
              <a:ln w="190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Vinklad  2063">
                <a:extLst>
                  <a:ext uri="{FF2B5EF4-FFF2-40B4-BE49-F238E27FC236}">
                    <a16:creationId xmlns:a16="http://schemas.microsoft.com/office/drawing/2014/main" id="{835E4FFC-96EB-0454-5CAF-05DA512FEAB0}"/>
                  </a:ext>
                </a:extLst>
              </p:cNvPr>
              <p:cNvCxnSpPr>
                <a:stCxn id="31" idx="2"/>
              </p:cNvCxnSpPr>
              <p:nvPr/>
            </p:nvCxnSpPr>
            <p:spPr>
              <a:xfrm rot="16200000" flipH="1">
                <a:off x="1044621" y="3856766"/>
                <a:ext cx="268225" cy="188915"/>
              </a:xfrm>
              <a:prstGeom prst="bentConnector3">
                <a:avLst/>
              </a:prstGeom>
              <a:ln w="190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Rak 32">
                <a:extLst>
                  <a:ext uri="{FF2B5EF4-FFF2-40B4-BE49-F238E27FC236}">
                    <a16:creationId xmlns:a16="http://schemas.microsoft.com/office/drawing/2014/main" id="{F6150BCF-9DD3-1130-093C-A7DA24DB7445}"/>
                  </a:ext>
                </a:extLst>
              </p:cNvPr>
              <p:cNvCxnSpPr/>
              <p:nvPr/>
            </p:nvCxnSpPr>
            <p:spPr>
              <a:xfrm>
                <a:off x="1273191" y="2339487"/>
                <a:ext cx="0" cy="661836"/>
              </a:xfrm>
              <a:prstGeom prst="line">
                <a:avLst/>
              </a:prstGeom>
              <a:ln w="190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Vinklad  2094">
                <a:extLst>
                  <a:ext uri="{FF2B5EF4-FFF2-40B4-BE49-F238E27FC236}">
                    <a16:creationId xmlns:a16="http://schemas.microsoft.com/office/drawing/2014/main" id="{2DE9FA00-086C-BCB5-F358-41F18E801624}"/>
                  </a:ext>
                </a:extLst>
              </p:cNvPr>
              <p:cNvCxnSpPr/>
              <p:nvPr/>
            </p:nvCxnSpPr>
            <p:spPr>
              <a:xfrm rot="10800000" flipV="1">
                <a:off x="2508285" y="1412601"/>
                <a:ext cx="400056" cy="879273"/>
              </a:xfrm>
              <a:prstGeom prst="bentConnector3">
                <a:avLst>
                  <a:gd name="adj1" fmla="val 124247"/>
                </a:avLst>
              </a:prstGeom>
              <a:ln w="190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Rak 2097">
                <a:extLst>
                  <a:ext uri="{FF2B5EF4-FFF2-40B4-BE49-F238E27FC236}">
                    <a16:creationId xmlns:a16="http://schemas.microsoft.com/office/drawing/2014/main" id="{11D42E69-5977-CDB7-303F-8915F4104619}"/>
                  </a:ext>
                </a:extLst>
              </p:cNvPr>
              <p:cNvCxnSpPr/>
              <p:nvPr/>
            </p:nvCxnSpPr>
            <p:spPr>
              <a:xfrm flipV="1">
                <a:off x="2224119" y="1728441"/>
                <a:ext cx="187328" cy="0"/>
              </a:xfrm>
              <a:prstGeom prst="line">
                <a:avLst/>
              </a:prstGeom>
              <a:ln w="190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 name="Höger klammerparentes 4">
              <a:extLst>
                <a:ext uri="{FF2B5EF4-FFF2-40B4-BE49-F238E27FC236}">
                  <a16:creationId xmlns:a16="http://schemas.microsoft.com/office/drawing/2014/main" id="{EA81AB09-5ACF-C082-3563-8BBF057B414E}"/>
                </a:ext>
              </a:extLst>
            </p:cNvPr>
            <p:cNvSpPr/>
            <p:nvPr/>
          </p:nvSpPr>
          <p:spPr bwMode="auto">
            <a:xfrm>
              <a:off x="7481888" y="2809875"/>
              <a:ext cx="228600" cy="2347913"/>
            </a:xfrm>
            <a:prstGeom prst="rightBrace">
              <a:avLst/>
            </a:prstGeom>
            <a:ln w="190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sv-SE" dirty="0"/>
            </a:p>
          </p:txBody>
        </p:sp>
        <p:cxnSp>
          <p:nvCxnSpPr>
            <p:cNvPr id="6" name="Vinklad  21">
              <a:extLst>
                <a:ext uri="{FF2B5EF4-FFF2-40B4-BE49-F238E27FC236}">
                  <a16:creationId xmlns:a16="http://schemas.microsoft.com/office/drawing/2014/main" id="{F22462E9-0A31-509A-E084-D940EFADDA9C}"/>
                </a:ext>
              </a:extLst>
            </p:cNvPr>
            <p:cNvCxnSpPr>
              <a:endCxn id="25" idx="0"/>
            </p:cNvCxnSpPr>
            <p:nvPr/>
          </p:nvCxnSpPr>
          <p:spPr bwMode="auto">
            <a:xfrm rot="5400000">
              <a:off x="2732881" y="2040732"/>
              <a:ext cx="1296987" cy="615950"/>
            </a:xfrm>
            <a:prstGeom prst="bentConnector3">
              <a:avLst>
                <a:gd name="adj1" fmla="val 68223"/>
              </a:avLst>
            </a:prstGeom>
            <a:ln w="190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ruta 67">
              <a:extLst>
                <a:ext uri="{FF2B5EF4-FFF2-40B4-BE49-F238E27FC236}">
                  <a16:creationId xmlns:a16="http://schemas.microsoft.com/office/drawing/2014/main" id="{AB690783-C4C7-37DC-AC05-F067F88DBEEF}"/>
                </a:ext>
              </a:extLst>
            </p:cNvPr>
            <p:cNvSpPr txBox="1">
              <a:spLocks noChangeArrowheads="1"/>
            </p:cNvSpPr>
            <p:nvPr/>
          </p:nvSpPr>
          <p:spPr bwMode="auto">
            <a:xfrm>
              <a:off x="5367338" y="4495800"/>
              <a:ext cx="22288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sv-SE" altLang="sv-SE" sz="1500" dirty="0">
                  <a:latin typeface="Garamond" panose="02020404030301010803" pitchFamily="18" charset="0"/>
                </a:rPr>
                <a:t>Förstärkt krisledningsstab</a:t>
              </a:r>
            </a:p>
            <a:p>
              <a:pPr algn="r" eaLnBrk="1" hangingPunct="1">
                <a:spcBef>
                  <a:spcPct val="0"/>
                </a:spcBef>
                <a:buFontTx/>
                <a:buNone/>
              </a:pPr>
              <a:r>
                <a:rPr lang="sv-SE" altLang="sv-SE" sz="1500" dirty="0">
                  <a:latin typeface="Garamond" panose="02020404030301010803" pitchFamily="18" charset="0"/>
                </a:rPr>
                <a:t>Larmas vid behov</a:t>
              </a:r>
            </a:p>
          </p:txBody>
        </p:sp>
        <p:sp>
          <p:nvSpPr>
            <p:cNvPr id="8" name="Rektangel med rundade hörn 48">
              <a:extLst>
                <a:ext uri="{FF2B5EF4-FFF2-40B4-BE49-F238E27FC236}">
                  <a16:creationId xmlns:a16="http://schemas.microsoft.com/office/drawing/2014/main" id="{835EEAED-E656-552E-E3FC-36572225B4F7}"/>
                </a:ext>
              </a:extLst>
            </p:cNvPr>
            <p:cNvSpPr/>
            <p:nvPr/>
          </p:nvSpPr>
          <p:spPr bwMode="auto">
            <a:xfrm>
              <a:off x="3835400" y="4202113"/>
              <a:ext cx="977900" cy="436562"/>
            </a:xfrm>
            <a:prstGeom prst="roundRect">
              <a:avLst/>
            </a:prstGeom>
            <a:solidFill>
              <a:schemeClr val="bg1">
                <a:lumMod val="75000"/>
                <a:alpha val="13000"/>
              </a:schemeClr>
            </a:solidFill>
            <a:ln w="3175">
              <a:solidFill>
                <a:srgbClr val="EE82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000" rIns="54000" anchor="ctr"/>
            <a:lstStyle/>
            <a:p>
              <a:pPr algn="ctr">
                <a:defRPr/>
              </a:pPr>
              <a:r>
                <a:rPr lang="sv-SE" sz="1500" dirty="0">
                  <a:solidFill>
                    <a:schemeClr val="tx1">
                      <a:lumMod val="75000"/>
                      <a:lumOff val="25000"/>
                    </a:schemeClr>
                  </a:solidFill>
                  <a:latin typeface="Garamond" panose="02020404030301010803" pitchFamily="18" charset="0"/>
                  <a:cs typeface="Tahoma" pitchFamily="34" charset="0"/>
                </a:rPr>
                <a:t>Specialist</a:t>
              </a:r>
            </a:p>
          </p:txBody>
        </p:sp>
        <p:cxnSp>
          <p:nvCxnSpPr>
            <p:cNvPr id="10" name="Rak 53">
              <a:extLst>
                <a:ext uri="{FF2B5EF4-FFF2-40B4-BE49-F238E27FC236}">
                  <a16:creationId xmlns:a16="http://schemas.microsoft.com/office/drawing/2014/main" id="{8166AC95-E2B2-C383-63DB-0724057449C8}"/>
                </a:ext>
              </a:extLst>
            </p:cNvPr>
            <p:cNvCxnSpPr/>
            <p:nvPr/>
          </p:nvCxnSpPr>
          <p:spPr bwMode="auto">
            <a:xfrm flipV="1">
              <a:off x="4025900" y="2460625"/>
              <a:ext cx="0" cy="1733550"/>
            </a:xfrm>
            <a:prstGeom prst="line">
              <a:avLst/>
            </a:prstGeom>
            <a:ln w="190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ktangel med rundade hörn 54">
              <a:extLst>
                <a:ext uri="{FF2B5EF4-FFF2-40B4-BE49-F238E27FC236}">
                  <a16:creationId xmlns:a16="http://schemas.microsoft.com/office/drawing/2014/main" id="{C14D23BF-2AD0-E17B-D9FA-250D4AF6967B}"/>
                </a:ext>
              </a:extLst>
            </p:cNvPr>
            <p:cNvSpPr/>
            <p:nvPr/>
          </p:nvSpPr>
          <p:spPr bwMode="auto">
            <a:xfrm>
              <a:off x="3559175" y="4819650"/>
              <a:ext cx="977900" cy="436563"/>
            </a:xfrm>
            <a:prstGeom prst="roundRect">
              <a:avLst/>
            </a:prstGeom>
            <a:solidFill>
              <a:schemeClr val="bg1">
                <a:lumMod val="75000"/>
                <a:alpha val="13000"/>
              </a:schemeClr>
            </a:solidFill>
            <a:ln w="3175">
              <a:solidFill>
                <a:srgbClr val="EE82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000" rIns="54000" anchor="ctr"/>
            <a:lstStyle/>
            <a:p>
              <a:pPr algn="ctr">
                <a:defRPr/>
              </a:pPr>
              <a:r>
                <a:rPr lang="sv-SE" sz="1500" dirty="0">
                  <a:solidFill>
                    <a:schemeClr val="tx1">
                      <a:lumMod val="75000"/>
                      <a:lumOff val="25000"/>
                    </a:schemeClr>
                  </a:solidFill>
                  <a:latin typeface="Garamond" panose="02020404030301010803" pitchFamily="18" charset="0"/>
                  <a:cs typeface="Tahoma" pitchFamily="34" charset="0"/>
                </a:rPr>
                <a:t>Analys</a:t>
              </a:r>
            </a:p>
          </p:txBody>
        </p:sp>
        <p:cxnSp>
          <p:nvCxnSpPr>
            <p:cNvPr id="12" name="Vinklad  7">
              <a:extLst>
                <a:ext uri="{FF2B5EF4-FFF2-40B4-BE49-F238E27FC236}">
                  <a16:creationId xmlns:a16="http://schemas.microsoft.com/office/drawing/2014/main" id="{E05277CE-B068-7AA8-1D77-41F4ED832840}"/>
                </a:ext>
              </a:extLst>
            </p:cNvPr>
            <p:cNvCxnSpPr/>
            <p:nvPr/>
          </p:nvCxnSpPr>
          <p:spPr bwMode="auto">
            <a:xfrm rot="5400000">
              <a:off x="2679700" y="3543300"/>
              <a:ext cx="2357438" cy="192088"/>
            </a:xfrm>
            <a:prstGeom prst="bentConnector3">
              <a:avLst/>
            </a:prstGeom>
            <a:ln w="190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Rak 66">
              <a:extLst>
                <a:ext uri="{FF2B5EF4-FFF2-40B4-BE49-F238E27FC236}">
                  <a16:creationId xmlns:a16="http://schemas.microsoft.com/office/drawing/2014/main" id="{95795D12-FB7B-A437-787E-90A8304833E5}"/>
                </a:ext>
              </a:extLst>
            </p:cNvPr>
            <p:cNvCxnSpPr>
              <a:endCxn id="28" idx="0"/>
            </p:cNvCxnSpPr>
            <p:nvPr/>
          </p:nvCxnSpPr>
          <p:spPr bwMode="auto">
            <a:xfrm>
              <a:off x="1273175" y="1943100"/>
              <a:ext cx="49213" cy="104775"/>
            </a:xfrm>
            <a:prstGeom prst="line">
              <a:avLst/>
            </a:prstGeom>
            <a:ln w="190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2741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70323" y="241365"/>
            <a:ext cx="9605142" cy="2051598"/>
          </a:xfrm>
        </p:spPr>
        <p:txBody>
          <a:bodyPr>
            <a:normAutofit fontScale="90000"/>
          </a:bodyPr>
          <a:lstStyle/>
          <a:p>
            <a:br>
              <a:rPr lang="sv-SE" sz="3200" dirty="0"/>
            </a:br>
            <a:r>
              <a:rPr lang="sv-SE" sz="4900" b="0" i="0" dirty="0">
                <a:solidFill>
                  <a:srgbClr val="222222"/>
                </a:solidFill>
                <a:effectLst/>
                <a:latin typeface="Calibril light"/>
              </a:rPr>
              <a:t>Var fjärde politiker utsattes för hot och våld under 2020</a:t>
            </a:r>
            <a:br>
              <a:rPr lang="sv-SE" sz="4900" b="0" i="0" dirty="0">
                <a:solidFill>
                  <a:srgbClr val="222222"/>
                </a:solidFill>
                <a:effectLst/>
                <a:latin typeface="+mj-lt"/>
              </a:rPr>
            </a:br>
            <a:endParaRPr lang="sv-SE" sz="4900" dirty="0">
              <a:latin typeface="+mj-lt"/>
            </a:endParaRPr>
          </a:p>
        </p:txBody>
      </p:sp>
      <p:sp>
        <p:nvSpPr>
          <p:cNvPr id="3" name="Platshållare för innehåll 2"/>
          <p:cNvSpPr>
            <a:spLocks noGrp="1"/>
          </p:cNvSpPr>
          <p:nvPr>
            <p:ph idx="1"/>
          </p:nvPr>
        </p:nvSpPr>
        <p:spPr/>
        <p:txBody>
          <a:bodyPr>
            <a:normAutofit/>
          </a:bodyPr>
          <a:lstStyle/>
          <a:p>
            <a:pPr marL="0" indent="0">
              <a:buNone/>
            </a:pPr>
            <a:r>
              <a:rPr lang="sv-SE" sz="1200" b="0" i="0" dirty="0">
                <a:solidFill>
                  <a:srgbClr val="222222"/>
                </a:solidFill>
                <a:effectLst/>
                <a:latin typeface="open sans" panose="020B0606030504020204" pitchFamily="34" charset="0"/>
              </a:rPr>
              <a:t>.</a:t>
            </a:r>
            <a:endParaRPr lang="sv-SE" sz="1800" dirty="0">
              <a:latin typeface="Arial" panose="020B0604020202020204" pitchFamily="34" charset="0"/>
              <a:cs typeface="Arial" panose="020B0604020202020204" pitchFamily="34" charset="0"/>
            </a:endParaRPr>
          </a:p>
        </p:txBody>
      </p:sp>
      <p:pic>
        <p:nvPicPr>
          <p:cNvPr id="5" name="Bildobjekt 4">
            <a:extLst>
              <a:ext uri="{FF2B5EF4-FFF2-40B4-BE49-F238E27FC236}">
                <a16:creationId xmlns:a16="http://schemas.microsoft.com/office/drawing/2014/main" id="{77F8044D-BF51-7799-18CC-97D946B56A8C}"/>
              </a:ext>
            </a:extLst>
          </p:cNvPr>
          <p:cNvPicPr>
            <a:picLocks noChangeAspect="1"/>
          </p:cNvPicPr>
          <p:nvPr/>
        </p:nvPicPr>
        <p:blipFill>
          <a:blip r:embed="rId3"/>
          <a:stretch>
            <a:fillRect/>
          </a:stretch>
        </p:blipFill>
        <p:spPr>
          <a:xfrm>
            <a:off x="3448727" y="2386679"/>
            <a:ext cx="3046826" cy="4087494"/>
          </a:xfrm>
          <a:prstGeom prst="rect">
            <a:avLst/>
          </a:prstGeom>
        </p:spPr>
      </p:pic>
    </p:spTree>
    <p:extLst>
      <p:ext uri="{BB962C8B-B14F-4D97-AF65-F5344CB8AC3E}">
        <p14:creationId xmlns:p14="http://schemas.microsoft.com/office/powerpoint/2010/main" val="927337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B835E4-2191-367E-9677-A2677F687C9D}"/>
              </a:ext>
            </a:extLst>
          </p:cNvPr>
          <p:cNvSpPr>
            <a:spLocks noGrp="1"/>
          </p:cNvSpPr>
          <p:nvPr>
            <p:ph type="title"/>
          </p:nvPr>
        </p:nvSpPr>
        <p:spPr>
          <a:xfrm>
            <a:off x="1601115" y="581251"/>
            <a:ext cx="9605142" cy="1009345"/>
          </a:xfrm>
        </p:spPr>
        <p:txBody>
          <a:bodyPr>
            <a:normAutofit/>
          </a:bodyPr>
          <a:lstStyle/>
          <a:p>
            <a:r>
              <a:rPr lang="sv-SE" dirty="0">
                <a:solidFill>
                  <a:srgbClr val="000000"/>
                </a:solidFill>
                <a:effectLst/>
                <a:latin typeface="Calibril light"/>
                <a:ea typeface="Calibri" panose="020F0502020204030204" pitchFamily="34" charset="0"/>
                <a:cs typeface="Calibri" panose="020F0502020204030204" pitchFamily="34" charset="0"/>
              </a:rPr>
              <a:t>Vid hot och våld</a:t>
            </a:r>
            <a:endParaRPr lang="sv-SE" dirty="0">
              <a:latin typeface="Calibril light"/>
            </a:endParaRPr>
          </a:p>
        </p:txBody>
      </p:sp>
      <p:sp>
        <p:nvSpPr>
          <p:cNvPr id="3" name="Platshållare för innehåll 2">
            <a:extLst>
              <a:ext uri="{FF2B5EF4-FFF2-40B4-BE49-F238E27FC236}">
                <a16:creationId xmlns:a16="http://schemas.microsoft.com/office/drawing/2014/main" id="{C1CE8A62-B69D-FC9C-8A1A-84740E96050F}"/>
              </a:ext>
            </a:extLst>
          </p:cNvPr>
          <p:cNvSpPr>
            <a:spLocks noGrp="1"/>
          </p:cNvSpPr>
          <p:nvPr>
            <p:ph idx="1"/>
          </p:nvPr>
        </p:nvSpPr>
        <p:spPr>
          <a:xfrm>
            <a:off x="1601115" y="1590596"/>
            <a:ext cx="9449501" cy="4372130"/>
          </a:xfrm>
        </p:spPr>
        <p:txBody>
          <a:bodyPr/>
          <a:lstStyle/>
          <a:p>
            <a:pPr lvl="0">
              <a:buFont typeface="Arial" panose="020B0604020202020204" pitchFamily="34" charset="0"/>
              <a:buChar char="−"/>
              <a:tabLst>
                <a:tab pos="90170" algn="l"/>
              </a:tabLst>
            </a:pPr>
            <a:r>
              <a:rPr lang="sv-SE" sz="2400" dirty="0">
                <a:effectLst/>
                <a:ea typeface="Calibri" panose="020F0502020204030204" pitchFamily="34" charset="0"/>
                <a:cs typeface="Calibri" panose="020F0502020204030204" pitchFamily="34" charset="0"/>
              </a:rPr>
              <a:t>Kontakta alltid polisen </a:t>
            </a:r>
            <a:r>
              <a:rPr lang="sv-SE" sz="2400" b="1" dirty="0">
                <a:effectLst/>
                <a:ea typeface="Calibri" panose="020F0502020204030204" pitchFamily="34" charset="0"/>
                <a:cs typeface="Calibri" panose="020F0502020204030204" pitchFamily="34" charset="0"/>
              </a:rPr>
              <a:t>112</a:t>
            </a:r>
            <a:r>
              <a:rPr lang="sv-SE" sz="2400" dirty="0">
                <a:effectLst/>
                <a:ea typeface="Calibri" panose="020F0502020204030204" pitchFamily="34" charset="0"/>
                <a:cs typeface="Calibri" panose="020F0502020204030204" pitchFamily="34" charset="0"/>
              </a:rPr>
              <a:t> (icke akuta ärenden 114 14)</a:t>
            </a:r>
          </a:p>
          <a:p>
            <a:pPr lvl="0">
              <a:buFont typeface="Arial" panose="020B0604020202020204" pitchFamily="34" charset="0"/>
              <a:buChar char="−"/>
              <a:tabLst>
                <a:tab pos="90170" algn="l"/>
              </a:tabLst>
            </a:pPr>
            <a:r>
              <a:rPr lang="sv-SE" sz="2400" dirty="0">
                <a:ea typeface="Calibri" panose="020F0502020204030204" pitchFamily="34" charset="0"/>
                <a:cs typeface="Calibri" panose="020F0502020204030204" pitchFamily="34" charset="0"/>
              </a:rPr>
              <a:t>Uppge att du är förtroendevald </a:t>
            </a:r>
            <a:endParaRPr lang="sv-SE" sz="2400" dirty="0">
              <a:effectLst/>
              <a:ea typeface="Calibri" panose="020F0502020204030204" pitchFamily="34" charset="0"/>
              <a:cs typeface="Calibri" panose="020F0502020204030204" pitchFamily="34" charset="0"/>
            </a:endParaRPr>
          </a:p>
          <a:p>
            <a:pPr lvl="0">
              <a:buFont typeface="Arial" panose="020B0604020202020204" pitchFamily="34" charset="0"/>
              <a:buChar char="−"/>
              <a:tabLst>
                <a:tab pos="90170" algn="l"/>
              </a:tabLst>
            </a:pPr>
            <a:r>
              <a:rPr lang="sv-SE" sz="2400" dirty="0">
                <a:effectLst/>
                <a:ea typeface="Calibri" panose="020F0502020204030204" pitchFamily="34" charset="0"/>
                <a:cs typeface="Calibri" panose="020F0502020204030204" pitchFamily="34" charset="0"/>
              </a:rPr>
              <a:t>Tänk på att åtkomstskydda anmälan</a:t>
            </a:r>
          </a:p>
          <a:p>
            <a:pPr lvl="0">
              <a:buFont typeface="Arial" panose="020B0604020202020204" pitchFamily="34" charset="0"/>
              <a:buChar char="−"/>
              <a:tabLst>
                <a:tab pos="90170" algn="l"/>
              </a:tabLst>
            </a:pPr>
            <a:r>
              <a:rPr lang="sv-SE" sz="2400" dirty="0">
                <a:effectLst/>
                <a:ea typeface="Calibri" panose="020F0502020204030204" pitchFamily="34" charset="0"/>
                <a:cs typeface="Calibri" panose="020F0502020204030204" pitchFamily="34" charset="0"/>
              </a:rPr>
              <a:t>Informera gruppledare för partiet</a:t>
            </a:r>
          </a:p>
          <a:p>
            <a:pPr lvl="0">
              <a:buFont typeface="Arial" panose="020B0604020202020204" pitchFamily="34" charset="0"/>
              <a:buChar char="−"/>
              <a:tabLst>
                <a:tab pos="90170" algn="l"/>
              </a:tabLst>
            </a:pPr>
            <a:r>
              <a:rPr lang="sv-SE" sz="2400" dirty="0">
                <a:effectLst/>
                <a:ea typeface="Calibri" panose="020F0502020204030204" pitchFamily="34" charset="0"/>
                <a:cs typeface="Calibri" panose="020F0502020204030204" pitchFamily="34" charset="0"/>
              </a:rPr>
              <a:t>Informera säkerhetschef</a:t>
            </a:r>
          </a:p>
          <a:p>
            <a:pPr lvl="0">
              <a:buFont typeface="Arial" panose="020B0604020202020204" pitchFamily="34" charset="0"/>
              <a:buChar char="−"/>
              <a:tabLst>
                <a:tab pos="90170" algn="l"/>
              </a:tabLst>
            </a:pPr>
            <a:r>
              <a:rPr lang="sv-SE" sz="2400" dirty="0">
                <a:effectLst/>
                <a:ea typeface="Calibri" panose="020F0502020204030204" pitchFamily="34" charset="0"/>
                <a:cs typeface="Calibri" panose="020F0502020204030204" pitchFamily="34" charset="0"/>
              </a:rPr>
              <a:t>Dokumentera</a:t>
            </a:r>
          </a:p>
          <a:p>
            <a:pPr lvl="0">
              <a:buFont typeface="Arial" panose="020B0604020202020204" pitchFamily="34" charset="0"/>
              <a:buChar char="−"/>
              <a:tabLst>
                <a:tab pos="90170" algn="l"/>
              </a:tabLst>
            </a:pPr>
            <a:r>
              <a:rPr lang="sv-SE" sz="2400" dirty="0">
                <a:ea typeface="Calibri" panose="020F0502020204030204" pitchFamily="34" charset="0"/>
                <a:cs typeface="Calibri" panose="020F0502020204030204" pitchFamily="34" charset="0"/>
              </a:rPr>
              <a:t>V</a:t>
            </a:r>
            <a:r>
              <a:rPr lang="sv-SE" sz="2400" dirty="0">
                <a:effectLst/>
                <a:ea typeface="Calibri" panose="020F0502020204030204" pitchFamily="34" charset="0"/>
                <a:cs typeface="Calibri" panose="020F0502020204030204" pitchFamily="34" charset="0"/>
              </a:rPr>
              <a:t>id möte där det finns hotbild/behov av riskbedömning kontakta polis.</a:t>
            </a:r>
          </a:p>
          <a:p>
            <a:pPr lvl="0">
              <a:buFont typeface="Arial" panose="020B0604020202020204" pitchFamily="34" charset="0"/>
              <a:buChar char="−"/>
              <a:tabLst>
                <a:tab pos="90170" algn="l"/>
              </a:tabLst>
            </a:pPr>
            <a:r>
              <a:rPr lang="sv-SE" sz="2400" dirty="0">
                <a:effectLst/>
                <a:ea typeface="Calibri" panose="020F0502020204030204" pitchFamily="34" charset="0"/>
                <a:cs typeface="Calibri" panose="020F0502020204030204" pitchFamily="34" charset="0"/>
              </a:rPr>
              <a:t>Avhandla inte känslig information via mobil eller mail</a:t>
            </a:r>
          </a:p>
          <a:p>
            <a:pPr marL="0" indent="0">
              <a:buNone/>
            </a:pPr>
            <a:endParaRPr lang="sv-SE" dirty="0"/>
          </a:p>
        </p:txBody>
      </p:sp>
    </p:spTree>
    <p:extLst>
      <p:ext uri="{BB962C8B-B14F-4D97-AF65-F5344CB8AC3E}">
        <p14:creationId xmlns:p14="http://schemas.microsoft.com/office/powerpoint/2010/main" val="1851398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4E3630-341B-3ADC-B858-CE086D93198F}"/>
              </a:ext>
            </a:extLst>
          </p:cNvPr>
          <p:cNvSpPr>
            <a:spLocks noGrp="1"/>
          </p:cNvSpPr>
          <p:nvPr>
            <p:ph type="title"/>
          </p:nvPr>
        </p:nvSpPr>
        <p:spPr/>
        <p:txBody>
          <a:bodyPr>
            <a:noAutofit/>
          </a:bodyPr>
          <a:lstStyle/>
          <a:p>
            <a:r>
              <a:rPr lang="sv-SE" dirty="0">
                <a:latin typeface="Calibril light"/>
              </a:rPr>
              <a:t>Handlingsplan för hot- och våld mot förtroendevalda</a:t>
            </a:r>
          </a:p>
        </p:txBody>
      </p:sp>
      <p:pic>
        <p:nvPicPr>
          <p:cNvPr id="6" name="Platshållare för innehåll 5">
            <a:extLst>
              <a:ext uri="{FF2B5EF4-FFF2-40B4-BE49-F238E27FC236}">
                <a16:creationId xmlns:a16="http://schemas.microsoft.com/office/drawing/2014/main" id="{6CB0751F-B9D2-A576-5FF6-05C8B144A3A2}"/>
              </a:ext>
            </a:extLst>
          </p:cNvPr>
          <p:cNvPicPr>
            <a:picLocks noGrp="1" noChangeAspect="1"/>
          </p:cNvPicPr>
          <p:nvPr>
            <p:ph idx="1"/>
          </p:nvPr>
        </p:nvPicPr>
        <p:blipFill>
          <a:blip r:embed="rId3"/>
          <a:stretch>
            <a:fillRect/>
          </a:stretch>
        </p:blipFill>
        <p:spPr>
          <a:xfrm>
            <a:off x="6388767" y="1477613"/>
            <a:ext cx="3034155" cy="4458185"/>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63402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latin typeface="Calibril light"/>
              </a:rPr>
              <a:t>SÄPO:s bok</a:t>
            </a:r>
          </a:p>
        </p:txBody>
      </p:sp>
      <p:sp>
        <p:nvSpPr>
          <p:cNvPr id="3" name="Platshållare för innehåll 2"/>
          <p:cNvSpPr>
            <a:spLocks noGrp="1"/>
          </p:cNvSpPr>
          <p:nvPr>
            <p:ph idx="1"/>
          </p:nvPr>
        </p:nvSpPr>
        <p:spPr/>
        <p:txBody>
          <a:bodyPr>
            <a:normAutofit/>
          </a:bodyPr>
          <a:lstStyle/>
          <a:p>
            <a:pPr marL="0" indent="0">
              <a:buNone/>
            </a:pPr>
            <a:endParaRPr lang="sv-SE" sz="1800" dirty="0">
              <a:latin typeface="Arial" panose="020B0604020202020204" pitchFamily="34" charset="0"/>
              <a:cs typeface="Arial" panose="020B0604020202020204" pitchFamily="34" charset="0"/>
            </a:endParaRPr>
          </a:p>
          <a:p>
            <a:pPr marL="0" indent="0">
              <a:buNone/>
            </a:pPr>
            <a:endParaRPr lang="sv-SE" dirty="0"/>
          </a:p>
        </p:txBody>
      </p:sp>
      <p:pic>
        <p:nvPicPr>
          <p:cNvPr id="5" name="Bildobjekt 4">
            <a:extLst>
              <a:ext uri="{FF2B5EF4-FFF2-40B4-BE49-F238E27FC236}">
                <a16:creationId xmlns:a16="http://schemas.microsoft.com/office/drawing/2014/main" id="{8DE27A29-792E-D707-EE61-FF584F5C1B9A}"/>
              </a:ext>
            </a:extLst>
          </p:cNvPr>
          <p:cNvPicPr>
            <a:picLocks noChangeAspect="1"/>
          </p:cNvPicPr>
          <p:nvPr/>
        </p:nvPicPr>
        <p:blipFill>
          <a:blip r:embed="rId3"/>
          <a:stretch>
            <a:fillRect/>
          </a:stretch>
        </p:blipFill>
        <p:spPr>
          <a:xfrm>
            <a:off x="4013929" y="1390436"/>
            <a:ext cx="3753321" cy="4514734"/>
          </a:xfrm>
          <a:prstGeom prst="rect">
            <a:avLst/>
          </a:prstGeom>
        </p:spPr>
      </p:pic>
    </p:spTree>
    <p:extLst>
      <p:ext uri="{BB962C8B-B14F-4D97-AF65-F5344CB8AC3E}">
        <p14:creationId xmlns:p14="http://schemas.microsoft.com/office/powerpoint/2010/main" val="666067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223792" y="2708920"/>
            <a:ext cx="3744416" cy="936104"/>
          </a:xfrm>
        </p:spPr>
        <p:txBody>
          <a:bodyPr anchor="t">
            <a:noAutofit/>
          </a:bodyPr>
          <a:lstStyle/>
          <a:p>
            <a:pPr algn="ctr">
              <a:lnSpc>
                <a:spcPts val="5000"/>
              </a:lnSpc>
            </a:pPr>
            <a:r>
              <a:rPr lang="sv-SE" dirty="0">
                <a:solidFill>
                  <a:schemeClr val="tx1">
                    <a:lumMod val="75000"/>
                    <a:lumOff val="25000"/>
                  </a:schemeClr>
                </a:solidFill>
                <a:latin typeface="Calibri Light" panose="020F0302020204030204" pitchFamily="34" charset="0"/>
                <a:cs typeface="Calibri Light" panose="020F0302020204030204" pitchFamily="34" charset="0"/>
              </a:rPr>
              <a:t>Tack! </a:t>
            </a:r>
          </a:p>
        </p:txBody>
      </p:sp>
      <p:sp>
        <p:nvSpPr>
          <p:cNvPr id="3" name="Underrubrik 2"/>
          <p:cNvSpPr>
            <a:spLocks noGrp="1"/>
          </p:cNvSpPr>
          <p:nvPr>
            <p:ph type="subTitle" idx="1"/>
          </p:nvPr>
        </p:nvSpPr>
        <p:spPr>
          <a:xfrm>
            <a:off x="2495600" y="4121317"/>
            <a:ext cx="7200800" cy="1296144"/>
          </a:xfrm>
        </p:spPr>
        <p:txBody>
          <a:bodyPr>
            <a:noAutofit/>
          </a:bodyPr>
          <a:lstStyle/>
          <a:p>
            <a:pPr algn="ctr">
              <a:spcBef>
                <a:spcPts val="0"/>
              </a:spcBef>
              <a:spcAft>
                <a:spcPts val="300"/>
              </a:spcAft>
            </a:pPr>
            <a:r>
              <a:rPr lang="sv-SE" sz="2000" dirty="0">
                <a:solidFill>
                  <a:schemeClr val="tx1">
                    <a:lumMod val="85000"/>
                    <a:lumOff val="15000"/>
                  </a:schemeClr>
                </a:solidFill>
                <a:latin typeface="Calibri Light" panose="020F0302020204030204" pitchFamily="34" charset="0"/>
              </a:rPr>
              <a:t>Christina Hultén Säkerhetschef</a:t>
            </a:r>
          </a:p>
          <a:p>
            <a:pPr algn="ctr">
              <a:spcBef>
                <a:spcPts val="0"/>
              </a:spcBef>
              <a:spcAft>
                <a:spcPts val="300"/>
              </a:spcAft>
            </a:pPr>
            <a:r>
              <a:rPr lang="sv-SE" sz="2000" dirty="0">
                <a:solidFill>
                  <a:schemeClr val="tx1">
                    <a:lumMod val="85000"/>
                    <a:lumOff val="15000"/>
                  </a:schemeClr>
                </a:solidFill>
                <a:latin typeface="Calibri Light" panose="020F0302020204030204" pitchFamily="34" charset="0"/>
                <a:hlinkClick r:id="rId3"/>
              </a:rPr>
              <a:t>christina.hulten@bollebygd.se</a:t>
            </a:r>
            <a:endParaRPr lang="sv-SE" sz="2000" dirty="0">
              <a:solidFill>
                <a:schemeClr val="tx1">
                  <a:lumMod val="85000"/>
                  <a:lumOff val="15000"/>
                </a:schemeClr>
              </a:solidFill>
              <a:latin typeface="Calibri Light" panose="020F0302020204030204" pitchFamily="34" charset="0"/>
            </a:endParaRPr>
          </a:p>
          <a:p>
            <a:pPr algn="ctr">
              <a:spcBef>
                <a:spcPts val="0"/>
              </a:spcBef>
              <a:spcAft>
                <a:spcPts val="300"/>
              </a:spcAft>
            </a:pPr>
            <a:r>
              <a:rPr lang="sv-SE" sz="2000" dirty="0">
                <a:solidFill>
                  <a:schemeClr val="tx1">
                    <a:lumMod val="85000"/>
                    <a:lumOff val="15000"/>
                  </a:schemeClr>
                </a:solidFill>
                <a:latin typeface="Calibri Light" panose="020F0302020204030204" pitchFamily="34" charset="0"/>
              </a:rPr>
              <a:t>073-4647012</a:t>
            </a:r>
          </a:p>
        </p:txBody>
      </p:sp>
    </p:spTree>
    <p:extLst>
      <p:ext uri="{BB962C8B-B14F-4D97-AF65-F5344CB8AC3E}">
        <p14:creationId xmlns:p14="http://schemas.microsoft.com/office/powerpoint/2010/main" val="118968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p:cNvSpPr txBox="1">
            <a:spLocks/>
          </p:cNvSpPr>
          <p:nvPr/>
        </p:nvSpPr>
        <p:spPr>
          <a:xfrm>
            <a:off x="2495600" y="1988840"/>
            <a:ext cx="7848872" cy="3888432"/>
          </a:xfrm>
          <a:prstGeom prst="rect">
            <a:avLst/>
          </a:prstGeom>
        </p:spPr>
        <p:txBody>
          <a:bodyPr/>
          <a:lstStyle>
            <a:lvl1pPr marL="0" indent="0" algn="ctr" rtl="0" eaLnBrk="0" fontAlgn="base" hangingPunct="0">
              <a:spcBef>
                <a:spcPct val="20000"/>
              </a:spcBef>
              <a:spcAft>
                <a:spcPct val="0"/>
              </a:spcAft>
              <a:buFont typeface="Arial" charset="0"/>
              <a:buNone/>
              <a:defRPr sz="3200" kern="1200">
                <a:solidFill>
                  <a:srgbClr val="303132"/>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120000"/>
              </a:lnSpc>
              <a:spcBef>
                <a:spcPts val="0"/>
              </a:spcBef>
              <a:spcAft>
                <a:spcPts val="1200"/>
              </a:spcAft>
              <a:buFont typeface="Arial" panose="020B0604020202020204" pitchFamily="34" charset="0"/>
              <a:buChar char="•"/>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Reglerar ersättning och uppgifter </a:t>
            </a:r>
          </a:p>
          <a:p>
            <a:pPr marL="457200" indent="-457200" algn="l">
              <a:lnSpc>
                <a:spcPct val="120000"/>
              </a:lnSpc>
              <a:spcBef>
                <a:spcPts val="0"/>
              </a:spcBef>
              <a:spcAft>
                <a:spcPts val="1200"/>
              </a:spcAft>
              <a:buFont typeface="Arial" panose="020B0604020202020204" pitchFamily="34" charset="0"/>
              <a:buChar char="•"/>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Öka samhällets robusthet och beredskap </a:t>
            </a:r>
          </a:p>
          <a:p>
            <a:pPr marL="457200" indent="-457200" algn="l">
              <a:lnSpc>
                <a:spcPct val="120000"/>
              </a:lnSpc>
              <a:spcBef>
                <a:spcPts val="0"/>
              </a:spcBef>
              <a:spcAft>
                <a:spcPts val="1200"/>
              </a:spcAft>
              <a:buFont typeface="Arial" panose="020B0604020202020204" pitchFamily="34" charset="0"/>
              <a:buChar char="•"/>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God beredskapsutveckling</a:t>
            </a:r>
          </a:p>
          <a:p>
            <a:pPr marL="457200" indent="-457200" algn="l">
              <a:lnSpc>
                <a:spcPct val="120000"/>
              </a:lnSpc>
              <a:spcBef>
                <a:spcPts val="0"/>
              </a:spcBef>
              <a:spcAft>
                <a:spcPts val="1200"/>
              </a:spcAft>
              <a:buFont typeface="Arial" panose="020B0604020202020204" pitchFamily="34" charset="0"/>
              <a:buChar char="•"/>
              <a:defRPr/>
            </a:pPr>
            <a:r>
              <a:rPr lang="sv-SE" dirty="0">
                <a:solidFill>
                  <a:schemeClr val="tx1">
                    <a:lumMod val="95000"/>
                    <a:lumOff val="5000"/>
                  </a:schemeClr>
                </a:solidFill>
                <a:latin typeface="Calibri Light" panose="020F0302020204030204" pitchFamily="34" charset="0"/>
                <a:ea typeface="Geneva" charset="-128"/>
                <a:cs typeface="Tahoma" pitchFamily="34" charset="0"/>
              </a:rPr>
              <a:t>God krisberedskap -  grunden för civilt försvar</a:t>
            </a:r>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9472"/>
            <a:ext cx="9144000" cy="705837"/>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217" y="5013177"/>
            <a:ext cx="2619609" cy="1882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p:nvGrpSpPr>
        <p:grpSpPr>
          <a:xfrm>
            <a:off x="7743056" y="836713"/>
            <a:ext cx="2673424" cy="475977"/>
            <a:chOff x="5096980" y="936799"/>
            <a:chExt cx="3732620" cy="801607"/>
          </a:xfrm>
        </p:grpSpPr>
        <p:pic>
          <p:nvPicPr>
            <p:cNvPr id="8" name="Bildobjekt 7" descr="MSB_swe_pos_cmyk.eps"/>
            <p:cNvPicPr>
              <a:picLocks noChangeAspect="1"/>
            </p:cNvPicPr>
            <p:nvPr/>
          </p:nvPicPr>
          <p:blipFill>
            <a:blip r:embed="rId5"/>
            <a:stretch>
              <a:fillRect/>
            </a:stretch>
          </p:blipFill>
          <p:spPr>
            <a:xfrm>
              <a:off x="5096980" y="936799"/>
              <a:ext cx="1571058" cy="801607"/>
            </a:xfrm>
            <a:prstGeom prst="rect">
              <a:avLst/>
            </a:prstGeom>
          </p:spPr>
        </p:pic>
        <p:pic>
          <p:nvPicPr>
            <p:cNvPr id="9" name="Bildobjekt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1196" y="1000689"/>
              <a:ext cx="1788404" cy="737717"/>
            </a:xfrm>
            <a:prstGeom prst="rect">
              <a:avLst/>
            </a:prstGeom>
          </p:spPr>
        </p:pic>
      </p:grpSp>
      <p:sp>
        <p:nvSpPr>
          <p:cNvPr id="10" name="Rubrik 3"/>
          <p:cNvSpPr txBox="1">
            <a:spLocks/>
          </p:cNvSpPr>
          <p:nvPr/>
        </p:nvSpPr>
        <p:spPr bwMode="auto">
          <a:xfrm>
            <a:off x="2495600" y="692696"/>
            <a:ext cx="3752222" cy="10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sv-SE" sz="4800" dirty="0">
                <a:solidFill>
                  <a:schemeClr val="tx1">
                    <a:lumMod val="95000"/>
                    <a:lumOff val="5000"/>
                  </a:schemeClr>
                </a:solidFill>
                <a:latin typeface="Calibri Light" panose="020F0302020204030204" pitchFamily="34" charset="0"/>
                <a:ea typeface="Verdana" pitchFamily="34" charset="0"/>
                <a:cs typeface="Calibri Light" panose="020F0302020204030204" pitchFamily="34" charset="0"/>
              </a:rPr>
              <a:t>Krisberedskap</a:t>
            </a:r>
            <a:endParaRPr lang="sv-SE" sz="2400" dirty="0">
              <a:solidFill>
                <a:schemeClr val="tx1">
                  <a:lumMod val="95000"/>
                  <a:lumOff val="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94010217"/>
      </p:ext>
    </p:extLst>
  </p:cSld>
  <p:clrMapOvr>
    <a:masterClrMapping/>
  </p:clrMapOvr>
  <mc:AlternateContent xmlns:mc="http://schemas.openxmlformats.org/markup-compatibility/2006" xmlns:p14="http://schemas.microsoft.com/office/powerpoint/2010/main">
    <mc:Choice Requires="p14">
      <p:transition spd="slow" p14:dur="2000" advTm="21524"/>
    </mc:Choice>
    <mc:Fallback xmlns="">
      <p:transition spd="slow" advTm="2152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3"/>
          <p:cNvSpPr txBox="1">
            <a:spLocks/>
          </p:cNvSpPr>
          <p:nvPr/>
        </p:nvSpPr>
        <p:spPr bwMode="auto">
          <a:xfrm>
            <a:off x="2495600" y="562670"/>
            <a:ext cx="8136904" cy="93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spcBef>
                <a:spcPts val="300"/>
              </a:spcBef>
              <a:spcAft>
                <a:spcPts val="600"/>
              </a:spcAft>
            </a:pPr>
            <a:r>
              <a:rPr lang="sv-SE" sz="4800" dirty="0">
                <a:solidFill>
                  <a:schemeClr val="tx1">
                    <a:lumMod val="95000"/>
                    <a:lumOff val="5000"/>
                  </a:schemeClr>
                </a:solidFill>
                <a:latin typeface="Calibri Light" panose="020F0302020204030204" pitchFamily="34" charset="0"/>
                <a:ea typeface="Verdana" pitchFamily="34" charset="0"/>
                <a:cs typeface="Calibri Light" panose="020F0302020204030204" pitchFamily="34" charset="0"/>
              </a:rPr>
              <a:t>Uppgifter och stöd</a:t>
            </a:r>
            <a:endParaRPr lang="sv-SE" sz="4800" dirty="0">
              <a:solidFill>
                <a:schemeClr val="tx1">
                  <a:lumMod val="95000"/>
                  <a:lumOff val="5000"/>
                </a:schemeClr>
              </a:solidFill>
              <a:latin typeface="Calibri Light" panose="020F0302020204030204" pitchFamily="34" charset="0"/>
              <a:cs typeface="Calibri Light" panose="020F0302020204030204" pitchFamily="34" charset="0"/>
            </a:endParaRPr>
          </a:p>
        </p:txBody>
      </p:sp>
      <p:sp>
        <p:nvSpPr>
          <p:cNvPr id="3" name="Platshållare för innehåll 2"/>
          <p:cNvSpPr>
            <a:spLocks noGrp="1"/>
          </p:cNvSpPr>
          <p:nvPr>
            <p:ph idx="1"/>
          </p:nvPr>
        </p:nvSpPr>
        <p:spPr>
          <a:xfrm>
            <a:off x="2525629" y="2026264"/>
            <a:ext cx="7128792" cy="3600400"/>
          </a:xfrm>
          <a:noFill/>
          <a:ln>
            <a:noFill/>
          </a:ln>
        </p:spPr>
        <p:txBody>
          <a:bodyPr>
            <a:noAutofit/>
          </a:bodyPr>
          <a:lstStyle/>
          <a:p>
            <a:pPr marL="0" indent="0">
              <a:spcBef>
                <a:spcPts val="300"/>
              </a:spcBef>
              <a:spcAft>
                <a:spcPts val="1800"/>
              </a:spcAft>
              <a:buNone/>
            </a:pPr>
            <a:r>
              <a:rPr lang="sv-SE" dirty="0">
                <a:solidFill>
                  <a:schemeClr val="tx1">
                    <a:lumMod val="95000"/>
                    <a:lumOff val="5000"/>
                  </a:schemeClr>
                </a:solidFill>
                <a:latin typeface="Calibri Light" panose="020F0302020204030204" pitchFamily="34" charset="0"/>
                <a:cs typeface="Calibri Light" panose="020F0302020204030204" pitchFamily="34" charset="0"/>
                <a:hlinkClick r:id="rId3" action="ppaction://hlinksldjump"/>
              </a:rPr>
              <a:t>Risk- och sårbarhetsanalys</a:t>
            </a:r>
            <a:endParaRPr lang="sv-SE" dirty="0">
              <a:solidFill>
                <a:schemeClr val="tx1">
                  <a:lumMod val="95000"/>
                  <a:lumOff val="5000"/>
                </a:schemeClr>
              </a:solidFill>
              <a:latin typeface="Calibri Light" panose="020F0302020204030204" pitchFamily="34" charset="0"/>
              <a:cs typeface="Calibri Light" panose="020F0302020204030204" pitchFamily="34" charset="0"/>
            </a:endParaRPr>
          </a:p>
          <a:p>
            <a:pPr marL="0" indent="0">
              <a:spcBef>
                <a:spcPts val="300"/>
              </a:spcBef>
              <a:spcAft>
                <a:spcPts val="1800"/>
              </a:spcAft>
              <a:buNone/>
            </a:pPr>
            <a:r>
              <a:rPr lang="sv-SE" dirty="0">
                <a:solidFill>
                  <a:schemeClr val="tx1">
                    <a:lumMod val="95000"/>
                    <a:lumOff val="5000"/>
                  </a:schemeClr>
                </a:solidFill>
                <a:latin typeface="Calibri Light" panose="020F0302020204030204" pitchFamily="34" charset="0"/>
                <a:cs typeface="Calibri Light" panose="020F0302020204030204" pitchFamily="34" charset="0"/>
                <a:hlinkClick r:id="rId4" action="ppaction://hlinksldjump"/>
              </a:rPr>
              <a:t>Planering</a:t>
            </a:r>
            <a:endParaRPr lang="sv-SE" dirty="0">
              <a:solidFill>
                <a:schemeClr val="tx1">
                  <a:lumMod val="95000"/>
                  <a:lumOff val="5000"/>
                </a:schemeClr>
              </a:solidFill>
              <a:latin typeface="Calibri Light" panose="020F0302020204030204" pitchFamily="34" charset="0"/>
              <a:cs typeface="Calibri Light" panose="020F0302020204030204" pitchFamily="34" charset="0"/>
            </a:endParaRPr>
          </a:p>
          <a:p>
            <a:pPr marL="0" indent="0">
              <a:spcBef>
                <a:spcPts val="300"/>
              </a:spcBef>
              <a:spcAft>
                <a:spcPts val="1800"/>
              </a:spcAft>
              <a:buNone/>
            </a:pPr>
            <a:r>
              <a:rPr lang="sv-SE" dirty="0">
                <a:solidFill>
                  <a:schemeClr val="tx1">
                    <a:lumMod val="95000"/>
                    <a:lumOff val="5000"/>
                  </a:schemeClr>
                </a:solidFill>
                <a:latin typeface="Calibri Light" panose="020F0302020204030204" pitchFamily="34" charset="0"/>
                <a:cs typeface="Calibri Light" panose="020F0302020204030204" pitchFamily="34" charset="0"/>
                <a:hlinkClick r:id="rId5" action="ppaction://hlinksldjump"/>
              </a:rPr>
              <a:t>Geografiskt områdesansvar</a:t>
            </a:r>
            <a:endParaRPr lang="sv-SE" dirty="0">
              <a:solidFill>
                <a:schemeClr val="tx1">
                  <a:lumMod val="95000"/>
                  <a:lumOff val="5000"/>
                </a:schemeClr>
              </a:solidFill>
              <a:latin typeface="Calibri Light" panose="020F0302020204030204" pitchFamily="34" charset="0"/>
              <a:cs typeface="Calibri Light" panose="020F0302020204030204" pitchFamily="34" charset="0"/>
            </a:endParaRPr>
          </a:p>
          <a:p>
            <a:pPr marL="0" indent="0">
              <a:spcBef>
                <a:spcPts val="300"/>
              </a:spcBef>
              <a:spcAft>
                <a:spcPts val="1800"/>
              </a:spcAft>
              <a:buNone/>
            </a:pPr>
            <a:r>
              <a:rPr lang="sv-SE" dirty="0">
                <a:solidFill>
                  <a:schemeClr val="tx1">
                    <a:lumMod val="95000"/>
                    <a:lumOff val="5000"/>
                  </a:schemeClr>
                </a:solidFill>
                <a:latin typeface="Calibri Light" panose="020F0302020204030204" pitchFamily="34" charset="0"/>
                <a:cs typeface="Calibri Light" panose="020F0302020204030204" pitchFamily="34" charset="0"/>
                <a:hlinkClick r:id="rId6" action="ppaction://hlinksldjump"/>
              </a:rPr>
              <a:t>Utbildning och övning</a:t>
            </a:r>
            <a:endParaRPr lang="sv-SE" dirty="0">
              <a:solidFill>
                <a:schemeClr val="tx1">
                  <a:lumMod val="95000"/>
                  <a:lumOff val="5000"/>
                </a:schemeClr>
              </a:solidFill>
              <a:latin typeface="Calibri Light" panose="020F0302020204030204" pitchFamily="34" charset="0"/>
              <a:cs typeface="Calibri Light" panose="020F0302020204030204" pitchFamily="34" charset="0"/>
            </a:endParaRPr>
          </a:p>
          <a:p>
            <a:pPr marL="0" indent="0">
              <a:spcBef>
                <a:spcPts val="300"/>
              </a:spcBef>
              <a:spcAft>
                <a:spcPts val="1800"/>
              </a:spcAft>
              <a:buNone/>
            </a:pPr>
            <a:r>
              <a:rPr lang="sv-SE" dirty="0">
                <a:solidFill>
                  <a:schemeClr val="tx1">
                    <a:lumMod val="95000"/>
                    <a:lumOff val="5000"/>
                  </a:schemeClr>
                </a:solidFill>
                <a:latin typeface="Calibri Light" panose="020F0302020204030204" pitchFamily="34" charset="0"/>
                <a:cs typeface="Calibri Light" panose="020F0302020204030204" pitchFamily="34" charset="0"/>
                <a:hlinkClick r:id="rId7" action="ppaction://hlinksldjump"/>
              </a:rPr>
              <a:t>Rapportering</a:t>
            </a:r>
            <a:endParaRPr lang="sv-SE" sz="2400" dirty="0">
              <a:solidFill>
                <a:schemeClr val="tx1">
                  <a:lumMod val="95000"/>
                  <a:lumOff val="5000"/>
                </a:schemeClr>
              </a:solidFill>
              <a:latin typeface="Calibri Light" panose="020F0302020204030204" pitchFamily="34" charset="0"/>
              <a:cs typeface="Calibri Light" panose="020F0302020204030204" pitchFamily="34" charset="0"/>
            </a:endParaRPr>
          </a:p>
        </p:txBody>
      </p:sp>
      <p:pic>
        <p:nvPicPr>
          <p:cNvPr id="7" name="Picture 4" descr="http://www.researchrockstar.com/wp-content/uploads/2011/03/bigstock_Graph_analysis_11233205-300x300.jpg">
            <a:hlinkClick r:id="rId8"/>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328248" y="4437113"/>
            <a:ext cx="2448272" cy="2450523"/>
          </a:xfrm>
          <a:prstGeom prst="rect">
            <a:avLst/>
          </a:prstGeom>
          <a:noFill/>
          <a:ln w="9525">
            <a:noFill/>
            <a:miter lim="800000"/>
            <a:headEnd/>
            <a:tailEnd/>
          </a:ln>
        </p:spPr>
      </p:pic>
      <p:sp>
        <p:nvSpPr>
          <p:cNvPr id="5" name="textruta 4"/>
          <p:cNvSpPr txBox="1"/>
          <p:nvPr/>
        </p:nvSpPr>
        <p:spPr>
          <a:xfrm>
            <a:off x="7630968" y="6402814"/>
            <a:ext cx="2857520" cy="338554"/>
          </a:xfrm>
          <a:prstGeom prst="rect">
            <a:avLst/>
          </a:prstGeom>
          <a:noFill/>
        </p:spPr>
        <p:txBody>
          <a:bodyPr wrap="square" rtlCol="0">
            <a:spAutoFit/>
          </a:bodyPr>
          <a:lstStyle/>
          <a:p>
            <a:pPr algn="r" eaLnBrk="1" hangingPunct="1"/>
            <a:r>
              <a:rPr lang="sv-SE" sz="1600" dirty="0">
                <a:solidFill>
                  <a:schemeClr val="tx1">
                    <a:lumMod val="75000"/>
                    <a:lumOff val="25000"/>
                  </a:schemeClr>
                </a:solidFill>
                <a:latin typeface="Calibri"/>
                <a:ea typeface="Verdana" pitchFamily="34" charset="0"/>
                <a:cs typeface="Verdana" pitchFamily="34" charset="0"/>
              </a:rPr>
              <a:t>LEH 2 kap 8§</a:t>
            </a:r>
          </a:p>
        </p:txBody>
      </p:sp>
    </p:spTree>
    <p:extLst>
      <p:ext uri="{BB962C8B-B14F-4D97-AF65-F5344CB8AC3E}">
        <p14:creationId xmlns:p14="http://schemas.microsoft.com/office/powerpoint/2010/main" val="330714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p:cNvSpPr txBox="1">
            <a:spLocks/>
          </p:cNvSpPr>
          <p:nvPr/>
        </p:nvSpPr>
        <p:spPr>
          <a:xfrm>
            <a:off x="2495600" y="1988840"/>
            <a:ext cx="8463948" cy="3888432"/>
          </a:xfrm>
          <a:prstGeom prst="rect">
            <a:avLst/>
          </a:prstGeom>
        </p:spPr>
        <p:txBody>
          <a:bodyPr/>
          <a:lstStyle>
            <a:lvl1pPr marL="0" indent="0" algn="ctr" rtl="0" eaLnBrk="0" fontAlgn="base" hangingPunct="0">
              <a:spcBef>
                <a:spcPct val="20000"/>
              </a:spcBef>
              <a:spcAft>
                <a:spcPct val="0"/>
              </a:spcAft>
              <a:buFont typeface="Arial" charset="0"/>
              <a:buNone/>
              <a:defRPr sz="3200" kern="1200">
                <a:solidFill>
                  <a:srgbClr val="303132"/>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spcBef>
                <a:spcPts val="0"/>
              </a:spcBef>
              <a:spcAft>
                <a:spcPts val="1200"/>
              </a:spcAft>
              <a:defRPr/>
            </a:pPr>
            <a:endParaRPr lang="sv-SE" dirty="0">
              <a:solidFill>
                <a:schemeClr val="tx1">
                  <a:lumMod val="95000"/>
                  <a:lumOff val="5000"/>
                </a:schemeClr>
              </a:solidFill>
              <a:latin typeface="Calibri Light" panose="020F0302020204030204" pitchFamily="34" charset="0"/>
              <a:ea typeface="Geneva" charset="-128"/>
              <a:cs typeface="Tahoma" pitchFamily="34" charset="0"/>
            </a:endParaRPr>
          </a:p>
        </p:txBody>
      </p:sp>
      <p:sp>
        <p:nvSpPr>
          <p:cNvPr id="10" name="Rubrik 3"/>
          <p:cNvSpPr txBox="1">
            <a:spLocks/>
          </p:cNvSpPr>
          <p:nvPr/>
        </p:nvSpPr>
        <p:spPr bwMode="auto">
          <a:xfrm>
            <a:off x="1912505" y="313019"/>
            <a:ext cx="9047043" cy="10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sv-SE" sz="4800" dirty="0">
                <a:solidFill>
                  <a:schemeClr val="tx1">
                    <a:lumMod val="95000"/>
                    <a:lumOff val="5000"/>
                  </a:schemeClr>
                </a:solidFill>
                <a:latin typeface="Calibri Light" panose="020F0302020204030204" pitchFamily="34" charset="0"/>
                <a:ea typeface="Verdana" pitchFamily="34" charset="0"/>
                <a:cs typeface="Calibri Light" panose="020F0302020204030204" pitchFamily="34" charset="0"/>
              </a:rPr>
              <a:t>Risk- och sårbarhetsanalysen avser</a:t>
            </a:r>
            <a:endParaRPr lang="sv-SE" sz="2400" dirty="0">
              <a:solidFill>
                <a:schemeClr val="tx1">
                  <a:lumMod val="95000"/>
                  <a:lumOff val="5000"/>
                </a:schemeClr>
              </a:solidFill>
              <a:latin typeface="Calibri Light" panose="020F0302020204030204" pitchFamily="34" charset="0"/>
              <a:cs typeface="Calibri Light" panose="020F0302020204030204" pitchFamily="34" charset="0"/>
            </a:endParaRPr>
          </a:p>
        </p:txBody>
      </p:sp>
      <p:sp>
        <p:nvSpPr>
          <p:cNvPr id="11" name="Platshållare för innehåll 2">
            <a:extLst>
              <a:ext uri="{FF2B5EF4-FFF2-40B4-BE49-F238E27FC236}">
                <a16:creationId xmlns:a16="http://schemas.microsoft.com/office/drawing/2014/main" id="{A44953D3-86F9-CC97-1F7E-A47D1BABD5E0}"/>
              </a:ext>
            </a:extLst>
          </p:cNvPr>
          <p:cNvSpPr txBox="1">
            <a:spLocks/>
          </p:cNvSpPr>
          <p:nvPr/>
        </p:nvSpPr>
        <p:spPr>
          <a:xfrm>
            <a:off x="6316123" y="4260522"/>
            <a:ext cx="3260612" cy="1440000"/>
          </a:xfrm>
          <a:prstGeom prst="roundRect">
            <a:avLst/>
          </a:prstGeom>
          <a:solidFill>
            <a:schemeClr val="accent6">
              <a:lumMod val="60000"/>
              <a:lumOff val="40000"/>
            </a:schemeClr>
          </a:solidFill>
          <a:ln>
            <a:solidFill>
              <a:schemeClr val="bg2">
                <a:lumMod val="50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1200"/>
              </a:spcAft>
              <a:buNone/>
            </a:pPr>
            <a:r>
              <a:rPr lang="sv-SE" sz="2200" dirty="0">
                <a:solidFill>
                  <a:schemeClr val="tx1">
                    <a:lumMod val="95000"/>
                    <a:lumOff val="5000"/>
                  </a:schemeClr>
                </a:solidFill>
              </a:rPr>
              <a:t>Stärka förmågan att hantera extraordinära händelser</a:t>
            </a:r>
          </a:p>
        </p:txBody>
      </p:sp>
      <p:sp>
        <p:nvSpPr>
          <p:cNvPr id="12" name="Platshållare för innehåll 2">
            <a:extLst>
              <a:ext uri="{FF2B5EF4-FFF2-40B4-BE49-F238E27FC236}">
                <a16:creationId xmlns:a16="http://schemas.microsoft.com/office/drawing/2014/main" id="{651814A0-B2E8-FBF1-8F92-7E47196B18E1}"/>
              </a:ext>
            </a:extLst>
          </p:cNvPr>
          <p:cNvSpPr txBox="1">
            <a:spLocks/>
          </p:cNvSpPr>
          <p:nvPr/>
        </p:nvSpPr>
        <p:spPr>
          <a:xfrm>
            <a:off x="2818127" y="4260522"/>
            <a:ext cx="3260612" cy="1440000"/>
          </a:xfrm>
          <a:prstGeom prst="roundRect">
            <a:avLst/>
          </a:prstGeom>
          <a:solidFill>
            <a:schemeClr val="accent6">
              <a:lumMod val="60000"/>
              <a:lumOff val="40000"/>
            </a:schemeClr>
          </a:solidFill>
          <a:ln>
            <a:solidFill>
              <a:schemeClr val="bg2">
                <a:lumMod val="50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1200"/>
              </a:spcAft>
              <a:buNone/>
            </a:pPr>
            <a:r>
              <a:rPr lang="sv-SE" sz="2200" dirty="0">
                <a:solidFill>
                  <a:schemeClr val="tx1">
                    <a:lumMod val="95000"/>
                    <a:lumOff val="5000"/>
                  </a:schemeClr>
                </a:solidFill>
              </a:rPr>
              <a:t>Öka förmågan att bedriva samhällsviktig verksamhet</a:t>
            </a:r>
          </a:p>
        </p:txBody>
      </p:sp>
      <p:sp>
        <p:nvSpPr>
          <p:cNvPr id="13" name="Platshållare för innehåll 2">
            <a:extLst>
              <a:ext uri="{FF2B5EF4-FFF2-40B4-BE49-F238E27FC236}">
                <a16:creationId xmlns:a16="http://schemas.microsoft.com/office/drawing/2014/main" id="{313C5394-69B0-379D-19B0-8EB14DAADCF4}"/>
              </a:ext>
            </a:extLst>
          </p:cNvPr>
          <p:cNvSpPr txBox="1">
            <a:spLocks/>
          </p:cNvSpPr>
          <p:nvPr/>
        </p:nvSpPr>
        <p:spPr>
          <a:xfrm>
            <a:off x="2818127" y="1661534"/>
            <a:ext cx="6758608" cy="2422238"/>
          </a:xfrm>
          <a:prstGeom prst="roundRect">
            <a:avLst>
              <a:gd name="adj" fmla="val 16667"/>
            </a:avLst>
          </a:prstGeom>
          <a:solidFill>
            <a:schemeClr val="accent6">
              <a:lumMod val="20000"/>
              <a:lumOff val="80000"/>
            </a:schemeClr>
          </a:solidFill>
          <a:ln>
            <a:solidFill>
              <a:schemeClr val="bg2">
                <a:lumMod val="50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1200"/>
              </a:spcAft>
              <a:buNone/>
            </a:pPr>
            <a:r>
              <a:rPr lang="sv-SE" sz="2400" dirty="0">
                <a:solidFill>
                  <a:schemeClr val="tx1">
                    <a:lumMod val="95000"/>
                    <a:lumOff val="5000"/>
                  </a:schemeClr>
                </a:solidFill>
              </a:rPr>
              <a:t>Geografiska områdesansvaret</a:t>
            </a:r>
          </a:p>
          <a:p>
            <a:pPr marL="0" indent="0" algn="ctr">
              <a:lnSpc>
                <a:spcPct val="120000"/>
              </a:lnSpc>
              <a:spcBef>
                <a:spcPts val="0"/>
              </a:spcBef>
              <a:spcAft>
                <a:spcPts val="1200"/>
              </a:spcAft>
              <a:buNone/>
            </a:pPr>
            <a:r>
              <a:rPr lang="sv-SE" sz="2400" dirty="0">
                <a:solidFill>
                  <a:schemeClr val="tx1">
                    <a:lumMod val="95000"/>
                    <a:lumOff val="5000"/>
                  </a:schemeClr>
                </a:solidFill>
              </a:rPr>
              <a:t>Kommunens organisation </a:t>
            </a:r>
          </a:p>
          <a:p>
            <a:pPr marL="0" indent="0" algn="ctr">
              <a:lnSpc>
                <a:spcPct val="120000"/>
              </a:lnSpc>
              <a:spcBef>
                <a:spcPts val="0"/>
              </a:spcBef>
              <a:spcAft>
                <a:spcPts val="1200"/>
              </a:spcAft>
              <a:buNone/>
            </a:pPr>
            <a:r>
              <a:rPr lang="sv-SE" sz="2400" dirty="0">
                <a:solidFill>
                  <a:schemeClr val="tx1">
                    <a:lumMod val="95000"/>
                    <a:lumOff val="5000"/>
                  </a:schemeClr>
                </a:solidFill>
              </a:rPr>
              <a:t>Kommunala bolag och kommunalförbund</a:t>
            </a:r>
          </a:p>
        </p:txBody>
      </p:sp>
    </p:spTree>
    <p:extLst>
      <p:ext uri="{BB962C8B-B14F-4D97-AF65-F5344CB8AC3E}">
        <p14:creationId xmlns:p14="http://schemas.microsoft.com/office/powerpoint/2010/main" val="4138264390"/>
      </p:ext>
    </p:extLst>
  </p:cSld>
  <p:clrMapOvr>
    <a:masterClrMapping/>
  </p:clrMapOvr>
  <mc:AlternateContent xmlns:mc="http://schemas.openxmlformats.org/markup-compatibility/2006" xmlns:p14="http://schemas.microsoft.com/office/powerpoint/2010/main">
    <mc:Choice Requires="p14">
      <p:transition spd="slow" p14:dur="2000" advTm="21524"/>
    </mc:Choice>
    <mc:Fallback xmlns="">
      <p:transition spd="slow" advTm="215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3"/>
          <a:srcRect l="3846" t="3047"/>
          <a:stretch/>
        </p:blipFill>
        <p:spPr>
          <a:xfrm>
            <a:off x="2351583" y="1988840"/>
            <a:ext cx="1803447" cy="2579358"/>
          </a:xfrm>
          <a:prstGeom prst="rect">
            <a:avLst/>
          </a:prstGeom>
          <a:effectLst>
            <a:outerShdw blurRad="63500" sx="102000" sy="102000" algn="ctr" rotWithShape="0">
              <a:prstClr val="black">
                <a:alpha val="40000"/>
              </a:prstClr>
            </a:outerShdw>
          </a:effectLst>
        </p:spPr>
      </p:pic>
      <p:pic>
        <p:nvPicPr>
          <p:cNvPr id="3" name="Bildobjekt 2"/>
          <p:cNvPicPr>
            <a:picLocks noChangeAspect="1"/>
          </p:cNvPicPr>
          <p:nvPr/>
        </p:nvPicPr>
        <p:blipFill rotWithShape="1">
          <a:blip r:embed="rId4"/>
          <a:srcRect l="6425" t="2720" b="4493"/>
          <a:stretch/>
        </p:blipFill>
        <p:spPr>
          <a:xfrm>
            <a:off x="4355846" y="2005362"/>
            <a:ext cx="1803447" cy="2583415"/>
          </a:xfrm>
          <a:prstGeom prst="rect">
            <a:avLst/>
          </a:prstGeom>
          <a:effectLst>
            <a:outerShdw blurRad="63500" sx="102000" sy="102000" algn="ctr" rotWithShape="0">
              <a:prstClr val="black">
                <a:alpha val="40000"/>
              </a:prstClr>
            </a:outerShdw>
          </a:effec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2264" y="17559"/>
            <a:ext cx="2088232" cy="14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ubrik 3"/>
          <p:cNvSpPr txBox="1">
            <a:spLocks/>
          </p:cNvSpPr>
          <p:nvPr/>
        </p:nvSpPr>
        <p:spPr bwMode="auto">
          <a:xfrm>
            <a:off x="2495600" y="548680"/>
            <a:ext cx="5760640" cy="93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sv-SE" sz="4800" dirty="0">
                <a:solidFill>
                  <a:schemeClr val="tx1">
                    <a:lumMod val="95000"/>
                    <a:lumOff val="5000"/>
                  </a:schemeClr>
                </a:solidFill>
                <a:latin typeface="Calibri Light" panose="020F0302020204030204" pitchFamily="34" charset="0"/>
                <a:ea typeface="Verdana" pitchFamily="34" charset="0"/>
                <a:cs typeface="Calibri Light" panose="020F0302020204030204" pitchFamily="34" charset="0"/>
              </a:rPr>
              <a:t>Planering</a:t>
            </a:r>
          </a:p>
        </p:txBody>
      </p:sp>
      <p:pic>
        <p:nvPicPr>
          <p:cNvPr id="5" name="Bildobjekt 4"/>
          <p:cNvPicPr>
            <a:picLocks noChangeAspect="1"/>
          </p:cNvPicPr>
          <p:nvPr/>
        </p:nvPicPr>
        <p:blipFill>
          <a:blip r:embed="rId6"/>
          <a:stretch>
            <a:fillRect/>
          </a:stretch>
        </p:blipFill>
        <p:spPr>
          <a:xfrm>
            <a:off x="6286840" y="2049282"/>
            <a:ext cx="1801731" cy="2599937"/>
          </a:xfrm>
          <a:prstGeom prst="rect">
            <a:avLst/>
          </a:prstGeom>
          <a:effectLst>
            <a:outerShdw blurRad="63500" sx="102000" sy="102000" algn="ctr" rotWithShape="0">
              <a:prstClr val="black">
                <a:alpha val="40000"/>
              </a:prstClr>
            </a:outerShdw>
          </a:effectLst>
        </p:spPr>
      </p:pic>
      <p:pic>
        <p:nvPicPr>
          <p:cNvPr id="9" name="Bildobjekt 8"/>
          <p:cNvPicPr>
            <a:picLocks noChangeAspect="1"/>
          </p:cNvPicPr>
          <p:nvPr/>
        </p:nvPicPr>
        <p:blipFill>
          <a:blip r:embed="rId7"/>
          <a:stretch>
            <a:fillRect/>
          </a:stretch>
        </p:blipFill>
        <p:spPr>
          <a:xfrm>
            <a:off x="4558377" y="3705827"/>
            <a:ext cx="1801732" cy="2514032"/>
          </a:xfrm>
          <a:prstGeom prst="rect">
            <a:avLst/>
          </a:prstGeom>
          <a:effectLst>
            <a:outerShdw blurRad="63500" sx="102000" sy="102000" algn="ctr" rotWithShape="0">
              <a:prstClr val="black">
                <a:alpha val="40000"/>
              </a:prstClr>
            </a:outerShdw>
          </a:effectLst>
        </p:spPr>
      </p:pic>
      <p:pic>
        <p:nvPicPr>
          <p:cNvPr id="13" name="Bildobjekt 12"/>
          <p:cNvPicPr>
            <a:picLocks noChangeAspect="1"/>
          </p:cNvPicPr>
          <p:nvPr/>
        </p:nvPicPr>
        <p:blipFill>
          <a:blip r:embed="rId8"/>
          <a:stretch>
            <a:fillRect/>
          </a:stretch>
        </p:blipFill>
        <p:spPr>
          <a:xfrm>
            <a:off x="6772700" y="3705826"/>
            <a:ext cx="1801731" cy="251403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42443298"/>
      </p:ext>
    </p:extLst>
  </p:cSld>
  <p:clrMapOvr>
    <a:masterClrMapping/>
  </p:clrMapOvr>
  <mc:AlternateContent xmlns:mc="http://schemas.openxmlformats.org/markup-compatibility/2006" xmlns:p14="http://schemas.microsoft.com/office/powerpoint/2010/main">
    <mc:Choice Requires="p14">
      <p:transition spd="slow" p14:dur="2000" advTm="49618"/>
    </mc:Choice>
    <mc:Fallback xmlns="">
      <p:transition spd="slow" advTm="4961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3"/>
          <p:cNvSpPr txBox="1">
            <a:spLocks/>
          </p:cNvSpPr>
          <p:nvPr/>
        </p:nvSpPr>
        <p:spPr bwMode="auto">
          <a:xfrm>
            <a:off x="2153694" y="252569"/>
            <a:ext cx="8064896" cy="93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sv-SE" sz="4800" dirty="0">
                <a:solidFill>
                  <a:schemeClr val="tx1">
                    <a:lumMod val="95000"/>
                    <a:lumOff val="5000"/>
                  </a:schemeClr>
                </a:solidFill>
                <a:latin typeface="Calibri Light" panose="020F0302020204030204" pitchFamily="34" charset="0"/>
                <a:ea typeface="Verdana" pitchFamily="34" charset="0"/>
                <a:cs typeface="Calibri Light" panose="020F0302020204030204" pitchFamily="34" charset="0"/>
              </a:rPr>
              <a:t>Geografiskt områdesansvar</a:t>
            </a: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6320" y="5706744"/>
            <a:ext cx="1691680" cy="1151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3">
            <a:extLst>
              <a:ext uri="{FF2B5EF4-FFF2-40B4-BE49-F238E27FC236}">
                <a16:creationId xmlns:a16="http://schemas.microsoft.com/office/drawing/2014/main" id="{85152F6D-AA4C-6219-BAE7-7865D6574593}"/>
              </a:ext>
            </a:extLst>
          </p:cNvPr>
          <p:cNvSpPr txBox="1"/>
          <p:nvPr/>
        </p:nvSpPr>
        <p:spPr>
          <a:xfrm>
            <a:off x="2063552" y="1244228"/>
            <a:ext cx="8064895" cy="4524315"/>
          </a:xfrm>
          <a:prstGeom prst="rect">
            <a:avLst/>
          </a:prstGeom>
          <a:noFill/>
        </p:spPr>
        <p:txBody>
          <a:bodyPr wrap="square">
            <a:spAutoFit/>
          </a:bodyPr>
          <a:lstStyle/>
          <a:p>
            <a:r>
              <a:rPr lang="sv-SE" sz="2400" dirty="0">
                <a:latin typeface="Calibri Light" panose="020F0302020204030204" pitchFamily="34" charset="0"/>
                <a:cs typeface="Calibri Light" panose="020F0302020204030204" pitchFamily="34" charset="0"/>
              </a:rPr>
              <a:t>Kommuner ska inom sitt geografiska område i fråga om extraordinära händelser i fredstid verka för att (2 kap. 7 § LEH): </a:t>
            </a:r>
          </a:p>
          <a:p>
            <a:endParaRPr lang="sv-SE" sz="2400" dirty="0">
              <a:latin typeface="Calibri Light" panose="020F0302020204030204" pitchFamily="34" charset="0"/>
              <a:cs typeface="Calibri Light" panose="020F0302020204030204" pitchFamily="34" charset="0"/>
            </a:endParaRPr>
          </a:p>
          <a:p>
            <a:pPr marL="342900" indent="-342900">
              <a:buAutoNum type="arabicPeriod"/>
            </a:pPr>
            <a:r>
              <a:rPr lang="sv-SE" sz="2400" dirty="0">
                <a:latin typeface="Calibri Light" panose="020F0302020204030204" pitchFamily="34" charset="0"/>
                <a:cs typeface="Calibri Light" panose="020F0302020204030204" pitchFamily="34" charset="0"/>
              </a:rPr>
              <a:t>olika aktörer inom kommunens geografiska område</a:t>
            </a:r>
          </a:p>
          <a:p>
            <a:r>
              <a:rPr lang="sv-SE" sz="2400" dirty="0">
                <a:latin typeface="Calibri Light" panose="020F0302020204030204" pitchFamily="34" charset="0"/>
                <a:cs typeface="Calibri Light" panose="020F0302020204030204" pitchFamily="34" charset="0"/>
              </a:rPr>
              <a:t>samverkar och uppnår samordning i planerings- och förberedelsearbetet,</a:t>
            </a:r>
          </a:p>
          <a:p>
            <a:endParaRPr lang="sv-SE" sz="2400" dirty="0">
              <a:latin typeface="Calibri Light" panose="020F0302020204030204" pitchFamily="34" charset="0"/>
              <a:cs typeface="Calibri Light" panose="020F0302020204030204" pitchFamily="34" charset="0"/>
            </a:endParaRPr>
          </a:p>
          <a:p>
            <a:r>
              <a:rPr lang="sv-SE" sz="2400" dirty="0">
                <a:latin typeface="Calibri Light" panose="020F0302020204030204" pitchFamily="34" charset="0"/>
                <a:cs typeface="Calibri Light" panose="020F0302020204030204" pitchFamily="34" charset="0"/>
              </a:rPr>
              <a:t> 2.  de krishanteringsåtgärder som vidtas av olika aktörer under en sådan händelse samordnas och </a:t>
            </a:r>
          </a:p>
          <a:p>
            <a:endParaRPr lang="sv-SE" sz="2400" dirty="0">
              <a:latin typeface="Calibri Light" panose="020F0302020204030204" pitchFamily="34" charset="0"/>
              <a:cs typeface="Calibri Light" panose="020F0302020204030204" pitchFamily="34" charset="0"/>
            </a:endParaRPr>
          </a:p>
          <a:p>
            <a:r>
              <a:rPr lang="sv-SE" sz="2400" dirty="0">
                <a:latin typeface="Calibri Light" panose="020F0302020204030204" pitchFamily="34" charset="0"/>
                <a:cs typeface="Calibri Light" panose="020F0302020204030204" pitchFamily="34" charset="0"/>
              </a:rPr>
              <a:t>3. information till allmänheten under sådana förhållanden samordnas. </a:t>
            </a:r>
          </a:p>
        </p:txBody>
      </p:sp>
    </p:spTree>
    <p:custDataLst>
      <p:tags r:id="rId1"/>
    </p:custDataLst>
    <p:extLst>
      <p:ext uri="{BB962C8B-B14F-4D97-AF65-F5344CB8AC3E}">
        <p14:creationId xmlns:p14="http://schemas.microsoft.com/office/powerpoint/2010/main" val="750085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3"/>
          <p:cNvSpPr txBox="1">
            <a:spLocks/>
          </p:cNvSpPr>
          <p:nvPr/>
        </p:nvSpPr>
        <p:spPr bwMode="auto">
          <a:xfrm>
            <a:off x="2495600" y="548680"/>
            <a:ext cx="8064896" cy="93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sv-SE" sz="4800" dirty="0">
                <a:solidFill>
                  <a:schemeClr val="tx1">
                    <a:lumMod val="95000"/>
                    <a:lumOff val="5000"/>
                  </a:schemeClr>
                </a:solidFill>
                <a:latin typeface="Calibri Light" panose="020F0302020204030204" pitchFamily="34" charset="0"/>
                <a:ea typeface="Verdana" pitchFamily="34" charset="0"/>
                <a:cs typeface="Calibri Light" panose="020F0302020204030204" pitchFamily="34" charset="0"/>
              </a:rPr>
              <a:t>Utbildning och övning</a:t>
            </a:r>
          </a:p>
        </p:txBody>
      </p:sp>
      <p:sp>
        <p:nvSpPr>
          <p:cNvPr id="3" name="Platshållare för innehåll 2"/>
          <p:cNvSpPr>
            <a:spLocks noGrp="1"/>
          </p:cNvSpPr>
          <p:nvPr>
            <p:ph idx="1"/>
          </p:nvPr>
        </p:nvSpPr>
        <p:spPr>
          <a:xfrm>
            <a:off x="2495600" y="1989221"/>
            <a:ext cx="7898080" cy="4290960"/>
          </a:xfrm>
        </p:spPr>
        <p:txBody>
          <a:bodyPr>
            <a:noAutofit/>
          </a:bodyPr>
          <a:lstStyle/>
          <a:p>
            <a:pPr>
              <a:lnSpc>
                <a:spcPct val="120000"/>
              </a:lnSpc>
              <a:spcBef>
                <a:spcPts val="0"/>
              </a:spcBef>
              <a:spcAft>
                <a:spcPts val="1200"/>
              </a:spcAft>
            </a:pPr>
            <a:r>
              <a:rPr lang="sv-SE" dirty="0">
                <a:solidFill>
                  <a:schemeClr val="tx1">
                    <a:lumMod val="95000"/>
                    <a:lumOff val="5000"/>
                  </a:schemeClr>
                </a:solidFill>
                <a:latin typeface="Calibri Light" panose="020F0302020204030204" pitchFamily="34" charset="0"/>
                <a:cs typeface="Calibri Light" panose="020F0302020204030204" pitchFamily="34" charset="0"/>
              </a:rPr>
              <a:t>Utbildad och övad krisorganisation </a:t>
            </a:r>
          </a:p>
          <a:p>
            <a:pPr>
              <a:lnSpc>
                <a:spcPct val="120000"/>
              </a:lnSpc>
              <a:spcBef>
                <a:spcPts val="0"/>
              </a:spcBef>
              <a:spcAft>
                <a:spcPts val="1200"/>
              </a:spcAft>
            </a:pPr>
            <a:r>
              <a:rPr lang="sv-SE" dirty="0">
                <a:solidFill>
                  <a:schemeClr val="tx1">
                    <a:lumMod val="95000"/>
                    <a:lumOff val="5000"/>
                  </a:schemeClr>
                </a:solidFill>
                <a:latin typeface="Calibri Light" panose="020F0302020204030204" pitchFamily="34" charset="0"/>
                <a:cs typeface="Calibri Light" panose="020F0302020204030204" pitchFamily="34" charset="0"/>
              </a:rPr>
              <a:t>Minst två övningar / mandatperiod</a:t>
            </a:r>
          </a:p>
          <a:p>
            <a:pPr>
              <a:lnSpc>
                <a:spcPct val="120000"/>
              </a:lnSpc>
              <a:spcBef>
                <a:spcPts val="0"/>
              </a:spcBef>
              <a:spcAft>
                <a:spcPts val="1200"/>
              </a:spcAft>
            </a:pPr>
            <a:r>
              <a:rPr lang="sv-SE" dirty="0">
                <a:solidFill>
                  <a:schemeClr val="tx1">
                    <a:lumMod val="95000"/>
                    <a:lumOff val="5000"/>
                  </a:schemeClr>
                </a:solidFill>
                <a:latin typeface="Calibri Light" panose="020F0302020204030204" pitchFamily="34" charset="0"/>
                <a:cs typeface="Calibri Light" panose="020F0302020204030204" pitchFamily="34" charset="0"/>
              </a:rPr>
              <a:t>Delta i planering, genomförande och utvärdering av samverkansövningar på regional eller nationell nivå som avser fredstida kriser</a:t>
            </a:r>
            <a:endParaRPr lang="sv-SE" altLang="sv-SE" dirty="0">
              <a:solidFill>
                <a:schemeClr val="tx1">
                  <a:lumMod val="95000"/>
                  <a:lumOff val="5000"/>
                </a:schemeClr>
              </a:solidFill>
              <a:latin typeface="Calibri Light" panose="020F0302020204030204" pitchFamily="34" charset="0"/>
              <a:cs typeface="Calibri Light" panose="020F0302020204030204"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6320" y="5706744"/>
            <a:ext cx="1691680" cy="1151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78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3"/>
          <p:cNvSpPr txBox="1">
            <a:spLocks/>
          </p:cNvSpPr>
          <p:nvPr/>
        </p:nvSpPr>
        <p:spPr bwMode="auto">
          <a:xfrm>
            <a:off x="2495600" y="562670"/>
            <a:ext cx="8064896" cy="93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sv-SE" sz="4800" dirty="0">
                <a:solidFill>
                  <a:schemeClr val="tx1">
                    <a:lumMod val="95000"/>
                    <a:lumOff val="5000"/>
                  </a:schemeClr>
                </a:solidFill>
                <a:latin typeface="Calibri Light" panose="020F0302020204030204" pitchFamily="34" charset="0"/>
                <a:ea typeface="Verdana" pitchFamily="34" charset="0"/>
                <a:cs typeface="Calibri Light" panose="020F0302020204030204" pitchFamily="34" charset="0"/>
              </a:rPr>
              <a:t>Rapportering</a:t>
            </a:r>
          </a:p>
        </p:txBody>
      </p:sp>
      <p:sp>
        <p:nvSpPr>
          <p:cNvPr id="3" name="Platshållare för innehåll 2"/>
          <p:cNvSpPr>
            <a:spLocks noGrp="1"/>
          </p:cNvSpPr>
          <p:nvPr>
            <p:ph idx="1"/>
          </p:nvPr>
        </p:nvSpPr>
        <p:spPr>
          <a:xfrm>
            <a:off x="2495600" y="2017873"/>
            <a:ext cx="7696370" cy="740059"/>
          </a:xfrm>
        </p:spPr>
        <p:txBody>
          <a:bodyPr>
            <a:noAutofit/>
          </a:bodyPr>
          <a:lstStyle/>
          <a:p>
            <a:pPr marL="0" indent="0">
              <a:lnSpc>
                <a:spcPct val="120000"/>
              </a:lnSpc>
              <a:spcBef>
                <a:spcPts val="0"/>
              </a:spcBef>
              <a:spcAft>
                <a:spcPts val="600"/>
              </a:spcAft>
              <a:buNone/>
            </a:pPr>
            <a:r>
              <a:rPr lang="sv-SE" dirty="0">
                <a:solidFill>
                  <a:schemeClr val="tx1">
                    <a:lumMod val="95000"/>
                    <a:lumOff val="5000"/>
                  </a:schemeClr>
                </a:solidFill>
                <a:latin typeface="Calibri Light" panose="020F0302020204030204" pitchFamily="34" charset="0"/>
                <a:cs typeface="Calibri Light" panose="020F0302020204030204" pitchFamily="34" charset="0"/>
              </a:rPr>
              <a:t>Förmåga att</a:t>
            </a:r>
            <a:endParaRPr lang="sv-SE" altLang="sv-SE" dirty="0">
              <a:solidFill>
                <a:schemeClr val="tx1">
                  <a:lumMod val="95000"/>
                  <a:lumOff val="5000"/>
                </a:schemeClr>
              </a:solidFill>
              <a:latin typeface="Calibri Light" panose="020F0302020204030204" pitchFamily="34" charset="0"/>
              <a:cs typeface="Calibri Light" panose="020F0302020204030204" pitchFamily="34" charset="0"/>
            </a:endParaRPr>
          </a:p>
        </p:txBody>
      </p:sp>
      <p:grpSp>
        <p:nvGrpSpPr>
          <p:cNvPr id="2" name="Grupp 1"/>
          <p:cNvGrpSpPr/>
          <p:nvPr/>
        </p:nvGrpSpPr>
        <p:grpSpPr>
          <a:xfrm>
            <a:off x="6918890" y="3429000"/>
            <a:ext cx="3096344" cy="530820"/>
            <a:chOff x="5394890" y="3608263"/>
            <a:chExt cx="3096344" cy="530820"/>
          </a:xfrm>
        </p:grpSpPr>
        <p:pic>
          <p:nvPicPr>
            <p:cNvPr id="6" name="Picture 7" descr="Till start för Rakel">
              <a:hlinkClick r:id="rId3" tooltip="Till start för Rakel"/>
            </p:cNvPr>
            <p:cNvPicPr>
              <a:picLocks noChangeAspect="1" noChangeArrowheads="1"/>
            </p:cNvPicPr>
            <p:nvPr/>
          </p:nvPicPr>
          <p:blipFill>
            <a:blip r:embed="rId4" cstate="print"/>
            <a:srcRect/>
            <a:stretch>
              <a:fillRect/>
            </a:stretch>
          </p:blipFill>
          <p:spPr bwMode="auto">
            <a:xfrm>
              <a:off x="5394890" y="3720376"/>
              <a:ext cx="1250457" cy="418707"/>
            </a:xfrm>
            <a:prstGeom prst="rect">
              <a:avLst/>
            </a:prstGeom>
            <a:noFill/>
            <a:ln w="9525">
              <a:noFill/>
              <a:miter lim="800000"/>
              <a:headEnd/>
              <a:tailEnd/>
            </a:ln>
          </p:spPr>
        </p:pic>
        <p:grpSp>
          <p:nvGrpSpPr>
            <p:cNvPr id="7" name="Grupp 6"/>
            <p:cNvGrpSpPr>
              <a:grpSpLocks/>
            </p:cNvGrpSpPr>
            <p:nvPr/>
          </p:nvGrpSpPr>
          <p:grpSpPr bwMode="auto">
            <a:xfrm>
              <a:off x="6804248" y="3608263"/>
              <a:ext cx="1686986" cy="484426"/>
              <a:chOff x="5267819" y="5229201"/>
              <a:chExt cx="3578524" cy="749910"/>
            </a:xfrm>
          </p:grpSpPr>
          <p:pic>
            <p:nvPicPr>
              <p:cNvPr id="8" name="Picture 14" descr="C:\Users\840815-001\Desktop\Krissamverkan\Material\wis_logo_no_text.png"/>
              <p:cNvPicPr>
                <a:picLocks noChangeAspect="1" noChangeArrowheads="1"/>
              </p:cNvPicPr>
              <p:nvPr/>
            </p:nvPicPr>
            <p:blipFill>
              <a:blip r:embed="rId5" cstate="print"/>
              <a:srcRect/>
              <a:stretch>
                <a:fillRect/>
              </a:stretch>
            </p:blipFill>
            <p:spPr bwMode="auto">
              <a:xfrm>
                <a:off x="5267819" y="5229201"/>
                <a:ext cx="864096" cy="749910"/>
              </a:xfrm>
              <a:prstGeom prst="rect">
                <a:avLst/>
              </a:prstGeom>
              <a:noFill/>
              <a:ln w="9525">
                <a:noFill/>
                <a:miter lim="800000"/>
                <a:headEnd/>
                <a:tailEnd/>
              </a:ln>
            </p:spPr>
          </p:pic>
          <p:sp>
            <p:nvSpPr>
              <p:cNvPr id="9" name="textruta 1"/>
              <p:cNvSpPr txBox="1">
                <a:spLocks noChangeArrowheads="1"/>
              </p:cNvSpPr>
              <p:nvPr/>
            </p:nvSpPr>
            <p:spPr bwMode="auto">
              <a:xfrm>
                <a:off x="6084168" y="5353335"/>
                <a:ext cx="2762175" cy="625776"/>
              </a:xfrm>
              <a:prstGeom prst="rect">
                <a:avLst/>
              </a:prstGeom>
              <a:noFill/>
              <a:ln w="9525">
                <a:noFill/>
                <a:miter lim="800000"/>
                <a:headEnd/>
                <a:tailEnd/>
              </a:ln>
            </p:spPr>
            <p:txBody>
              <a:bodyPr wrap="square">
                <a:spAutoFit/>
              </a:bodyPr>
              <a:lstStyle/>
              <a:p>
                <a:r>
                  <a:rPr lang="sv-SE" sz="1000" dirty="0">
                    <a:solidFill>
                      <a:prstClr val="black"/>
                    </a:solidFill>
                    <a:latin typeface="Calibri Light" panose="020F0302020204030204" pitchFamily="34" charset="0"/>
                    <a:cs typeface="Calibri Light" panose="020F0302020204030204" pitchFamily="34" charset="0"/>
                  </a:rPr>
                  <a:t>Skyddat  webbaserat</a:t>
                </a:r>
                <a:br>
                  <a:rPr lang="sv-SE" sz="1000" dirty="0">
                    <a:solidFill>
                      <a:prstClr val="black"/>
                    </a:solidFill>
                    <a:latin typeface="Calibri Light" panose="020F0302020204030204" pitchFamily="34" charset="0"/>
                    <a:cs typeface="Calibri Light" panose="020F0302020204030204" pitchFamily="34" charset="0"/>
                  </a:rPr>
                </a:br>
                <a:r>
                  <a:rPr lang="sv-SE" sz="1000" dirty="0">
                    <a:solidFill>
                      <a:prstClr val="black"/>
                    </a:solidFill>
                    <a:latin typeface="Calibri Light" panose="020F0302020204030204" pitchFamily="34" charset="0"/>
                    <a:cs typeface="Calibri Light" panose="020F0302020204030204" pitchFamily="34" charset="0"/>
                  </a:rPr>
                  <a:t>informationssystem </a:t>
                </a:r>
              </a:p>
            </p:txBody>
          </p:sp>
        </p:grpSp>
      </p:grpSp>
      <p:sp>
        <p:nvSpPr>
          <p:cNvPr id="11" name="Platshållare för innehåll 2"/>
          <p:cNvSpPr txBox="1">
            <a:spLocks/>
          </p:cNvSpPr>
          <p:nvPr/>
        </p:nvSpPr>
        <p:spPr>
          <a:xfrm>
            <a:off x="2495600" y="4302209"/>
            <a:ext cx="7696370" cy="1654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Bef>
                <a:spcPts val="0"/>
              </a:spcBef>
              <a:spcAft>
                <a:spcPts val="600"/>
              </a:spcAft>
            </a:pPr>
            <a:r>
              <a:rPr lang="sv-SE" dirty="0">
                <a:solidFill>
                  <a:schemeClr val="tx1">
                    <a:lumMod val="95000"/>
                    <a:lumOff val="5000"/>
                  </a:schemeClr>
                </a:solidFill>
                <a:latin typeface="Calibri Light" panose="020F0302020204030204" pitchFamily="34" charset="0"/>
                <a:cs typeface="Calibri Light" panose="020F0302020204030204" pitchFamily="34" charset="0"/>
              </a:rPr>
              <a:t>ge länsstyrelsen en samlad rapport om läget i kommunen vid en extraordinär händelse.</a:t>
            </a:r>
            <a:endParaRPr lang="sv-SE" altLang="sv-SE" dirty="0">
              <a:solidFill>
                <a:schemeClr val="tx1">
                  <a:lumMod val="95000"/>
                  <a:lumOff val="5000"/>
                </a:schemeClr>
              </a:solidFill>
              <a:latin typeface="Calibri Light" panose="020F0302020204030204" pitchFamily="34" charset="0"/>
              <a:cs typeface="Calibri Light" panose="020F0302020204030204" pitchFamily="34" charset="0"/>
            </a:endParaRPr>
          </a:p>
        </p:txBody>
      </p:sp>
      <p:sp>
        <p:nvSpPr>
          <p:cNvPr id="12" name="Platshållare för innehåll 2"/>
          <p:cNvSpPr txBox="1">
            <a:spLocks/>
          </p:cNvSpPr>
          <p:nvPr/>
        </p:nvSpPr>
        <p:spPr>
          <a:xfrm>
            <a:off x="2495600" y="2733899"/>
            <a:ext cx="7696370" cy="1226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Bef>
                <a:spcPts val="0"/>
              </a:spcBef>
              <a:spcAft>
                <a:spcPts val="600"/>
              </a:spcAft>
            </a:pPr>
            <a:r>
              <a:rPr lang="sv-SE" dirty="0">
                <a:solidFill>
                  <a:schemeClr val="tx1">
                    <a:lumMod val="95000"/>
                    <a:lumOff val="5000"/>
                  </a:schemeClr>
                </a:solidFill>
                <a:latin typeface="Calibri Light" panose="020F0302020204030204" pitchFamily="34" charset="0"/>
                <a:cs typeface="Calibri Light" panose="020F0302020204030204" pitchFamily="34" charset="0"/>
              </a:rPr>
              <a:t>ta emot och dela information med berörda krisberedskapsaktörer</a:t>
            </a:r>
            <a:endParaRPr lang="sv-SE" altLang="sv-SE" dirty="0">
              <a:solidFill>
                <a:schemeClr val="tx1">
                  <a:lumMod val="95000"/>
                  <a:lumOff val="5000"/>
                </a:schemeClr>
              </a:solidFill>
              <a:latin typeface="Calibri Light" panose="020F0302020204030204" pitchFamily="34" charset="0"/>
              <a:cs typeface="Calibri Light" panose="020F0302020204030204" pitchFamily="34" charset="0"/>
            </a:endParaRPr>
          </a:p>
        </p:txBody>
      </p:sp>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76320" y="5706744"/>
            <a:ext cx="1691680" cy="1151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35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1|4.6|5.1|17.4|7.3|7.2"/>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npassa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llebygds kommun Powerpoint mall vit 2018 [Skrivskyddad]" id="{486928C0-BCF5-454C-9CF6-8FFD1DCEDF08}" vid="{581EA01B-C0A8-477B-B365-6697BCD0843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12E15AA267BF240866A529432042E56" ma:contentTypeVersion="2" ma:contentTypeDescription="Skapa ett nytt dokument." ma:contentTypeScope="" ma:versionID="0be20ea687c8f7fce4ffe82b86f19a98">
  <xsd:schema xmlns:xsd="http://www.w3.org/2001/XMLSchema" xmlns:xs="http://www.w3.org/2001/XMLSchema" xmlns:p="http://schemas.microsoft.com/office/2006/metadata/properties" xmlns:ns2="91e03f77-0f85-4b4d-8f23-7932b7c45e2c" targetNamespace="http://schemas.microsoft.com/office/2006/metadata/properties" ma:root="true" ma:fieldsID="536a6f92483ffb54e0d57a7d0cd56c34" ns2:_="">
    <xsd:import namespace="91e03f77-0f85-4b4d-8f23-7932b7c45e2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e03f77-0f85-4b4d-8f23-7932b7c45e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F69C74-2F0D-471D-89CA-97022F9487F3}">
  <ds:schemaRefs>
    <ds:schemaRef ds:uri="http://www.w3.org/XML/1998/namespace"/>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91e03f77-0f85-4b4d-8f23-7932b7c45e2c"/>
    <ds:schemaRef ds:uri="http://purl.org/dc/dcmitype/"/>
  </ds:schemaRefs>
</ds:datastoreItem>
</file>

<file path=customXml/itemProps2.xml><?xml version="1.0" encoding="utf-8"?>
<ds:datastoreItem xmlns:ds="http://schemas.openxmlformats.org/officeDocument/2006/customXml" ds:itemID="{D7CAC876-5896-49BA-9366-D92CF8CD28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e03f77-0f85-4b4d-8f23-7932b7c45e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88BD2D-CB3F-4011-BF12-AEE2117B26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Mall Powerpoint (5)</Template>
  <TotalTime>2188</TotalTime>
  <Words>3077</Words>
  <Application>Microsoft Office PowerPoint</Application>
  <PresentationFormat>Bredbild</PresentationFormat>
  <Paragraphs>357</Paragraphs>
  <Slides>28</Slides>
  <Notes>28</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28</vt:i4>
      </vt:variant>
    </vt:vector>
  </HeadingPairs>
  <TitlesOfParts>
    <vt:vector size="36" baseType="lpstr">
      <vt:lpstr>Arial</vt:lpstr>
      <vt:lpstr>Calibri</vt:lpstr>
      <vt:lpstr>Calibri Light</vt:lpstr>
      <vt:lpstr>Calibril light</vt:lpstr>
      <vt:lpstr>Garamond</vt:lpstr>
      <vt:lpstr>open sans</vt:lpstr>
      <vt:lpstr>Wingdings</vt:lpstr>
      <vt:lpstr>Office-tema</vt:lpstr>
      <vt:lpstr> </vt:lpstr>
      <vt:lpstr>Överenskommelse  om kommunernas krisberedskap</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Överenskommelse  om kommunernas arbete med civilt försvar</vt:lpstr>
      <vt:lpstr>PowerPoint-presentation</vt:lpstr>
      <vt:lpstr>PowerPoint-presentation</vt:lpstr>
      <vt:lpstr>PowerPoint-presentation</vt:lpstr>
      <vt:lpstr>PowerPoint-presentation</vt:lpstr>
      <vt:lpstr>Vad är kontinuitetsförmåga? </vt:lpstr>
      <vt:lpstr>PowerPoint-presentation</vt:lpstr>
      <vt:lpstr>PowerPoint-presentation</vt:lpstr>
      <vt:lpstr>PowerPoint-presentation</vt:lpstr>
      <vt:lpstr>PowerPoint-presentation</vt:lpstr>
      <vt:lpstr>PowerPoint-presentation</vt:lpstr>
      <vt:lpstr>PowerPoint-presentation</vt:lpstr>
      <vt:lpstr>PowerPoint-presentation</vt:lpstr>
      <vt:lpstr> Var fjärde politiker utsattes för hot och våld under 2020 </vt:lpstr>
      <vt:lpstr>Vid hot och våld</vt:lpstr>
      <vt:lpstr>Handlingsplan för hot- och våld mot förtroendevalda</vt:lpstr>
      <vt:lpstr>SÄPO:s bok</vt:lpstr>
      <vt:lpstr>Tack! </vt:lpstr>
    </vt:vector>
  </TitlesOfParts>
  <Company>Bollebygd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Planering och aktiviteter</dc:title>
  <dc:creator>Christina Hultén</dc:creator>
  <cp:lastModifiedBy>Christina Hultén</cp:lastModifiedBy>
  <cp:revision>53</cp:revision>
  <cp:lastPrinted>2023-02-03T13:08:07Z</cp:lastPrinted>
  <dcterms:created xsi:type="dcterms:W3CDTF">2023-01-31T12:34:33Z</dcterms:created>
  <dcterms:modified xsi:type="dcterms:W3CDTF">2023-02-20T06:10:34Z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0x010100E12E15AA267BF240866A529432042E56</vt:lpwstr>
  </property>
</Properties>
</file>