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61" r:id="rId6"/>
    <p:sldId id="258"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7" autoAdjust="0"/>
    <p:restoredTop sz="78220" autoAdjust="0"/>
  </p:normalViewPr>
  <p:slideViewPr>
    <p:cSldViewPr snapToGrid="0">
      <p:cViewPr varScale="1">
        <p:scale>
          <a:sx n="70" d="100"/>
          <a:sy n="70" d="100"/>
        </p:scale>
        <p:origin x="585" y="30"/>
      </p:cViewPr>
      <p:guideLst/>
    </p:cSldViewPr>
  </p:slideViewPr>
  <p:notesTextViewPr>
    <p:cViewPr>
      <p:scale>
        <a:sx n="1" d="1"/>
        <a:sy n="1" d="1"/>
      </p:scale>
      <p:origin x="0" y="0"/>
    </p:cViewPr>
  </p:notesTextViewPr>
  <p:notesViewPr>
    <p:cSldViewPr snapToGrid="0">
      <p:cViewPr varScale="1">
        <p:scale>
          <a:sx n="69" d="100"/>
          <a:sy n="69" d="100"/>
        </p:scale>
        <p:origin x="2034" y="3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A12342-2B51-47D3-BE40-2FFD6E083582}" type="datetimeFigureOut">
              <a:rPr lang="sv-SE" smtClean="0"/>
              <a:t>2023-02-17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0192B-B213-41F8-89E6-39339E2F9D39}" type="slidenum">
              <a:rPr lang="sv-SE" smtClean="0"/>
              <a:t>‹#›</a:t>
            </a:fld>
            <a:endParaRPr lang="sv-SE"/>
          </a:p>
        </p:txBody>
      </p:sp>
    </p:spTree>
    <p:extLst>
      <p:ext uri="{BB962C8B-B14F-4D97-AF65-F5344CB8AC3E}">
        <p14:creationId xmlns:p14="http://schemas.microsoft.com/office/powerpoint/2010/main" val="41261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 information som finns inom och behandlas av en organisation kan vara föremål för olika hot, tex attacker eller brand. Utsättas för sårbarheter som är kopplade till användningen. Termen informationssäkerhet baseras på att information har ett värde som kräver olika typer av säkerhetsåtgärder. Till exempel förlust av tillgänglighet, konfidentialitet och riktighet. Att korrekt och fullständig information finns tillgänglig för behöriga användare vid rätt tidpunkt gör att verksamhetens effektivitet blir hög. Bra informationssäkerhet är viktig för att en organisation ska nå sina mål, upprätthålla och förbättra efterlevnaden av till exempel lagkrav men också vårt rykte. </a:t>
            </a:r>
          </a:p>
          <a:p>
            <a:endParaRPr lang="sv-SE" dirty="0"/>
          </a:p>
          <a:p>
            <a:r>
              <a:rPr lang="sv-SE" dirty="0"/>
              <a:t>Dataskyddsreglerna grundar sig i de mänskliga rättigheterna. Alla verksamheter som hanterar personuppgifter måste följa dataskyddsförordningen (GDPR). Det innebär bland annat att ni behöver följa de grundläggande principerna, se till att behandlingen har en rättslig grund och informera de registrerade om hur ni hanterar deras personuppgifter. Typiska personuppgifter är personnummer, namn och adress. Bilder på och ljudupptagningar av individer som behandlas i dator kan vara personuppgifter även om inga namn nämns. Vissa personuppgifter är till sin natur särskilt känsliga och har därför ett starkare skydd. De kallas för känsliga personuppgifter. Det är som huvudregel förbjudet att behandla känsliga personuppgifter, men det finns undantag. Innan ni behandlar känsliga personuppgifter måste ni ha klart för er vilket stöd ni har för behandlingen.</a:t>
            </a:r>
          </a:p>
        </p:txBody>
      </p:sp>
      <p:sp>
        <p:nvSpPr>
          <p:cNvPr id="4" name="Platshållare för bildnummer 3"/>
          <p:cNvSpPr>
            <a:spLocks noGrp="1"/>
          </p:cNvSpPr>
          <p:nvPr>
            <p:ph type="sldNum" sz="quarter" idx="5"/>
          </p:nvPr>
        </p:nvSpPr>
        <p:spPr/>
        <p:txBody>
          <a:bodyPr/>
          <a:lstStyle/>
          <a:p>
            <a:fld id="{4580192B-B213-41F8-89E6-39339E2F9D39}" type="slidenum">
              <a:rPr lang="sv-SE" smtClean="0"/>
              <a:t>1</a:t>
            </a:fld>
            <a:endParaRPr lang="sv-SE"/>
          </a:p>
        </p:txBody>
      </p:sp>
    </p:spTree>
    <p:extLst>
      <p:ext uri="{BB962C8B-B14F-4D97-AF65-F5344CB8AC3E}">
        <p14:creationId xmlns:p14="http://schemas.microsoft.com/office/powerpoint/2010/main" val="1259159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Information är en grundläggande byggsten i en organisation, på samma sätt som medarbetare, lokaler och utrustning. Information uttrycker kunskap eller budskap i en konkret form. Vi kan kommunicera information, vi kan lagra den, vi kan förädla den och vi kan styra processer med den – vi behöver den helt enkelt för det mesta vi gör.</a:t>
            </a:r>
          </a:p>
          <a:p>
            <a:endParaRPr lang="sv-SE" dirty="0"/>
          </a:p>
          <a:p>
            <a:r>
              <a:rPr lang="sv-SE" dirty="0"/>
              <a:t>Därför är information värdefullt och behöver skyddas efter behov. Information kan vara värdefull både för organisationer och för den enskilda människan, ibland är den till och med livsviktig. Blir sådan information en förlorad eller felaktig kan det få katastrofala följder.</a:t>
            </a:r>
          </a:p>
          <a:p>
            <a:endParaRPr lang="sv-SE" dirty="0"/>
          </a:p>
          <a:p>
            <a:r>
              <a:rPr lang="sv-SE" dirty="0"/>
              <a:t>Vi behöver skydda vår information, så att:</a:t>
            </a:r>
          </a:p>
          <a:p>
            <a:endParaRPr lang="sv-SE" dirty="0"/>
          </a:p>
          <a:p>
            <a:pPr marL="171450" indent="-171450">
              <a:buFont typeface="Arial" panose="020B0604020202020204" pitchFamily="34" charset="0"/>
              <a:buChar char="•"/>
            </a:pPr>
            <a:r>
              <a:rPr lang="sv-SE" dirty="0"/>
              <a:t>att endast behöriga personer får ta del av den (konfidentialitet)</a:t>
            </a:r>
          </a:p>
          <a:p>
            <a:pPr marL="171450" indent="-171450">
              <a:buFont typeface="Arial" panose="020B0604020202020204" pitchFamily="34" charset="0"/>
              <a:buChar char="•"/>
            </a:pPr>
            <a:r>
              <a:rPr lang="sv-SE" dirty="0"/>
              <a:t>att vi kan lita på att den är korrekt och inte manipulerad eller förstörd (integritet)</a:t>
            </a:r>
          </a:p>
          <a:p>
            <a:pPr marL="171450" indent="-171450">
              <a:buFont typeface="Arial" panose="020B0604020202020204" pitchFamily="34" charset="0"/>
              <a:buChar char="•"/>
            </a:pPr>
            <a:r>
              <a:rPr lang="sv-SE" dirty="0"/>
              <a:t>att den alltid finns när vi behöver den (tillgänglighet)</a:t>
            </a:r>
          </a:p>
          <a:p>
            <a:endParaRPr lang="sv-SE" dirty="0"/>
          </a:p>
          <a:p>
            <a:r>
              <a:rPr lang="sv-SE" dirty="0"/>
              <a:t>Det ökande beroendet av informationsteknik innebär ökade risker – det sker en tydlig ökning av incidenter såsom dataintrång, bedrägerier och spridning av skadlig kod. Bakomliggande aktörer utgörs av enskilda individer men också i form av organiserad brottslighet, terrorister och statsmakter. </a:t>
            </a:r>
          </a:p>
          <a:p>
            <a:endParaRPr lang="sv-SE" dirty="0"/>
          </a:p>
        </p:txBody>
      </p:sp>
      <p:sp>
        <p:nvSpPr>
          <p:cNvPr id="4" name="Platshållare för bildnummer 3"/>
          <p:cNvSpPr>
            <a:spLocks noGrp="1"/>
          </p:cNvSpPr>
          <p:nvPr>
            <p:ph type="sldNum" sz="quarter" idx="5"/>
          </p:nvPr>
        </p:nvSpPr>
        <p:spPr/>
        <p:txBody>
          <a:bodyPr/>
          <a:lstStyle/>
          <a:p>
            <a:fld id="{4580192B-B213-41F8-89E6-39339E2F9D39}" type="slidenum">
              <a:rPr lang="sv-SE" smtClean="0"/>
              <a:t>2</a:t>
            </a:fld>
            <a:endParaRPr lang="sv-SE"/>
          </a:p>
        </p:txBody>
      </p:sp>
    </p:spTree>
    <p:extLst>
      <p:ext uri="{BB962C8B-B14F-4D97-AF65-F5344CB8AC3E}">
        <p14:creationId xmlns:p14="http://schemas.microsoft.com/office/powerpoint/2010/main" val="83723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Metodstödet bygger på de internationella standarderna för informationssäkerhet, ISO/IEC 27000-serien, och då främst SS-EN ISO/IEC 27001 och SS-EN ISO/IEC 27002. Standarderna ger god ledning men kan vara svårtolkade och är generellt hållna eftersom de gäller internationellt. Standarderna pekar främst på vad som behöver göras. För att lättare kunna arbeta systematiskt behöver dock många verksamheter mer praktiskt stöd för att veta hur de olika delarna ska utformas och användas. Metodstödet syftar därför till att förtydliga hur ett systematiskt informationssäkerhetsarbete kan utformas och användas utifrån standarderna, och då från ett mer nationellt perspektiv. Metodstödet innehåller vägledningar, råd, tips, mallar och andra verktyg. Information om att arbeta systematiskt med informationssäkerhet finns i Kunskapsbanken. </a:t>
            </a:r>
          </a:p>
          <a:p>
            <a:endParaRPr lang="sv-SE" dirty="0"/>
          </a:p>
          <a:p>
            <a:r>
              <a:rPr lang="sv-SE" b="1" dirty="0"/>
              <a:t>Identifiera och analysera </a:t>
            </a:r>
            <a:r>
              <a:rPr lang="sv-SE" dirty="0"/>
              <a:t>- Här analyseras verksamheten och omvärlden. Kartläggning och värdering av verksamhetens informationstillgångar och analys av informationssäkerhetsrisker. </a:t>
            </a:r>
          </a:p>
          <a:p>
            <a:r>
              <a:rPr lang="sv-SE" b="1" dirty="0"/>
              <a:t>Utforma</a:t>
            </a:r>
            <a:r>
              <a:rPr lang="sv-SE" dirty="0"/>
              <a:t> - resulterar i mål för informationssäkerhet, organisation med roller och ansvar, styrdokument, </a:t>
            </a:r>
            <a:r>
              <a:rPr lang="sv-SE" dirty="0" err="1"/>
              <a:t>enklassningsmodell</a:t>
            </a:r>
            <a:r>
              <a:rPr lang="sv-SE" dirty="0"/>
              <a:t> för informationstillgångar samt en årlig handlingsplan för informations­säkerhet.</a:t>
            </a:r>
          </a:p>
          <a:p>
            <a:r>
              <a:rPr lang="sv-SE" b="1" dirty="0"/>
              <a:t>Använda </a:t>
            </a:r>
            <a:r>
              <a:rPr lang="sv-SE" b="0" dirty="0"/>
              <a:t>- Metodsteget Använda resulterar i främst statusrapporter och rapporter gällande genomförande av handlingsplan och efterlevnad av styrdokument, dokumentation av genomförda utbildnings- och kommunikationsaktiviteter, samt klassade informationstillgångar.</a:t>
            </a:r>
          </a:p>
          <a:p>
            <a:r>
              <a:rPr lang="sv-SE" b="1" dirty="0"/>
              <a:t>Följa upp och förbättra </a:t>
            </a:r>
            <a:r>
              <a:rPr lang="sv-SE" dirty="0"/>
              <a:t>- Resultatet från Följa upp och förbättra ligger bland annat till grund för interna revisioner, ledningens genomgång samt som ingångsvärde till Identifiera och analysera för nästa ”cykel” i det systematiska informationssäkerhetsarbetet.</a:t>
            </a:r>
          </a:p>
        </p:txBody>
      </p:sp>
      <p:sp>
        <p:nvSpPr>
          <p:cNvPr id="4" name="Platshållare för bildnummer 3"/>
          <p:cNvSpPr>
            <a:spLocks noGrp="1"/>
          </p:cNvSpPr>
          <p:nvPr>
            <p:ph type="sldNum" sz="quarter" idx="5"/>
          </p:nvPr>
        </p:nvSpPr>
        <p:spPr/>
        <p:txBody>
          <a:bodyPr/>
          <a:lstStyle/>
          <a:p>
            <a:fld id="{4580192B-B213-41F8-89E6-39339E2F9D39}" type="slidenum">
              <a:rPr lang="sv-SE" smtClean="0"/>
              <a:t>3</a:t>
            </a:fld>
            <a:endParaRPr lang="sv-SE"/>
          </a:p>
        </p:txBody>
      </p:sp>
    </p:spTree>
    <p:extLst>
      <p:ext uri="{BB962C8B-B14F-4D97-AF65-F5344CB8AC3E}">
        <p14:creationId xmlns:p14="http://schemas.microsoft.com/office/powerpoint/2010/main" val="4219511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Ledningens agerande, inte minst att fatta beslut, sätta frågorna på agendan och själv vara en förebild, legitimerar frågorna och har mycket stor betydelse för hur informationssäkerhetsarbetet kommer att utvecklas i organisationen. Att införa ett systematiskt informationssäkerhetsarbete är att leda ett förändringsarbete som påverkar organisationen på många sätt, och detta kräver ett samarbete och mellan ledning och mig.</a:t>
            </a:r>
          </a:p>
          <a:p>
            <a:endParaRPr lang="sv-SE" dirty="0"/>
          </a:p>
          <a:p>
            <a:r>
              <a:rPr lang="sv-SE" dirty="0"/>
              <a:t>Det första och viktigaste steget är att ledningen får insikt i betydelsen av och nyttan med informationssäkerhet. Du som är nytillsatt CISO bör därför ha som en första prioritet att få tid hos ledningen för att diskutera dessa frågor, känna in var ledningen befinner sig och komma överens om hur informationssäkerhetsarbetet kan och bör bedrivas på ett lämpligt sätt i organisationen. Informationssäkerhet har inget egenvärde, utan ska stödja och förbättra organisationens resultat, effektivitet, konkurrensförmåga, att efterleva rättsliga krav med mera. I många fall är en god informationssäkerhet en förutsättning för digitala tjänster och det finns ofta informationssäkerhetsaspekter i redan prioriterade områden i organisationen.</a:t>
            </a:r>
          </a:p>
        </p:txBody>
      </p:sp>
      <p:sp>
        <p:nvSpPr>
          <p:cNvPr id="4" name="Platshållare för bildnummer 3"/>
          <p:cNvSpPr>
            <a:spLocks noGrp="1"/>
          </p:cNvSpPr>
          <p:nvPr>
            <p:ph type="sldNum" sz="quarter" idx="5"/>
          </p:nvPr>
        </p:nvSpPr>
        <p:spPr/>
        <p:txBody>
          <a:bodyPr/>
          <a:lstStyle/>
          <a:p>
            <a:fld id="{4580192B-B213-41F8-89E6-39339E2F9D39}" type="slidenum">
              <a:rPr lang="sv-SE" smtClean="0"/>
              <a:t>4</a:t>
            </a:fld>
            <a:endParaRPr lang="sv-SE"/>
          </a:p>
        </p:txBody>
      </p:sp>
    </p:spTree>
    <p:extLst>
      <p:ext uri="{BB962C8B-B14F-4D97-AF65-F5344CB8AC3E}">
        <p14:creationId xmlns:p14="http://schemas.microsoft.com/office/powerpoint/2010/main" val="298759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Nano-</a:t>
            </a:r>
            <a:r>
              <a:rPr lang="sv-SE" dirty="0" err="1"/>
              <a:t>learning</a:t>
            </a:r>
            <a:r>
              <a:rPr lang="sv-SE" dirty="0"/>
              <a:t> innebär kort och gott inlärning i små och snabba doser. Istället för att använda sig av kompetensutveckling med enskilda kurstillfällen någon gång per år erbjuder nano-</a:t>
            </a:r>
            <a:r>
              <a:rPr lang="sv-SE" dirty="0" err="1"/>
              <a:t>learning</a:t>
            </a:r>
            <a:r>
              <a:rPr lang="sv-SE" dirty="0"/>
              <a:t> en oftast digital inlärningsupplevelse som ska göra lärandet effektivt, engagerande och mer kontinuerligt.</a:t>
            </a:r>
          </a:p>
          <a:p>
            <a:endParaRPr lang="sv-SE" dirty="0"/>
          </a:p>
          <a:p>
            <a:r>
              <a:rPr lang="sv-SE" dirty="0"/>
              <a:t> Genom korta, återkommande kurser ska önskvärda beteendeförändringar nås med små steg. Repetition är här en nyckelfaktor, med målet att plocka fram kärnan i materialet och reducera bort all överflödig information. På så vis sänker man både tröskeln för människor att lära sig något nytt och deltagaren blir heller inte överväldigad av stora doser ny information vid ett och samma tillfälle.</a:t>
            </a:r>
          </a:p>
        </p:txBody>
      </p:sp>
      <p:sp>
        <p:nvSpPr>
          <p:cNvPr id="4" name="Platshållare för bildnummer 3"/>
          <p:cNvSpPr>
            <a:spLocks noGrp="1"/>
          </p:cNvSpPr>
          <p:nvPr>
            <p:ph type="sldNum" sz="quarter" idx="5"/>
          </p:nvPr>
        </p:nvSpPr>
        <p:spPr/>
        <p:txBody>
          <a:bodyPr/>
          <a:lstStyle/>
          <a:p>
            <a:fld id="{4580192B-B213-41F8-89E6-39339E2F9D39}" type="slidenum">
              <a:rPr lang="sv-SE" smtClean="0"/>
              <a:t>5</a:t>
            </a:fld>
            <a:endParaRPr lang="sv-SE"/>
          </a:p>
        </p:txBody>
      </p:sp>
    </p:spTree>
    <p:extLst>
      <p:ext uri="{BB962C8B-B14F-4D97-AF65-F5344CB8AC3E}">
        <p14:creationId xmlns:p14="http://schemas.microsoft.com/office/powerpoint/2010/main" val="1455058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sv-SE" dirty="0"/>
              <a:t>För att skydda sig och sina tillgångar behöver man arbeta med informationssäkerhet.</a:t>
            </a:r>
          </a:p>
          <a:p>
            <a:endParaRPr lang="sv-SE" dirty="0"/>
          </a:p>
        </p:txBody>
      </p:sp>
      <p:sp>
        <p:nvSpPr>
          <p:cNvPr id="4" name="Platshållare för bildnummer 3"/>
          <p:cNvSpPr>
            <a:spLocks noGrp="1"/>
          </p:cNvSpPr>
          <p:nvPr>
            <p:ph type="sldNum" sz="quarter" idx="5"/>
          </p:nvPr>
        </p:nvSpPr>
        <p:spPr/>
        <p:txBody>
          <a:bodyPr/>
          <a:lstStyle/>
          <a:p>
            <a:fld id="{4580192B-B213-41F8-89E6-39339E2F9D39}" type="slidenum">
              <a:rPr lang="sv-SE" smtClean="0"/>
              <a:t>6</a:t>
            </a:fld>
            <a:endParaRPr lang="sv-SE"/>
          </a:p>
        </p:txBody>
      </p:sp>
    </p:spTree>
    <p:extLst>
      <p:ext uri="{BB962C8B-B14F-4D97-AF65-F5344CB8AC3E}">
        <p14:creationId xmlns:p14="http://schemas.microsoft.com/office/powerpoint/2010/main" val="1281456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488319" y="527776"/>
            <a:ext cx="9144000" cy="923337"/>
          </a:xfrm>
        </p:spPr>
        <p:txBody>
          <a:bodyPr anchor="b">
            <a:normAutofit/>
          </a:bodyPr>
          <a:lstStyle>
            <a:lvl1pPr algn="l">
              <a:defRPr sz="4800"/>
            </a:lvl1pPr>
          </a:lstStyle>
          <a:p>
            <a:r>
              <a:rPr lang="sv-SE" dirty="0"/>
              <a:t>Rubrik</a:t>
            </a:r>
          </a:p>
        </p:txBody>
      </p:sp>
      <p:sp>
        <p:nvSpPr>
          <p:cNvPr id="3" name="Underrubrik 2"/>
          <p:cNvSpPr>
            <a:spLocks noGrp="1"/>
          </p:cNvSpPr>
          <p:nvPr>
            <p:ph type="subTitle" idx="1"/>
          </p:nvPr>
        </p:nvSpPr>
        <p:spPr>
          <a:xfrm>
            <a:off x="1496785" y="1562431"/>
            <a:ext cx="9144000" cy="2998766"/>
          </a:xfrm>
          <a:prstGeom prst="rect">
            <a:avLst/>
          </a:prstGeom>
        </p:spPr>
        <p:txBody>
          <a:bodyPr/>
          <a:lstStyle>
            <a:lvl1pPr marL="0" indent="0" algn="l">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5" name="Platshållare för sidfot 4"/>
          <p:cNvSpPr>
            <a:spLocks noGrp="1"/>
          </p:cNvSpPr>
          <p:nvPr>
            <p:ph type="ftr" sz="quarter" idx="10"/>
          </p:nvPr>
        </p:nvSpPr>
        <p:spPr/>
        <p:txBody>
          <a:bodyPr/>
          <a:lstStyle/>
          <a:p>
            <a:r>
              <a:rPr lang="sv-SE" dirty="0"/>
              <a:t>Presentationsnamn</a:t>
            </a:r>
          </a:p>
        </p:txBody>
      </p:sp>
    </p:spTree>
    <p:extLst>
      <p:ext uri="{BB962C8B-B14F-4D97-AF65-F5344CB8AC3E}">
        <p14:creationId xmlns:p14="http://schemas.microsoft.com/office/powerpoint/2010/main" val="258244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77395" y="545800"/>
            <a:ext cx="3639911" cy="901338"/>
          </a:xfrm>
        </p:spPr>
        <p:txBody>
          <a:bodyPr anchor="b"/>
          <a:lstStyle>
            <a:lvl1pPr>
              <a:defRPr sz="4800"/>
            </a:lvl1pPr>
          </a:lstStyle>
          <a:p>
            <a:r>
              <a:rPr lang="sv-SE" dirty="0"/>
              <a:t>Rubrik</a:t>
            </a:r>
          </a:p>
        </p:txBody>
      </p:sp>
      <p:sp>
        <p:nvSpPr>
          <p:cNvPr id="3" name="Platshållare för innehåll 2"/>
          <p:cNvSpPr>
            <a:spLocks noGrp="1"/>
          </p:cNvSpPr>
          <p:nvPr>
            <p:ph idx="1"/>
          </p:nvPr>
        </p:nvSpPr>
        <p:spPr>
          <a:xfrm>
            <a:off x="5373688" y="545799"/>
            <a:ext cx="6172200" cy="388211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1477394" y="1536700"/>
            <a:ext cx="3639911" cy="2891217"/>
          </a:xfrm>
          <a:prstGeom prst="rect">
            <a:avLst/>
          </a:prstGeom>
        </p:spPr>
        <p:txBody>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Platshållare för sidfot 5"/>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1035299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7108" y="525435"/>
            <a:ext cx="9702801" cy="925678"/>
          </a:xfrm>
        </p:spPr>
        <p:txBody>
          <a:bodyPr anchor="b">
            <a:normAutofit/>
          </a:bodyPr>
          <a:lstStyle>
            <a:lvl1pPr>
              <a:defRPr sz="4800"/>
            </a:lvl1pPr>
          </a:lstStyle>
          <a:p>
            <a:r>
              <a:rPr lang="sv-SE" dirty="0"/>
              <a:t>Rubrik</a:t>
            </a:r>
          </a:p>
        </p:txBody>
      </p:sp>
      <p:sp>
        <p:nvSpPr>
          <p:cNvPr id="3" name="Platshållare för text 2"/>
          <p:cNvSpPr>
            <a:spLocks noGrp="1"/>
          </p:cNvSpPr>
          <p:nvPr>
            <p:ph type="body" idx="1"/>
          </p:nvPr>
        </p:nvSpPr>
        <p:spPr>
          <a:xfrm>
            <a:off x="1499806" y="1562431"/>
            <a:ext cx="9702801" cy="3464957"/>
          </a:xfrm>
          <a:prstGeom prst="rect">
            <a:avLst/>
          </a:prstGeom>
        </p:spPr>
        <p:txBody>
          <a:bodyPr/>
          <a:lstStyle>
            <a:lvl1pPr marL="0" indent="0">
              <a:buNone/>
              <a:defRPr sz="280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316777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6333" y="655200"/>
            <a:ext cx="9531506" cy="847167"/>
          </a:xfrm>
        </p:spPr>
        <p:txBody>
          <a:bodyPr/>
          <a:lstStyle>
            <a:lvl1pPr>
              <a:defRPr sz="4800"/>
            </a:lvl1pPr>
          </a:lstStyle>
          <a:p>
            <a:r>
              <a:rPr lang="sv-SE" dirty="0"/>
              <a:t>Rubrik</a:t>
            </a:r>
          </a:p>
        </p:txBody>
      </p:sp>
      <p:sp>
        <p:nvSpPr>
          <p:cNvPr id="3" name="Platshållare för innehåll 2"/>
          <p:cNvSpPr>
            <a:spLocks noGrp="1"/>
          </p:cNvSpPr>
          <p:nvPr>
            <p:ph sz="half" idx="1"/>
          </p:nvPr>
        </p:nvSpPr>
        <p:spPr>
          <a:xfrm>
            <a:off x="1497766" y="1627200"/>
            <a:ext cx="4633686" cy="3008301"/>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79618" y="1627200"/>
            <a:ext cx="4745421" cy="3008301"/>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5"/>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34524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90738" y="586242"/>
            <a:ext cx="9495220" cy="980165"/>
          </a:xfrm>
        </p:spPr>
        <p:txBody>
          <a:bodyPr>
            <a:normAutofit/>
          </a:bodyPr>
          <a:lstStyle>
            <a:lvl1pPr>
              <a:defRPr sz="4800"/>
            </a:lvl1pPr>
          </a:lstStyle>
          <a:p>
            <a:r>
              <a:rPr lang="sv-SE" dirty="0"/>
              <a:t>Rubrik</a:t>
            </a:r>
          </a:p>
        </p:txBody>
      </p:sp>
      <p:sp>
        <p:nvSpPr>
          <p:cNvPr id="3" name="Platshållare för sidfot 2"/>
          <p:cNvSpPr>
            <a:spLocks noGrp="1"/>
          </p:cNvSpPr>
          <p:nvPr>
            <p:ph type="ftr" sz="quarter" idx="10"/>
          </p:nvPr>
        </p:nvSpPr>
        <p:spPr/>
        <p:txBody>
          <a:bodyPr/>
          <a:lstStyle/>
          <a:p>
            <a:r>
              <a:rPr lang="sv-SE" dirty="0"/>
              <a:t>Presentationsnamn</a:t>
            </a:r>
          </a:p>
        </p:txBody>
      </p:sp>
    </p:spTree>
    <p:extLst>
      <p:ext uri="{BB962C8B-B14F-4D97-AF65-F5344CB8AC3E}">
        <p14:creationId xmlns:p14="http://schemas.microsoft.com/office/powerpoint/2010/main" val="58674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484687" y="552674"/>
            <a:ext cx="9144000" cy="898439"/>
          </a:xfrm>
        </p:spPr>
        <p:txBody>
          <a:bodyPr anchor="b">
            <a:noAutofit/>
          </a:bodyPr>
          <a:lstStyle>
            <a:lvl1pPr algn="ctr">
              <a:defRPr sz="4800"/>
            </a:lvl1pPr>
          </a:lstStyle>
          <a:p>
            <a:r>
              <a:rPr lang="sv-SE" dirty="0"/>
              <a:t>Rubrik</a:t>
            </a:r>
          </a:p>
        </p:txBody>
      </p:sp>
      <p:sp>
        <p:nvSpPr>
          <p:cNvPr id="3" name="Underrubrik 2"/>
          <p:cNvSpPr>
            <a:spLocks noGrp="1"/>
          </p:cNvSpPr>
          <p:nvPr>
            <p:ph type="subTitle" idx="1"/>
          </p:nvPr>
        </p:nvSpPr>
        <p:spPr>
          <a:xfrm>
            <a:off x="1488920" y="1641420"/>
            <a:ext cx="9144000" cy="2746829"/>
          </a:xfrm>
          <a:prstGeom prst="rect">
            <a:avLst/>
          </a:prstGeom>
        </p:spPr>
        <p:txBody>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5" name="Platshållare för sidfot 4"/>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60798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90279" y="570953"/>
            <a:ext cx="9605142" cy="1009345"/>
          </a:xfrm>
        </p:spPr>
        <p:txBody>
          <a:bodyPr>
            <a:normAutofit/>
          </a:bodyPr>
          <a:lstStyle>
            <a:lvl1pPr>
              <a:defRPr sz="4800"/>
            </a:lvl1pPr>
          </a:lstStyle>
          <a:p>
            <a:r>
              <a:rPr lang="sv-SE" dirty="0"/>
              <a:t>Rubrik</a:t>
            </a:r>
          </a:p>
        </p:txBody>
      </p:sp>
      <p:sp>
        <p:nvSpPr>
          <p:cNvPr id="3" name="Platshållare för innehåll 2"/>
          <p:cNvSpPr>
            <a:spLocks noGrp="1"/>
          </p:cNvSpPr>
          <p:nvPr>
            <p:ph idx="1"/>
          </p:nvPr>
        </p:nvSpPr>
        <p:spPr>
          <a:xfrm>
            <a:off x="1490279" y="1712370"/>
            <a:ext cx="9605142" cy="3463471"/>
          </a:xfrm>
          <a:prstGeom prst="rect">
            <a:avLst/>
          </a:prstGeom>
        </p:spPr>
        <p:txBody>
          <a:bodyPr/>
          <a:lstStyle>
            <a:lvl1pP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sidfot 4"/>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417273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8320" y="570138"/>
            <a:ext cx="10065658" cy="1011918"/>
          </a:xfrm>
        </p:spPr>
        <p:txBody>
          <a:bodyPr/>
          <a:lstStyle>
            <a:lvl1pPr>
              <a:defRPr sz="4800"/>
            </a:lvl1pPr>
          </a:lstStyle>
          <a:p>
            <a:r>
              <a:rPr lang="sv-SE" dirty="0"/>
              <a:t>Rubrik</a:t>
            </a:r>
          </a:p>
        </p:txBody>
      </p:sp>
      <p:sp>
        <p:nvSpPr>
          <p:cNvPr id="3" name="Platshållare för text 2"/>
          <p:cNvSpPr>
            <a:spLocks noGrp="1"/>
          </p:cNvSpPr>
          <p:nvPr>
            <p:ph type="body" idx="1"/>
          </p:nvPr>
        </p:nvSpPr>
        <p:spPr>
          <a:xfrm>
            <a:off x="1496786" y="1691604"/>
            <a:ext cx="4974770" cy="64112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1496786" y="2434639"/>
            <a:ext cx="4974771" cy="3133725"/>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613070" y="1691603"/>
            <a:ext cx="4949373" cy="64112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613070" y="2434638"/>
            <a:ext cx="4949373" cy="3133725"/>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sidfot 7"/>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58580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178559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87860" y="716643"/>
            <a:ext cx="9605142" cy="718457"/>
          </a:xfrm>
        </p:spPr>
        <p:txBody>
          <a:bodyPr/>
          <a:lstStyle>
            <a:lvl1pPr>
              <a:defRPr sz="4800"/>
            </a:lvl1pPr>
          </a:lstStyle>
          <a:p>
            <a:r>
              <a:rPr lang="sv-SE" dirty="0"/>
              <a:t>Rubrik</a:t>
            </a:r>
          </a:p>
        </p:txBody>
      </p:sp>
      <p:sp>
        <p:nvSpPr>
          <p:cNvPr id="4" name="Platshållare för sidfot 3"/>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292658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493158" y="540657"/>
            <a:ext cx="9495220" cy="1110342"/>
          </a:xfrm>
          <a:prstGeom prst="rect">
            <a:avLst/>
          </a:prstGeom>
        </p:spPr>
        <p:txBody>
          <a:bodyPr vert="horz" lIns="91440" tIns="45720" rIns="91440" bIns="45720" rtlCol="0" anchor="ctr">
            <a:normAutofit/>
          </a:bodyPr>
          <a:lstStyle/>
          <a:p>
            <a:r>
              <a:rPr lang="sv-SE" dirty="0"/>
              <a:t>RUBRIK</a:t>
            </a:r>
          </a:p>
        </p:txBody>
      </p:sp>
      <p:sp>
        <p:nvSpPr>
          <p:cNvPr id="3" name="Platshållare för sidfot 2"/>
          <p:cNvSpPr>
            <a:spLocks noGrp="1"/>
          </p:cNvSpPr>
          <p:nvPr>
            <p:ph type="ftr" sz="quarter" idx="3"/>
          </p:nvPr>
        </p:nvSpPr>
        <p:spPr>
          <a:xfrm>
            <a:off x="9484157" y="6428734"/>
            <a:ext cx="2613875" cy="365125"/>
          </a:xfrm>
          <a:prstGeom prst="rect">
            <a:avLst/>
          </a:prstGeom>
        </p:spPr>
        <p:txBody>
          <a:bodyPr vert="horz" lIns="91440" tIns="45720" rIns="91440" bIns="45720" rtlCol="0" anchor="ctr"/>
          <a:lstStyle>
            <a:lvl1pPr algn="l">
              <a:defRPr sz="1800">
                <a:solidFill>
                  <a:schemeClr val="tx1"/>
                </a:solidFill>
                <a:latin typeface="Arial" panose="020B0604020202020204" pitchFamily="34" charset="0"/>
                <a:cs typeface="Arial" panose="020B0604020202020204" pitchFamily="34" charset="0"/>
              </a:defRPr>
            </a:lvl1pPr>
          </a:lstStyle>
          <a:p>
            <a:r>
              <a:rPr lang="sv-SE" dirty="0"/>
              <a:t>Presentationsnamn</a:t>
            </a:r>
          </a:p>
        </p:txBody>
      </p:sp>
    </p:spTree>
    <p:extLst>
      <p:ext uri="{BB962C8B-B14F-4D97-AF65-F5344CB8AC3E}">
        <p14:creationId xmlns:p14="http://schemas.microsoft.com/office/powerpoint/2010/main" val="1305963621"/>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6" r:id="rId3"/>
    <p:sldLayoutId id="2147483661" r:id="rId4"/>
    <p:sldLayoutId id="2147483663" r:id="rId5"/>
    <p:sldLayoutId id="2147483664" r:id="rId6"/>
    <p:sldLayoutId id="2147483667" r:id="rId7"/>
    <p:sldLayoutId id="2147483669" r:id="rId8"/>
    <p:sldLayoutId id="2147483668" r:id="rId9"/>
    <p:sldLayoutId id="2147483670" r:id="rId10"/>
  </p:sldLayoutIdLst>
  <p:hf sldNum="0" hdr="0" dt="0"/>
  <p:txStyles>
    <p:titleStyle>
      <a:lvl1pPr algn="l" defTabSz="914400"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a:t>Informationssäkerhet och Dataskydd </a:t>
            </a:r>
          </a:p>
        </p:txBody>
      </p:sp>
      <p:sp>
        <p:nvSpPr>
          <p:cNvPr id="3" name="Underrubrik 2"/>
          <p:cNvSpPr>
            <a:spLocks noGrp="1"/>
          </p:cNvSpPr>
          <p:nvPr>
            <p:ph type="subTitle" idx="1"/>
          </p:nvPr>
        </p:nvSpPr>
        <p:spPr>
          <a:xfrm>
            <a:off x="1496785" y="2143125"/>
            <a:ext cx="9144000" cy="2418072"/>
          </a:xfrm>
        </p:spPr>
        <p:txBody>
          <a:bodyPr/>
          <a:lstStyle/>
          <a:p>
            <a:pPr marL="457200" indent="-457200">
              <a:buFont typeface="Arial" panose="020B0604020202020204" pitchFamily="34" charset="0"/>
              <a:buChar char="•"/>
            </a:pPr>
            <a:r>
              <a:rPr lang="sv-SE" dirty="0"/>
              <a:t>Vad är informationssäkerhet??</a:t>
            </a:r>
          </a:p>
          <a:p>
            <a:pPr marL="457200" indent="-457200">
              <a:buFont typeface="Arial" panose="020B0604020202020204" pitchFamily="34" charset="0"/>
              <a:buChar char="•"/>
            </a:pPr>
            <a:r>
              <a:rPr lang="sv-SE" dirty="0"/>
              <a:t>…och dataskydd??</a:t>
            </a:r>
          </a:p>
        </p:txBody>
      </p:sp>
      <p:sp>
        <p:nvSpPr>
          <p:cNvPr id="4" name="Platshållare för sidfot 3"/>
          <p:cNvSpPr>
            <a:spLocks noGrp="1"/>
          </p:cNvSpPr>
          <p:nvPr>
            <p:ph type="ftr" sz="quarter" idx="10"/>
          </p:nvPr>
        </p:nvSpPr>
        <p:spPr/>
        <p:txBody>
          <a:bodyPr/>
          <a:lstStyle/>
          <a:p>
            <a:r>
              <a:rPr lang="sv-SE"/>
              <a:t>Presentationsnamn</a:t>
            </a:r>
            <a:endParaRPr lang="sv-SE" dirty="0"/>
          </a:p>
        </p:txBody>
      </p:sp>
    </p:spTree>
    <p:extLst>
      <p:ext uri="{BB962C8B-B14F-4D97-AF65-F5344CB8AC3E}">
        <p14:creationId xmlns:p14="http://schemas.microsoft.com/office/powerpoint/2010/main" val="82547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488319" y="527776"/>
            <a:ext cx="9144000" cy="1234349"/>
          </a:xfrm>
        </p:spPr>
        <p:txBody>
          <a:bodyPr>
            <a:normAutofit fontScale="90000"/>
          </a:bodyPr>
          <a:lstStyle/>
          <a:p>
            <a:r>
              <a:rPr lang="sv-SE" dirty="0"/>
              <a:t>Värdefull information behöver skyddas</a:t>
            </a:r>
          </a:p>
        </p:txBody>
      </p:sp>
      <p:sp>
        <p:nvSpPr>
          <p:cNvPr id="3" name="Underrubrik 2"/>
          <p:cNvSpPr>
            <a:spLocks noGrp="1"/>
          </p:cNvSpPr>
          <p:nvPr>
            <p:ph type="subTitle" idx="1"/>
          </p:nvPr>
        </p:nvSpPr>
        <p:spPr>
          <a:xfrm>
            <a:off x="1496785" y="2143125"/>
            <a:ext cx="9144000" cy="2418072"/>
          </a:xfrm>
        </p:spPr>
        <p:txBody>
          <a:bodyPr/>
          <a:lstStyle/>
          <a:p>
            <a:pPr marL="457200" indent="-457200">
              <a:buFont typeface="Arial" panose="020B0604020202020204" pitchFamily="34" charset="0"/>
              <a:buChar char="•"/>
            </a:pPr>
            <a:r>
              <a:rPr lang="sv-SE" dirty="0"/>
              <a:t>En grundläggande byggsten i en organisation</a:t>
            </a:r>
          </a:p>
          <a:p>
            <a:pPr marL="457200" indent="-457200">
              <a:buFont typeface="Arial" panose="020B0604020202020204" pitchFamily="34" charset="0"/>
              <a:buChar char="•"/>
            </a:pPr>
            <a:r>
              <a:rPr lang="sv-SE" dirty="0"/>
              <a:t>Konfidentialitet</a:t>
            </a:r>
          </a:p>
          <a:p>
            <a:pPr marL="457200" indent="-457200">
              <a:buFont typeface="Arial" panose="020B0604020202020204" pitchFamily="34" charset="0"/>
              <a:buChar char="•"/>
            </a:pPr>
            <a:r>
              <a:rPr lang="sv-SE" dirty="0"/>
              <a:t>Riktighet </a:t>
            </a:r>
          </a:p>
          <a:p>
            <a:pPr marL="457200" indent="-457200">
              <a:buFont typeface="Arial" panose="020B0604020202020204" pitchFamily="34" charset="0"/>
              <a:buChar char="•"/>
            </a:pPr>
            <a:r>
              <a:rPr lang="sv-SE" dirty="0"/>
              <a:t>Tillgänglighet </a:t>
            </a:r>
          </a:p>
        </p:txBody>
      </p:sp>
      <p:sp>
        <p:nvSpPr>
          <p:cNvPr id="4" name="Platshållare för sidfot 3"/>
          <p:cNvSpPr>
            <a:spLocks noGrp="1"/>
          </p:cNvSpPr>
          <p:nvPr>
            <p:ph type="ftr" sz="quarter" idx="10"/>
          </p:nvPr>
        </p:nvSpPr>
        <p:spPr/>
        <p:txBody>
          <a:bodyPr/>
          <a:lstStyle/>
          <a:p>
            <a:r>
              <a:rPr lang="sv-SE"/>
              <a:t>Presentationsnamn</a:t>
            </a:r>
            <a:endParaRPr lang="sv-SE" dirty="0"/>
          </a:p>
        </p:txBody>
      </p:sp>
    </p:spTree>
    <p:extLst>
      <p:ext uri="{BB962C8B-B14F-4D97-AF65-F5344CB8AC3E}">
        <p14:creationId xmlns:p14="http://schemas.microsoft.com/office/powerpoint/2010/main" val="96866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488319" y="527776"/>
            <a:ext cx="9144000" cy="1234349"/>
          </a:xfrm>
        </p:spPr>
        <p:txBody>
          <a:bodyPr>
            <a:normAutofit/>
          </a:bodyPr>
          <a:lstStyle/>
          <a:p>
            <a:r>
              <a:rPr lang="sv-SE" dirty="0"/>
              <a:t>Metodstöd </a:t>
            </a:r>
          </a:p>
        </p:txBody>
      </p:sp>
      <p:sp>
        <p:nvSpPr>
          <p:cNvPr id="3" name="Underrubrik 2"/>
          <p:cNvSpPr>
            <a:spLocks noGrp="1"/>
          </p:cNvSpPr>
          <p:nvPr>
            <p:ph type="subTitle" idx="1"/>
          </p:nvPr>
        </p:nvSpPr>
        <p:spPr>
          <a:xfrm>
            <a:off x="1496785" y="2143125"/>
            <a:ext cx="9144000" cy="3867150"/>
          </a:xfrm>
        </p:spPr>
        <p:txBody>
          <a:bodyPr/>
          <a:lstStyle/>
          <a:p>
            <a:pPr marL="457200" indent="-457200">
              <a:buFont typeface="Arial" panose="020B0604020202020204" pitchFamily="34" charset="0"/>
              <a:buChar char="•"/>
            </a:pPr>
            <a:r>
              <a:rPr lang="sv-SE" dirty="0"/>
              <a:t>Informationssäkerhet.se</a:t>
            </a:r>
          </a:p>
          <a:p>
            <a:endParaRPr lang="sv-SE" dirty="0"/>
          </a:p>
          <a:p>
            <a:endParaRPr lang="sv-SE" dirty="0"/>
          </a:p>
        </p:txBody>
      </p:sp>
      <p:sp>
        <p:nvSpPr>
          <p:cNvPr id="4" name="Platshållare för sidfot 3"/>
          <p:cNvSpPr>
            <a:spLocks noGrp="1"/>
          </p:cNvSpPr>
          <p:nvPr>
            <p:ph type="ftr" sz="quarter" idx="10"/>
          </p:nvPr>
        </p:nvSpPr>
        <p:spPr/>
        <p:txBody>
          <a:bodyPr/>
          <a:lstStyle/>
          <a:p>
            <a:r>
              <a:rPr lang="sv-SE"/>
              <a:t>Presentationsnamn</a:t>
            </a:r>
            <a:endParaRPr lang="sv-SE" dirty="0"/>
          </a:p>
        </p:txBody>
      </p:sp>
      <p:pic>
        <p:nvPicPr>
          <p:cNvPr id="6" name="Bildobjekt 5">
            <a:extLst>
              <a:ext uri="{FF2B5EF4-FFF2-40B4-BE49-F238E27FC236}">
                <a16:creationId xmlns:a16="http://schemas.microsoft.com/office/drawing/2014/main" id="{380FDA48-E21E-E52D-45D8-1FADA8F330E5}"/>
              </a:ext>
            </a:extLst>
          </p:cNvPr>
          <p:cNvPicPr>
            <a:picLocks noChangeAspect="1"/>
          </p:cNvPicPr>
          <p:nvPr/>
        </p:nvPicPr>
        <p:blipFill>
          <a:blip r:embed="rId3"/>
          <a:stretch>
            <a:fillRect/>
          </a:stretch>
        </p:blipFill>
        <p:spPr>
          <a:xfrm>
            <a:off x="2265851" y="2757123"/>
            <a:ext cx="3267441" cy="3115970"/>
          </a:xfrm>
          <a:prstGeom prst="rect">
            <a:avLst/>
          </a:prstGeom>
        </p:spPr>
      </p:pic>
    </p:spTree>
    <p:extLst>
      <p:ext uri="{BB962C8B-B14F-4D97-AF65-F5344CB8AC3E}">
        <p14:creationId xmlns:p14="http://schemas.microsoft.com/office/powerpoint/2010/main" val="323240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488319" y="527776"/>
            <a:ext cx="9144000" cy="1234349"/>
          </a:xfrm>
        </p:spPr>
        <p:txBody>
          <a:bodyPr>
            <a:normAutofit/>
          </a:bodyPr>
          <a:lstStyle/>
          <a:p>
            <a:r>
              <a:rPr lang="sv-SE" dirty="0"/>
              <a:t>Ledningens roll </a:t>
            </a:r>
          </a:p>
        </p:txBody>
      </p:sp>
      <p:sp>
        <p:nvSpPr>
          <p:cNvPr id="3" name="Underrubrik 2"/>
          <p:cNvSpPr>
            <a:spLocks noGrp="1"/>
          </p:cNvSpPr>
          <p:nvPr>
            <p:ph type="subTitle" idx="1"/>
          </p:nvPr>
        </p:nvSpPr>
        <p:spPr>
          <a:xfrm>
            <a:off x="1496785" y="2143125"/>
            <a:ext cx="9144000" cy="2429510"/>
          </a:xfrm>
        </p:spPr>
        <p:txBody>
          <a:bodyPr/>
          <a:lstStyle/>
          <a:p>
            <a:pPr marL="457200" indent="-457200">
              <a:buFont typeface="Arial" panose="020B0604020202020204" pitchFamily="34" charset="0"/>
              <a:buChar char="•"/>
            </a:pPr>
            <a:r>
              <a:rPr lang="sv-SE" dirty="0"/>
              <a:t>Gör skillnad </a:t>
            </a:r>
          </a:p>
          <a:p>
            <a:pPr marL="457200" indent="-457200">
              <a:buFont typeface="Arial" panose="020B0604020202020204" pitchFamily="34" charset="0"/>
              <a:buChar char="•"/>
            </a:pPr>
            <a:r>
              <a:rPr lang="sv-SE" dirty="0"/>
              <a:t>Nyttan av en god informationssäkerhet </a:t>
            </a:r>
          </a:p>
          <a:p>
            <a:endParaRPr lang="sv-SE" dirty="0"/>
          </a:p>
        </p:txBody>
      </p:sp>
      <p:sp>
        <p:nvSpPr>
          <p:cNvPr id="4" name="Platshållare för sidfot 3"/>
          <p:cNvSpPr>
            <a:spLocks noGrp="1"/>
          </p:cNvSpPr>
          <p:nvPr>
            <p:ph type="ftr" sz="quarter" idx="10"/>
          </p:nvPr>
        </p:nvSpPr>
        <p:spPr/>
        <p:txBody>
          <a:bodyPr/>
          <a:lstStyle/>
          <a:p>
            <a:r>
              <a:rPr lang="sv-SE"/>
              <a:t>Presentationsnamn</a:t>
            </a:r>
            <a:endParaRPr lang="sv-SE" dirty="0"/>
          </a:p>
        </p:txBody>
      </p:sp>
    </p:spTree>
    <p:extLst>
      <p:ext uri="{BB962C8B-B14F-4D97-AF65-F5344CB8AC3E}">
        <p14:creationId xmlns:p14="http://schemas.microsoft.com/office/powerpoint/2010/main" val="69278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9D7B54-DE65-D0E7-F02E-10953967B23F}"/>
              </a:ext>
            </a:extLst>
          </p:cNvPr>
          <p:cNvSpPr>
            <a:spLocks noGrp="1"/>
          </p:cNvSpPr>
          <p:nvPr>
            <p:ph type="title"/>
          </p:nvPr>
        </p:nvSpPr>
        <p:spPr>
          <a:xfrm>
            <a:off x="1499805" y="827213"/>
            <a:ext cx="9702801" cy="925678"/>
          </a:xfrm>
        </p:spPr>
        <p:txBody>
          <a:bodyPr>
            <a:normAutofit fontScale="90000"/>
          </a:bodyPr>
          <a:lstStyle/>
          <a:p>
            <a:r>
              <a:rPr lang="sv-SE" dirty="0"/>
              <a:t>Utbildning av medarbetare och politiker </a:t>
            </a:r>
          </a:p>
        </p:txBody>
      </p:sp>
      <p:sp>
        <p:nvSpPr>
          <p:cNvPr id="3" name="Platshållare för text 2">
            <a:extLst>
              <a:ext uri="{FF2B5EF4-FFF2-40B4-BE49-F238E27FC236}">
                <a16:creationId xmlns:a16="http://schemas.microsoft.com/office/drawing/2014/main" id="{27F010C6-50DC-004B-004C-00772357ECDD}"/>
              </a:ext>
            </a:extLst>
          </p:cNvPr>
          <p:cNvSpPr>
            <a:spLocks noGrp="1"/>
          </p:cNvSpPr>
          <p:nvPr>
            <p:ph type="body" idx="1"/>
          </p:nvPr>
        </p:nvSpPr>
        <p:spPr>
          <a:xfrm>
            <a:off x="1499805" y="2343150"/>
            <a:ext cx="9702801" cy="3036663"/>
          </a:xfrm>
        </p:spPr>
        <p:txBody>
          <a:bodyPr/>
          <a:lstStyle/>
          <a:p>
            <a:pPr marL="457200" indent="-457200">
              <a:buFont typeface="Arial" panose="020B0604020202020204" pitchFamily="34" charset="0"/>
              <a:buChar char="•"/>
            </a:pPr>
            <a:r>
              <a:rPr lang="sv-SE" dirty="0"/>
              <a:t>Nano-lektioner</a:t>
            </a:r>
          </a:p>
          <a:p>
            <a:pPr marL="457200" indent="-457200">
              <a:buFont typeface="Arial" panose="020B0604020202020204" pitchFamily="34" charset="0"/>
              <a:buChar char="•"/>
            </a:pPr>
            <a:r>
              <a:rPr lang="sv-SE" dirty="0"/>
              <a:t>Informationssäkerhet </a:t>
            </a:r>
          </a:p>
          <a:p>
            <a:pPr marL="457200" indent="-457200">
              <a:buFont typeface="Arial" panose="020B0604020202020204" pitchFamily="34" charset="0"/>
              <a:buChar char="•"/>
            </a:pPr>
            <a:r>
              <a:rPr lang="sv-SE" dirty="0"/>
              <a:t>Dataskydd </a:t>
            </a:r>
          </a:p>
        </p:txBody>
      </p:sp>
      <p:sp>
        <p:nvSpPr>
          <p:cNvPr id="4" name="Platshållare för sidfot 3">
            <a:extLst>
              <a:ext uri="{FF2B5EF4-FFF2-40B4-BE49-F238E27FC236}">
                <a16:creationId xmlns:a16="http://schemas.microsoft.com/office/drawing/2014/main" id="{E25A3382-2C6F-E6E2-B4EF-14AC1440A25D}"/>
              </a:ext>
            </a:extLst>
          </p:cNvPr>
          <p:cNvSpPr>
            <a:spLocks noGrp="1"/>
          </p:cNvSpPr>
          <p:nvPr>
            <p:ph type="ftr" sz="quarter" idx="11"/>
          </p:nvPr>
        </p:nvSpPr>
        <p:spPr/>
        <p:txBody>
          <a:bodyPr/>
          <a:lstStyle/>
          <a:p>
            <a:r>
              <a:rPr lang="sv-SE"/>
              <a:t>Presentationsnamn</a:t>
            </a:r>
          </a:p>
        </p:txBody>
      </p:sp>
    </p:spTree>
    <p:extLst>
      <p:ext uri="{BB962C8B-B14F-4D97-AF65-F5344CB8AC3E}">
        <p14:creationId xmlns:p14="http://schemas.microsoft.com/office/powerpoint/2010/main" val="63688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330A5BF-F48F-3665-28B8-5F736A2BE0AB}"/>
              </a:ext>
            </a:extLst>
          </p:cNvPr>
          <p:cNvPicPr>
            <a:picLocks noChangeAspect="1"/>
          </p:cNvPicPr>
          <p:nvPr/>
        </p:nvPicPr>
        <p:blipFill>
          <a:blip r:embed="rId3"/>
          <a:stretch>
            <a:fillRect/>
          </a:stretch>
        </p:blipFill>
        <p:spPr>
          <a:xfrm>
            <a:off x="1821594" y="151516"/>
            <a:ext cx="8548812" cy="5710607"/>
          </a:xfrm>
          <a:prstGeom prst="rect">
            <a:avLst/>
          </a:prstGeom>
        </p:spPr>
      </p:pic>
      <p:sp>
        <p:nvSpPr>
          <p:cNvPr id="3" name="Underrubrik 2"/>
          <p:cNvSpPr>
            <a:spLocks noGrp="1"/>
          </p:cNvSpPr>
          <p:nvPr>
            <p:ph type="subTitle" idx="1"/>
          </p:nvPr>
        </p:nvSpPr>
        <p:spPr>
          <a:xfrm>
            <a:off x="1496785" y="2143125"/>
            <a:ext cx="9144000" cy="2418072"/>
          </a:xfrm>
        </p:spPr>
        <p:txBody>
          <a:bodyPr/>
          <a:lstStyle/>
          <a:p>
            <a:pPr algn="ctr"/>
            <a:r>
              <a:rPr lang="sv-SE" sz="3600" dirty="0"/>
              <a:t>För att skydda sig och sina tillgångar behöver man arbeta med informationssäkerhet.</a:t>
            </a:r>
          </a:p>
          <a:p>
            <a:pPr algn="ctr"/>
            <a:endParaRPr lang="sv-SE" sz="3600" dirty="0"/>
          </a:p>
        </p:txBody>
      </p:sp>
      <p:sp>
        <p:nvSpPr>
          <p:cNvPr id="4" name="Platshållare för sidfot 3"/>
          <p:cNvSpPr>
            <a:spLocks noGrp="1"/>
          </p:cNvSpPr>
          <p:nvPr>
            <p:ph type="ftr" sz="quarter" idx="10"/>
          </p:nvPr>
        </p:nvSpPr>
        <p:spPr/>
        <p:txBody>
          <a:bodyPr/>
          <a:lstStyle/>
          <a:p>
            <a:r>
              <a:rPr lang="sv-SE"/>
              <a:t>Presentationsnamn</a:t>
            </a:r>
            <a:endParaRPr lang="sv-SE" dirty="0"/>
          </a:p>
        </p:txBody>
      </p:sp>
    </p:spTree>
    <p:extLst>
      <p:ext uri="{BB962C8B-B14F-4D97-AF65-F5344CB8AC3E}">
        <p14:creationId xmlns:p14="http://schemas.microsoft.com/office/powerpoint/2010/main" val="288164361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npassa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llebygds kommun Powerpoint mall vit 2018 [Skrivskyddad]" id="{E57CCE40-227A-4901-8F5E-F1CB4AEA6CF3}" vid="{70973D3E-7C27-4A26-A528-B87A1693BEA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Bollebygds kommun Powerpoint mall vit 2018</Template>
  <TotalTime>251</TotalTime>
  <Words>1048</Words>
  <Application>Microsoft Office PowerPoint</Application>
  <PresentationFormat>Bredbild</PresentationFormat>
  <Paragraphs>58</Paragraphs>
  <Slides>6</Slides>
  <Notes>6</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Office-tema</vt:lpstr>
      <vt:lpstr>Informationssäkerhet och Dataskydd </vt:lpstr>
      <vt:lpstr>Värdefull information behöver skyddas</vt:lpstr>
      <vt:lpstr>Metodstöd </vt:lpstr>
      <vt:lpstr>Ledningens roll </vt:lpstr>
      <vt:lpstr>Utbildning av medarbetare och politiker </vt:lpstr>
      <vt:lpstr>PowerPoint-presentation</vt:lpstr>
    </vt:vector>
  </TitlesOfParts>
  <Company>Bollebygd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Informationssäkerhet och Dataskydd </dc:title>
  <dc:creator>Ulf Aspelin</dc:creator>
  <cp:lastModifiedBy>Ulf Aspelin</cp:lastModifiedBy>
  <cp:revision>3</cp:revision>
  <dcterms:created xsi:type="dcterms:W3CDTF">2023-02-09T09:14:01Z</dcterms:created>
  <dcterms:modified xsi:type="dcterms:W3CDTF">2023-02-17T07:57:21Z</dcterms:modified>
</cp:coreProperties>
</file>